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76" r:id="rId3"/>
    <p:sldId id="260" r:id="rId4"/>
    <p:sldId id="262" r:id="rId5"/>
    <p:sldId id="257" r:id="rId6"/>
    <p:sldId id="266" r:id="rId7"/>
    <p:sldId id="268" r:id="rId8"/>
    <p:sldId id="267" r:id="rId9"/>
    <p:sldId id="258" r:id="rId10"/>
    <p:sldId id="259" r:id="rId11"/>
    <p:sldId id="263" r:id="rId12"/>
    <p:sldId id="269" r:id="rId13"/>
    <p:sldId id="264" r:id="rId14"/>
    <p:sldId id="277" r:id="rId15"/>
    <p:sldId id="274" r:id="rId16"/>
    <p:sldId id="275" r:id="rId17"/>
    <p:sldId id="265" r:id="rId18"/>
    <p:sldId id="280" r:id="rId19"/>
    <p:sldId id="283" r:id="rId20"/>
    <p:sldId id="278" r:id="rId21"/>
    <p:sldId id="272" r:id="rId22"/>
    <p:sldId id="279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7;&#1077;&#1084;&#1080;&#1085;&#1072;&#1088;\&#1052;&#1091;&#1079;&#1099;&#1082;&#1072;.mp3" TargetMode="Externa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57;&#1077;&#1084;&#1080;&#1085;&#1072;&#1088;\&#1042;&#1080;&#1076;&#1077;&#1086;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57;&#1077;&#1084;&#1080;&#1085;&#1072;&#1088;\&#1052;&#1091;&#1079;&#1099;&#1082;&#1072;2.mp3" TargetMode="Externa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Нейропсихологический подход в коррекции  и обучении ребенка с СДВГ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KABINET29-6\Desktop\Новая папка (2)\unnam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40968"/>
            <a:ext cx="4876800" cy="3524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104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42617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Структурно-функциональное строение головного мозга по А.Р. Лурия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KABINET29-6\Desktop\funkcionalnye-bloki-mozg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94116"/>
            <a:ext cx="7776864" cy="4943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7539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Органические причины СДВГ: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ацидоз(расстройство кислотно-щелочного равновесия в плазме крови);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ронические  воспаления;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исбаланс нейромедиаторов (глутоминовая кислота и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гамоаминомаслянная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438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Социальные причины СДВГ -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дисфункциональное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воспитание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Авторитарный (не соблюдение строгих правил приводит к наказанию);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Авторитетный (ограничение правилами + поддержка);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Снисходительный (вседозволенность , свобода в принятии решений);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Безразличный (нет близкой связи с родителями).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032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Рекомендации педагогам: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980728"/>
            <a:ext cx="8147248" cy="50390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абота с правилами (делать инструкцию перед уроком);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 конце урока ребенок должен знать результат и получить поощрение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визуальное расписание (что ты должен делать сначала, что потом);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важен сюжет ( произвольное внимание контролирует тело, непроизвольное внимание возникает в случае интересного задания);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подкрепление наказания поощрением</a:t>
            </a:r>
          </a:p>
          <a:p>
            <a:pPr>
              <a:lnSpc>
                <a:spcPct val="15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строгий режим;</a:t>
            </a:r>
          </a:p>
          <a:p>
            <a:pPr>
              <a:lnSpc>
                <a:spcPct val="150000"/>
              </a:lnSpc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вигательная активность на уроке (упражнения «Снеговик» - регуляция мышечного тонуса);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084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Рекомендации педагогам: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980728"/>
            <a:ext cx="8147248" cy="50390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 мультика (распознавать  эмоции героя мультика и свои эмоции «Я злюсь!»);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лительные прогулки, проветривание;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амечать сильную сторону, чтобы ребенок чувствовал себя успешным;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редлагать альтернативную форму поведения (выйти из класса , попрыгать, поприседать);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инимум раздражителей (яркие пеналы, портфель, громкая музыка);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дневник самоконтроля;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тактильные стимулы (телесно- ориентированные упражнения, работа с мячом).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084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Нейропсихологические упражнения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555528762"/>
              </p:ext>
            </p:extLst>
          </p:nvPr>
        </p:nvGraphicFramePr>
        <p:xfrm>
          <a:off x="107950" y="908050"/>
          <a:ext cx="8712200" cy="5761038"/>
        </p:xfrm>
        <a:graphic>
          <a:graphicData uri="http://schemas.openxmlformats.org/presentationml/2006/ole">
            <p:oleObj spid="_x0000_s1056" name="Документ" r:id="rId3" imgW="9276118" imgH="546043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83839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99509873"/>
              </p:ext>
            </p:extLst>
          </p:nvPr>
        </p:nvGraphicFramePr>
        <p:xfrm>
          <a:off x="107504" y="-16027"/>
          <a:ext cx="9036496" cy="6757395"/>
        </p:xfrm>
        <a:graphic>
          <a:graphicData uri="http://schemas.openxmlformats.org/presentationml/2006/ole">
            <p:oleObj spid="_x0000_s2079" name="Документ" r:id="rId3" imgW="9545831" imgH="672130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55090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772400" cy="108498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Упражнения направленные на развитие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произвольного внимания в рамках учебной деятельности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72816"/>
            <a:ext cx="8496944" cy="4572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«Флажок» ( замереть по команде);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«Запретный номер» (хлопнуть цифру);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«Только об одном»;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«Лови не лови»;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«Дрессированная муха»;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«День ночь»;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Танграм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365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Арт-терапия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9592" y="1196752"/>
            <a:ext cx="7787208" cy="53285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Арт-терапия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специализированная форма психотерапии, основанная на искусстве, в первую очередь изобразительной и творческой деятельности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Она показана детям с синдромом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СДВГ,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позволяет легче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справиться в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адаптационный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период, снизить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утомление, негативные эмоциональные состояния и их проявления.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Изотерапия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вид арт-терапии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основанный на использовании изобразительного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искусства.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Техники изотерапии: кляксография, монотопия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Кляксография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это дорисовывание нанесённой на бумагу произвольной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кляксы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до узнаваемого художественного изображения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Мотопия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техника, которая позволяет создавать уникальный отпечаток.</a:t>
            </a:r>
          </a:p>
        </p:txBody>
      </p:sp>
    </p:spTree>
    <p:extLst>
      <p:ext uri="{BB962C8B-B14F-4D97-AF65-F5344CB8AC3E}">
        <p14:creationId xmlns="" xmlns:p14="http://schemas.microsoft.com/office/powerpoint/2010/main" val="27661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332656"/>
            <a:ext cx="7772400" cy="5687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Арт-терапия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C:\Users\79228\Downloads\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77" y="1124744"/>
            <a:ext cx="7648521" cy="51586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12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5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Научиться диагностировать СДВГ</a:t>
            </a:r>
          </a:p>
          <a:p>
            <a:r>
              <a:rPr lang="ru-RU" dirty="0" smtClean="0"/>
              <a:t>Познакомиться с нейропсихологическими приемами в работе с детьми с СДВГ</a:t>
            </a:r>
          </a:p>
          <a:p>
            <a:r>
              <a:rPr lang="ru-RU" dirty="0" smtClean="0"/>
              <a:t>Обозначить специалистов к которым необходимо обращаться в случае, если у ребенка СДВГ</a:t>
            </a:r>
          </a:p>
          <a:p>
            <a:r>
              <a:rPr lang="ru-RU" dirty="0" smtClean="0"/>
              <a:t>Представить способы развития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у детей с СДВГ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196752"/>
            <a:ext cx="7772400" cy="4823048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посмотрите видеоролик. Какие признаки СДВГ вы увидели в поведении героини мультфильма? Опишите конкретно- в чем они проявляются?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Проблемные ситуации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Psycholog1\Desktop\photo_2024-03-27_10-07-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212976"/>
            <a:ext cx="7072014" cy="32831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260648"/>
            <a:ext cx="8328248" cy="62461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9966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690048" cy="778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Проблемные ситуации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шар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514600" y="1447800"/>
            <a:ext cx="4572000" cy="4572000"/>
          </a:xfrm>
        </p:spPr>
      </p:pic>
      <p:pic>
        <p:nvPicPr>
          <p:cNvPr id="7" name="Музыка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8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Проблемные ситуации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вспомните предыдущий слайд. Какого цвета шар расположен выше остальных. В нем спрятаны проблемные ситуации. Лопните шар и решите проблемы.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Psycholog1\Desktop\photo_2024-03-27_10-07-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004" y="3098940"/>
            <a:ext cx="3600399" cy="3600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Упражнение «Ладошка»</a:t>
            </a:r>
          </a:p>
          <a:p>
            <a:r>
              <a:rPr lang="ru-RU" dirty="0" smtClean="0"/>
              <a:t>Задание: оцените по пяти бальной системе представленную на семинаре информацию. </a:t>
            </a:r>
            <a:endParaRPr lang="ru-RU" dirty="0"/>
          </a:p>
        </p:txBody>
      </p:sp>
      <p:pic>
        <p:nvPicPr>
          <p:cNvPr id="3074" name="Picture 2" descr="C:\Users\Psycholog1\Desktop\photo_2024-03-27_10-10-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52936"/>
            <a:ext cx="2736304" cy="3576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СДВГ - синдром дефицита внимания и гиперактивности.</a:t>
            </a:r>
            <a:endParaRPr lang="ru-RU" sz="4000" dirty="0"/>
          </a:p>
        </p:txBody>
      </p:sp>
      <p:pic>
        <p:nvPicPr>
          <p:cNvPr id="3074" name="Picture 2" descr="C:\Users\KABINET29-6\Desktop\Новая папка (2)\sdvg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4600" y="14478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449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11560" y="692696"/>
            <a:ext cx="8075240" cy="58326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СДВГ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синдром дефицита внимания и гиперактивности. Это трудности концентрации внимания, гиперактивность и плохо управляемая импульсивность. Дети с СДВГ испытывают трудности в усвоении инструкций и правил, часто отвлекаются и не удерживают внимание, «застревают» и не могут переключиться с неправильного способа выполнения задания на правильный. Для успешной учебы необходимо ребенку помочь, научить его регулировать своё состояние, учить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самоорганизации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т.д.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Диагноз СДВГ может выставить психиатр,    невролог, нейро-психолог.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982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KABINET29-6\Desktop\Новая папка (2)\18-sdv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2434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57018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Нарушение внимания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(у ребенка с СДВГ нет произвольного внимания, но много непроизвольного)</a:t>
            </a:r>
            <a:endParaRPr lang="ru-RU" sz="3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844824"/>
            <a:ext cx="7772400" cy="4536504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ребенок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часто 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не в состоянии сосредоточиться на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деталях;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легко 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отвлекается на посторонние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раздражители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 (птицы за окном, проехала машина, открылась дверь)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;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теряет 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или забывает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вещи;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не выполняет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 начатую деятельность до конца.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50414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Гиперактивность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не может усидеть на месте, постоянно двигается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;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часто 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покидает свое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место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(например</a:t>
            </a:r>
            <a:r>
              <a:rPr lang="en-US" sz="3200" dirty="0">
                <a:latin typeface="Times New Roman" charset="0"/>
                <a:ea typeface="Times New Roman" charset="0"/>
                <a:cs typeface="Times New Roman" charset="0"/>
              </a:rPr>
              <a:t>, на 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уроке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 встает с места, ходит по классу</a:t>
            </a: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);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spcAft>
                <a:spcPts val="0"/>
              </a:spcAft>
            </a:pPr>
            <a:r>
              <a:rPr lang="en-US" sz="3200" dirty="0" smtClean="0">
                <a:latin typeface="Times New Roman" charset="0"/>
                <a:ea typeface="Times New Roman" charset="0"/>
                <a:cs typeface="Times New Roman" charset="0"/>
              </a:rPr>
              <a:t>много бегает</a:t>
            </a:r>
            <a:r>
              <a:rPr lang="ru-RU" sz="3200" dirty="0" smtClean="0">
                <a:latin typeface="Times New Roman" charset="0"/>
                <a:ea typeface="Times New Roman" charset="0"/>
                <a:cs typeface="Times New Roman" charset="0"/>
              </a:rPr>
              <a:t> и говорит.</a:t>
            </a:r>
            <a:endParaRPr lang="ru-RU" sz="3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192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Импульсивность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часто 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говорит преждевременно, не дослушав вопрос до конца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;</a:t>
            </a:r>
            <a:endParaRPr lang="ru-RU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ru-RU" sz="2800" dirty="0" smtClean="0">
                <a:latin typeface="Times New Roman" charset="0"/>
                <a:ea typeface="Times New Roman" charset="0"/>
                <a:cs typeface="Times New Roman" charset="0"/>
              </a:rPr>
              <a:t>нетерпелив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часто не может дождаться своей очереди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;</a:t>
            </a:r>
            <a:endParaRPr lang="ru-RU" sz="28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800" dirty="0">
                <a:latin typeface="Times New Roman" charset="0"/>
                <a:ea typeface="Times New Roman" charset="0"/>
                <a:cs typeface="Times New Roman" charset="0"/>
              </a:rPr>
              <a:t>часто прерывает других и вмешивается в их 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деятельность</a:t>
            </a:r>
            <a:r>
              <a:rPr lang="ru-RU" sz="2800" dirty="0" smtClean="0">
                <a:latin typeface="Times New Roman" charset="0"/>
                <a:ea typeface="Times New Roman" charset="0"/>
                <a:cs typeface="Times New Roman" charset="0"/>
              </a:rPr>
              <a:t> или </a:t>
            </a:r>
            <a:r>
              <a:rPr lang="en-US" sz="2800" dirty="0" smtClean="0">
                <a:latin typeface="Times New Roman" charset="0"/>
                <a:ea typeface="Times New Roman" charset="0"/>
                <a:cs typeface="Times New Roman" charset="0"/>
              </a:rPr>
              <a:t>разговор</a:t>
            </a:r>
            <a:r>
              <a:rPr lang="ru-RU" sz="2800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1249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ABINET29-6\Desktop\Новая папка (2)\unnamed-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54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1642</TotalTime>
  <Words>614</Words>
  <Application>Microsoft Office PowerPoint</Application>
  <PresentationFormat>Экран (4:3)</PresentationFormat>
  <Paragraphs>73</Paragraphs>
  <Slides>24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Справедливость</vt:lpstr>
      <vt:lpstr>Документ</vt:lpstr>
      <vt:lpstr>Нейропсихологический подход в коррекции  и обучении ребенка с СДВГ</vt:lpstr>
      <vt:lpstr>Цели:</vt:lpstr>
      <vt:lpstr>СДВГ - синдром дефицита внимания и гиперактивности.</vt:lpstr>
      <vt:lpstr>Слайд 4</vt:lpstr>
      <vt:lpstr>Слайд 5</vt:lpstr>
      <vt:lpstr>Нарушение внимания (у ребенка с СДВГ нет произвольного внимания, но много непроизвольного)</vt:lpstr>
      <vt:lpstr>Гиперактивность</vt:lpstr>
      <vt:lpstr>Импульсивность</vt:lpstr>
      <vt:lpstr>Слайд 9</vt:lpstr>
      <vt:lpstr>Структурно-функциональное строение головного мозга по А.Р. Лурия</vt:lpstr>
      <vt:lpstr>Органические причины СДВГ:</vt:lpstr>
      <vt:lpstr>Социальные причины СДВГ -дисфункциональное воспитание</vt:lpstr>
      <vt:lpstr>Рекомендации педагогам:</vt:lpstr>
      <vt:lpstr>Рекомендации педагогам:</vt:lpstr>
      <vt:lpstr>Нейропсихологические упражнения</vt:lpstr>
      <vt:lpstr>Слайд 16</vt:lpstr>
      <vt:lpstr>Упражнения направленные на развитие произвольного внимания в рамках учебной деятельности</vt:lpstr>
      <vt:lpstr>Арт-терапия</vt:lpstr>
      <vt:lpstr>Слайд 19</vt:lpstr>
      <vt:lpstr>Проблемные ситуации</vt:lpstr>
      <vt:lpstr>Слайд 21</vt:lpstr>
      <vt:lpstr>Проблемные ситуации</vt:lpstr>
      <vt:lpstr>Проблемные ситуации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KABINET29-6</dc:creator>
  <cp:lastModifiedBy>home</cp:lastModifiedBy>
  <cp:revision>101</cp:revision>
  <dcterms:created xsi:type="dcterms:W3CDTF">2024-03-20T09:45:32Z</dcterms:created>
  <dcterms:modified xsi:type="dcterms:W3CDTF">2024-04-02T16:18:29Z</dcterms:modified>
</cp:coreProperties>
</file>