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972" r:id="rId3"/>
  </p:sldMasterIdLst>
  <p:notesMasterIdLst>
    <p:notesMasterId r:id="rId35"/>
  </p:notesMasterIdLst>
  <p:sldIdLst>
    <p:sldId id="256" r:id="rId4"/>
    <p:sldId id="362" r:id="rId5"/>
    <p:sldId id="349" r:id="rId6"/>
    <p:sldId id="350" r:id="rId7"/>
    <p:sldId id="258" r:id="rId8"/>
    <p:sldId id="263" r:id="rId9"/>
    <p:sldId id="272" r:id="rId10"/>
    <p:sldId id="257" r:id="rId11"/>
    <p:sldId id="351" r:id="rId12"/>
    <p:sldId id="266" r:id="rId13"/>
    <p:sldId id="262" r:id="rId14"/>
    <p:sldId id="264" r:id="rId15"/>
    <p:sldId id="352" r:id="rId16"/>
    <p:sldId id="278" r:id="rId17"/>
    <p:sldId id="279" r:id="rId18"/>
    <p:sldId id="283" r:id="rId19"/>
    <p:sldId id="280" r:id="rId20"/>
    <p:sldId id="285" r:id="rId21"/>
    <p:sldId id="357" r:id="rId22"/>
    <p:sldId id="364" r:id="rId23"/>
    <p:sldId id="363" r:id="rId24"/>
    <p:sldId id="365" r:id="rId25"/>
    <p:sldId id="359" r:id="rId26"/>
    <p:sldId id="265" r:id="rId27"/>
    <p:sldId id="360" r:id="rId28"/>
    <p:sldId id="353" r:id="rId29"/>
    <p:sldId id="267" r:id="rId30"/>
    <p:sldId id="355" r:id="rId31"/>
    <p:sldId id="348" r:id="rId32"/>
    <p:sldId id="269" r:id="rId33"/>
    <p:sldId id="271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00B0F0"/>
    <a:srgbClr val="0091EA"/>
    <a:srgbClr val="FF0000"/>
    <a:srgbClr val="00B4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4660"/>
  </p:normalViewPr>
  <p:slideViewPr>
    <p:cSldViewPr>
      <p:cViewPr varScale="1">
        <p:scale>
          <a:sx n="68" d="100"/>
          <a:sy n="68" d="100"/>
        </p:scale>
        <p:origin x="15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6E38-82B1-47BB-A812-313B295FEFF2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89E94-532B-494D-AD7A-712B16D9F5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6048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5317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057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4810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915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533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257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6382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6285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3774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613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545F7-77F9-4401-AA0E-BF14C26D8903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6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g"/><Relationship Id="rId3" Type="http://schemas.microsoft.com/office/2007/relationships/hdphoto" Target="../media/hdphoto2.wdp"/><Relationship Id="rId7" Type="http://schemas.openxmlformats.org/officeDocument/2006/relationships/image" Target="../media/image34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38.jpg"/><Relationship Id="rId5" Type="http://schemas.microsoft.com/office/2007/relationships/hdphoto" Target="../media/hdphoto3.wdp"/><Relationship Id="rId10" Type="http://schemas.openxmlformats.org/officeDocument/2006/relationships/image" Target="../media/image37.jpg"/><Relationship Id="rId4" Type="http://schemas.openxmlformats.org/officeDocument/2006/relationships/image" Target="../media/image32.png"/><Relationship Id="rId9" Type="http://schemas.openxmlformats.org/officeDocument/2006/relationships/image" Target="../media/image36.jp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" y="1143000"/>
            <a:ext cx="8944155" cy="3352800"/>
          </a:xfrm>
        </p:spPr>
        <p:txBody>
          <a:bodyPr anchor="ctr">
            <a:noAutofit/>
          </a:bodyPr>
          <a:lstStyle/>
          <a:p>
            <a:br>
              <a:rPr lang="en-US" sz="4000" dirty="0"/>
            </a:br>
            <a:r>
              <a:rPr lang="ru-RU" b="1" dirty="0">
                <a:solidFill>
                  <a:srgbClr val="002060"/>
                </a:solidFill>
              </a:rPr>
              <a:t>«Мы и финансы вокруг нас»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разработка</a:t>
            </a:r>
            <a:br>
              <a:rPr lang="en-US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интеллектуально-познавательной игры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1999" y="4495800"/>
            <a:ext cx="45245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Борцова Валентина Васильевна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учитель начальных классов МБОУ ВМР «Первомайская средняя школа»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962887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112d/0005685c-f6094a36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33"/>
          <a:stretch/>
        </p:blipFill>
        <p:spPr bwMode="auto">
          <a:xfrm>
            <a:off x="0" y="228600"/>
            <a:ext cx="9143999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957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9712" y="4581128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rgbClr val="C00000"/>
                </a:solidFill>
              </a:rPr>
              <a:t>доход</a:t>
            </a:r>
          </a:p>
        </p:txBody>
      </p:sp>
    </p:spTree>
    <p:extLst>
      <p:ext uri="{BB962C8B-B14F-4D97-AF65-F5344CB8AC3E}">
        <p14:creationId xmlns:p14="http://schemas.microsoft.com/office/powerpoint/2010/main" val="11751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4653136"/>
            <a:ext cx="51845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rgbClr val="C00000"/>
                </a:solidFill>
              </a:rPr>
              <a:t>налог</a:t>
            </a:r>
          </a:p>
        </p:txBody>
      </p:sp>
    </p:spTree>
    <p:extLst>
      <p:ext uri="{BB962C8B-B14F-4D97-AF65-F5344CB8AC3E}">
        <p14:creationId xmlns:p14="http://schemas.microsoft.com/office/powerpoint/2010/main" val="42348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02191" y="4365104"/>
            <a:ext cx="59046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rgbClr val="C00000"/>
                </a:solidFill>
              </a:rPr>
              <a:t>премия</a:t>
            </a:r>
          </a:p>
        </p:txBody>
      </p:sp>
    </p:spTree>
    <p:extLst>
      <p:ext uri="{BB962C8B-B14F-4D97-AF65-F5344CB8AC3E}">
        <p14:creationId xmlns:p14="http://schemas.microsoft.com/office/powerpoint/2010/main" val="268279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«Деньги любят счет»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avatars.mds.yandex.net/get-zen_doc/1637352/pub_5df0f00343863f00ad703b75_5df1047798930900b16a80dc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7638"/>
            <a:ext cx="9143999" cy="544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170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209800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rgbClr val="002060"/>
                </a:solidFill>
              </a:rPr>
              <a:t> 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Рассмотри рисунок и ответь на вопрос: какую сдачу получил покупатель, расплатившийся за пакет молока, батон хлеба и бутылку кефира двумя купюрами в 100 рублей?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9A6909-ADB3-4C63-945F-C0C6DDDEEA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Рисунок 9">
            <a:extLst>
              <a:ext uri="{FF2B5EF4-FFF2-40B4-BE49-F238E27FC236}">
                <a16:creationId xmlns:a16="http://schemas.microsoft.com/office/drawing/2014/main" id="{FCEEC698-6966-4407-821A-EA91C4E66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348" y="2535423"/>
            <a:ext cx="5618052" cy="285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0D69B080-680D-44AE-A832-5E06F3CCE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9" b="99666" l="0" r="987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454" y="5248274"/>
            <a:ext cx="1749946" cy="16097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DA3E0253-147F-42A6-B6CC-1E315AE7C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9" b="99666" l="0" r="987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722" y="5229517"/>
            <a:ext cx="1776077" cy="16337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9F1478D0-B043-4739-99DB-D2055E1D8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9" b="99666" l="0" r="987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5151252"/>
            <a:ext cx="1866900" cy="17173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>
            <a:extLst>
              <a:ext uri="{FF2B5EF4-FFF2-40B4-BE49-F238E27FC236}">
                <a16:creationId xmlns:a16="http://schemas.microsoft.com/office/drawing/2014/main" id="{3E345D7A-6783-4204-9B0F-470374176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9" b="99666" l="0" r="987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5229518"/>
            <a:ext cx="1981200" cy="1822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>
            <a:extLst>
              <a:ext uri="{FF2B5EF4-FFF2-40B4-BE49-F238E27FC236}">
                <a16:creationId xmlns:a16="http://schemas.microsoft.com/office/drawing/2014/main" id="{3C372DAC-C600-4D65-8ED3-55C0993580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9" b="99666" l="0" r="987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248274"/>
            <a:ext cx="1981200" cy="16202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6623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7092"/>
            <a:ext cx="8229600" cy="584907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https://fs00.infourok.ru/images/doc/248/253068/img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6" t="11382" r="6666" b="973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3067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8F99D4-422D-4D85-A2B1-D76A684AA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ea typeface="Calibri"/>
                <a:cs typeface="Times New Roman"/>
              </a:rPr>
              <a:t>«Валютный поединок»</a:t>
            </a:r>
            <a:br>
              <a:rPr lang="ru-RU" sz="3100" b="1" dirty="0">
                <a:solidFill>
                  <a:srgbClr val="0070C0"/>
                </a:solidFill>
                <a:ea typeface="Calibri"/>
                <a:cs typeface="Times New Roman"/>
              </a:rPr>
            </a:br>
            <a:r>
              <a:rPr lang="ru-RU" sz="3100" b="1" dirty="0">
                <a:solidFill>
                  <a:srgbClr val="0070C0"/>
                </a:solidFill>
                <a:ea typeface="Calibri"/>
                <a:cs typeface="Times New Roman"/>
              </a:rPr>
              <a:t>Какие виды валют ты знаешь?</a:t>
            </a:r>
            <a:br>
              <a:rPr lang="ru-RU" b="1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</a:br>
            <a:r>
              <a:rPr lang="ru-RU" sz="2200" b="1" dirty="0">
                <a:solidFill>
                  <a:srgbClr val="002060"/>
                </a:solidFill>
                <a:latin typeface="+mj-lt"/>
                <a:ea typeface="Calibri"/>
                <a:cs typeface="Times New Roman"/>
              </a:rPr>
              <a:t>(Задание капитанам)</a:t>
            </a:r>
            <a:endParaRPr lang="ru-RU" sz="2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36361549"/>
              </p:ext>
            </p:extLst>
          </p:nvPr>
        </p:nvGraphicFramePr>
        <p:xfrm>
          <a:off x="0" y="1600200"/>
          <a:ext cx="9144000" cy="5415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139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Валюта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страна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5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Доллар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Польша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Евро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Япония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5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Злотый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Страны</a:t>
                      </a:r>
                      <a:r>
                        <a:rPr lang="ru-RU" sz="3200" b="1" baseline="0" dirty="0">
                          <a:solidFill>
                            <a:srgbClr val="00B050"/>
                          </a:solidFill>
                        </a:rPr>
                        <a:t> Европы</a:t>
                      </a:r>
                      <a:endParaRPr lang="ru-RU" sz="32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5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Иена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США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5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Юань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Великобритания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5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Фунт</a:t>
                      </a:r>
                      <a:r>
                        <a:rPr lang="ru-RU" sz="3200" b="1" baseline="0" dirty="0">
                          <a:solidFill>
                            <a:srgbClr val="00B050"/>
                          </a:solidFill>
                        </a:rPr>
                        <a:t> стерлингов</a:t>
                      </a:r>
                      <a:endParaRPr lang="ru-RU" sz="32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Турция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5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Тугрик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Китай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017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Лира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00B050"/>
                          </a:solidFill>
                        </a:rPr>
                        <a:t>Монголия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6865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4618570"/>
              </p:ext>
            </p:extLst>
          </p:nvPr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7497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Валюта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страна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546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B050"/>
                          </a:solidFill>
                        </a:rPr>
                        <a:t>Доллар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B050"/>
                          </a:solidFill>
                        </a:rPr>
                        <a:t>США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546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B050"/>
                          </a:solidFill>
                        </a:rPr>
                        <a:t>Евро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B050"/>
                          </a:solidFill>
                        </a:rPr>
                        <a:t>Страны Европы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546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B050"/>
                          </a:solidFill>
                        </a:rPr>
                        <a:t>Злотый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B050"/>
                          </a:solidFill>
                        </a:rPr>
                        <a:t>Польша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546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B050"/>
                          </a:solidFill>
                        </a:rPr>
                        <a:t>Иена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B050"/>
                          </a:solidFill>
                        </a:rPr>
                        <a:t>Япония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546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B050"/>
                          </a:solidFill>
                        </a:rPr>
                        <a:t>Юань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B050"/>
                          </a:solidFill>
                        </a:rPr>
                        <a:t>Китай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546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B050"/>
                          </a:solidFill>
                        </a:rPr>
                        <a:t>Фунт</a:t>
                      </a:r>
                      <a:r>
                        <a:rPr lang="ru-RU" sz="2800" b="1" baseline="0" dirty="0">
                          <a:solidFill>
                            <a:srgbClr val="00B050"/>
                          </a:solidFill>
                        </a:rPr>
                        <a:t> стерлингов</a:t>
                      </a:r>
                      <a:endParaRPr lang="ru-RU" sz="28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B050"/>
                          </a:solidFill>
                        </a:rPr>
                        <a:t>Великобритания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7546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B050"/>
                          </a:solidFill>
                        </a:rPr>
                        <a:t>Тугрик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B050"/>
                          </a:solidFill>
                        </a:rPr>
                        <a:t>Монголия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475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B050"/>
                          </a:solidFill>
                        </a:rPr>
                        <a:t>Лира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B050"/>
                          </a:solidFill>
                        </a:rPr>
                        <a:t>Турция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34508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eskil14.ru/wp-content/uploads/2020/01/19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03"/>
          <a:stretch/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ru-RU" sz="2400" b="1" dirty="0">
                <a:solidFill>
                  <a:srgbClr val="002060"/>
                </a:solidFill>
              </a:rPr>
            </a:b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5C008343-979D-4BE2-BD94-0CFE5DCE8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228600"/>
            <a:ext cx="8001000" cy="26271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«Семейный бюджет»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3555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70066" y="533400"/>
            <a:ext cx="8203869" cy="51816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0000" algn="just" fontAlgn="base"/>
            <a:r>
              <a:rPr lang="ru-RU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indent="270000" algn="just" fontAlgn="base"/>
            <a:r>
              <a:rPr lang="ru-RU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развития познавательной активности к финансовому просвещению, содействие осознанному повышению финансовой грамотности обучающихся, активизация познавательной деятельности обучающихся.</a:t>
            </a:r>
          </a:p>
          <a:p>
            <a:pPr indent="270000" algn="just"/>
            <a:r>
              <a:rPr lang="ru-RU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5763" indent="-385763" algn="just">
              <a:buFont typeface="+mj-lt"/>
              <a:buAutoNum type="arabicPeriod"/>
            </a:pPr>
            <a:r>
              <a:rPr lang="ru-RU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Мотивировать обучающихся на повышение финансовой грамотности.</a:t>
            </a:r>
          </a:p>
          <a:p>
            <a:pPr marL="385763" indent="-385763" algn="just">
              <a:buFont typeface="+mj-lt"/>
              <a:buAutoNum type="arabicPeriod"/>
            </a:pPr>
            <a:r>
              <a:rPr lang="ru-RU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навыков практического применения знаний.</a:t>
            </a:r>
          </a:p>
          <a:p>
            <a:pPr marL="385763" indent="-385763" algn="just">
              <a:buFont typeface="+mj-lt"/>
              <a:buAutoNum type="arabicPeriod"/>
            </a:pPr>
            <a:r>
              <a:rPr lang="ru-RU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самостоятельности, инициативности, сотрудничества, коллективизма, общительности.</a:t>
            </a:r>
          </a:p>
          <a:p>
            <a:pPr marL="385763" indent="-385763" algn="just">
              <a:buFont typeface="+mj-lt"/>
              <a:buAutoNum type="arabicPeriod"/>
            </a:pPr>
            <a:r>
              <a:rPr lang="ru-RU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кругозора обучающихся.</a:t>
            </a:r>
          </a:p>
        </p:txBody>
      </p:sp>
      <p:sp>
        <p:nvSpPr>
          <p:cNvPr id="5" name="AutoShape 68"/>
          <p:cNvSpPr>
            <a:spLocks noChangeArrowheads="1"/>
          </p:cNvSpPr>
          <p:nvPr/>
        </p:nvSpPr>
        <p:spPr bwMode="gray">
          <a:xfrm>
            <a:off x="685799" y="381000"/>
            <a:ext cx="7988135" cy="51816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/>
            <a:endParaRPr lang="ru-RU" sz="3200" b="1" dirty="0">
              <a:solidFill>
                <a:schemeClr val="tx1">
                  <a:lumMod val="95000"/>
                </a:schemeClr>
              </a:solidFill>
            </a:endParaRPr>
          </a:p>
          <a:p>
            <a:pPr algn="ctr" fontAlgn="base"/>
            <a:endParaRPr lang="ru-RU" sz="4000" dirty="0">
              <a:solidFill>
                <a:schemeClr val="tx1">
                  <a:lumMod val="95000"/>
                </a:schemeClr>
              </a:solidFill>
            </a:endParaRPr>
          </a:p>
          <a:p>
            <a:pPr algn="ctr" fontAlgn="base"/>
            <a:endParaRPr lang="ru-RU" sz="4000" dirty="0">
              <a:solidFill>
                <a:schemeClr val="tx1">
                  <a:lumMod val="95000"/>
                </a:schemeClr>
              </a:solidFill>
            </a:endParaRPr>
          </a:p>
          <a:p>
            <a:pPr algn="ctr" latinLnBrk="1">
              <a:defRPr/>
            </a:pPr>
            <a:endParaRPr kumimoji="1" lang="en-US" altLang="ko-KR" sz="4000" dirty="0">
              <a:solidFill>
                <a:srgbClr val="002060"/>
              </a:solidFill>
              <a:ea typeface="굴림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42861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8F4C4D-9AB3-4D12-ABDF-7761420A4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002060"/>
                </a:solidFill>
              </a:rPr>
              <a:t>Доходы и расходы моей семьи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51022D0-36DC-4765-B767-C0B01E1A9F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2" r="8903"/>
          <a:stretch/>
        </p:blipFill>
        <p:spPr>
          <a:xfrm>
            <a:off x="0" y="1446946"/>
            <a:ext cx="9144000" cy="541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0025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80921484-A74D-42F7-BF69-D335F6E134C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66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ru-RU" sz="2400" b="1" dirty="0">
                <a:solidFill>
                  <a:srgbClr val="002060"/>
                </a:solidFill>
              </a:rPr>
            </a:b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5C008343-979D-4BE2-BD94-0CFE5DCE8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228600"/>
            <a:ext cx="8001000" cy="2667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Семейный бюджет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обери себя в школу перед началом нового учебного года.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осчитать во сколько обойдется это для семейного бюджета. 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DD111C-2E00-4EC4-80F4-B9E908709B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7" t="8370" r="4862"/>
          <a:stretch/>
        </p:blipFill>
        <p:spPr>
          <a:xfrm>
            <a:off x="1219200" y="2895600"/>
            <a:ext cx="60198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8428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3DD5F77-4A24-4101-AA4A-8DD9E3215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Подарок маме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6AFFFB96-FBF0-4EA0-BC4E-6D183D6AA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Подари маме кольцо и серьги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(когда вырастешь и у тебя будет свой доход).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Задание: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Нужно посчитать во сколько обойдется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самый дешевый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самый дорогой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набор. </a:t>
            </a:r>
            <a:endParaRPr lang="ru-RU" dirty="0"/>
          </a:p>
        </p:txBody>
      </p:sp>
      <p:pic>
        <p:nvPicPr>
          <p:cNvPr id="3" name="Picture 2" descr="Картина дня в Хабкрае: личинки в школьном пайке и деньги соцработникам |  ОБЩЕСТВО | АиФ Хабаровск">
            <a:extLst>
              <a:ext uri="{FF2B5EF4-FFF2-40B4-BE49-F238E27FC236}">
                <a16:creationId xmlns:a16="http://schemas.microsoft.com/office/drawing/2014/main" id="{F07EEE87-9FA5-42E8-A3CC-BD17848076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1700" y="3879593"/>
            <a:ext cx="4800600" cy="29486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8666838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pldiamond.ru/upload/resize_cache/iblock/64a/600_600_1/09092020_180441___e0901ps0820011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45"/>
          <a:stretch/>
        </p:blipFill>
        <p:spPr bwMode="auto">
          <a:xfrm>
            <a:off x="434107" y="436884"/>
            <a:ext cx="2448272" cy="188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pldiamond.ru/upload/resize_cache/iblock/7f1/600_600_1/18092020_113530___e0901sg082001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744" y="400012"/>
            <a:ext cx="1922512" cy="192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epldiamond.ru/upload/resize_cache/iblock/e66/600_600_1/21092020_190433___e1001sg0620101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9"/>
          <a:stretch/>
        </p:blipFill>
        <p:spPr bwMode="auto">
          <a:xfrm>
            <a:off x="6228796" y="400012"/>
            <a:ext cx="2331787" cy="211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51979" y="1827803"/>
            <a:ext cx="1920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14 890 </a:t>
            </a:r>
            <a:r>
              <a:rPr lang="ru-RU" dirty="0" err="1"/>
              <a:t>руб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49080" y="196779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20 290 </a:t>
            </a:r>
            <a:r>
              <a:rPr lang="ru-RU" dirty="0" err="1"/>
              <a:t>руб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783794" y="213785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21 190 </a:t>
            </a:r>
            <a:r>
              <a:rPr lang="ru-RU" dirty="0" err="1"/>
              <a:t>руб</a:t>
            </a:r>
            <a:endParaRPr lang="ru-RU" dirty="0"/>
          </a:p>
        </p:txBody>
      </p:sp>
      <p:pic>
        <p:nvPicPr>
          <p:cNvPr id="3080" name="Picture 8" descr="https://epldiamond.ru/upload/resize_cache/iblock/15c/600_600_1/18092020_113533___e0912kts061609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13" y="2892593"/>
            <a:ext cx="2352515" cy="2352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54171" y="487577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50 090 </a:t>
            </a:r>
            <a:r>
              <a:rPr lang="ru-RU" dirty="0" err="1"/>
              <a:t>руб</a:t>
            </a:r>
            <a:endParaRPr lang="ru-RU" dirty="0"/>
          </a:p>
        </p:txBody>
      </p:sp>
      <p:pic>
        <p:nvPicPr>
          <p:cNvPr id="3082" name="Picture 10" descr="https://epldiamond.ru/upload/resize_cache/iblock/74c/600_600_1/21092020_190454___e0301kts0820011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419" y="2892594"/>
            <a:ext cx="2352516" cy="235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71944" y="487577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19 090 </a:t>
            </a:r>
            <a:r>
              <a:rPr lang="ru-RU" dirty="0" err="1"/>
              <a:t>руб</a:t>
            </a:r>
            <a:endParaRPr lang="ru-RU" dirty="0"/>
          </a:p>
        </p:txBody>
      </p:sp>
      <p:pic>
        <p:nvPicPr>
          <p:cNvPr id="3084" name="Picture 12" descr="https://epldiamond.ru/upload/resize_cache/iblock/a18/600_600_1/25082020_220728___e0336kts0320035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340" y="2892593"/>
            <a:ext cx="2352516" cy="235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451335" y="492014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70 915 </a:t>
            </a:r>
            <a:r>
              <a:rPr lang="ru-RU" dirty="0" err="1"/>
              <a:t>руб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69808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235674B-D550-434D-B2D2-A53903FAA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447800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Подарок маме кольцо и серьги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</a:t>
            </a:r>
            <a:r>
              <a:rPr lang="ru-RU" sz="3100" dirty="0">
                <a:solidFill>
                  <a:srgbClr val="002060"/>
                </a:solidFill>
              </a:rPr>
              <a:t>твет)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65DC375-18E1-4272-8588-4D20A98382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8400"/>
            <a:ext cx="9144000" cy="4572000"/>
          </a:xfrm>
          <a:prstGeom prst="rect">
            <a:avLst/>
          </a:prstGeom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4A17FB36-46A1-479C-A704-10AB61A17E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382963"/>
          </a:xfrm>
        </p:spPr>
        <p:txBody>
          <a:bodyPr/>
          <a:lstStyle/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Самый д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ешевый – 33 980 руб.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Самый д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орогой – 92 105 руб.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97879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778136"/>
              </p:ext>
            </p:extLst>
          </p:nvPr>
        </p:nvGraphicFramePr>
        <p:xfrm>
          <a:off x="107504" y="1484784"/>
          <a:ext cx="8928992" cy="410445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0445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Без денег торговать,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 грош дела,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Деньги не щепки,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Гроша не стоит,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Деньги не голова: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6.Домашняя копейка</a:t>
                      </a:r>
                      <a:endParaRPr lang="ru-RU" sz="3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счетом крепки.</a:t>
                      </a: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наживное дело.</a:t>
                      </a: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   рубль бережет.</a:t>
                      </a: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    а глядит рублём.</a:t>
                      </a: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    на рубль суматохи.</a:t>
                      </a:r>
                    </a:p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     как без соли</a:t>
                      </a:r>
                      <a:r>
                        <a:rPr lang="ru-RU" sz="3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 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хлебать.</a:t>
                      </a:r>
                      <a:endParaRPr lang="ru-RU" sz="3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528" y="260648"/>
            <a:ext cx="842493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002060"/>
                </a:solidFill>
                <a:latin typeface="+mj-lt"/>
                <a:ea typeface="Calibri"/>
              </a:rPr>
              <a:t>Народная мудрость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+mj-lt"/>
                <a:ea typeface="Calibri"/>
              </a:rPr>
              <a:t>(Соедините части пословиц) </a:t>
            </a:r>
            <a:endParaRPr lang="ru-RU" sz="2000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39482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272518"/>
              </p:ext>
            </p:extLst>
          </p:nvPr>
        </p:nvGraphicFramePr>
        <p:xfrm>
          <a:off x="323528" y="1600200"/>
          <a:ext cx="8712968" cy="45720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3564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64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Без денег торговать,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 грош дела,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Деньги не щепки,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Гроша не стоит,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Деньги не голова: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6.Домашняя копейка</a:t>
                      </a:r>
                      <a:endParaRPr lang="ru-RU" sz="3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+mn-cs"/>
                        </a:rPr>
                        <a:t>как без соли хлебать.</a:t>
                      </a:r>
                      <a:endParaRPr kumimoji="0" lang="ru-RU" sz="3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540385" algn="l"/>
                        </a:tabLst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на рубль суматохи.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540385" algn="l"/>
                        </a:tabLst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счетом крепки.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540385" algn="l"/>
                        </a:tabLst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а глядит рублём.</a:t>
                      </a: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наживное дело.</a:t>
                      </a: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54038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рубль бережет.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528" y="260648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+mj-lt"/>
                <a:ea typeface="Calibri"/>
              </a:rPr>
              <a:t>Соедините части пословиц </a:t>
            </a:r>
            <a:endParaRPr lang="ru-RU" sz="4000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77030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0E6A7-7405-4B13-BED1-E86B4232F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Продолжи пословицы </a:t>
            </a:r>
            <a:br>
              <a:rPr lang="ru-RU" b="1" dirty="0">
                <a:solidFill>
                  <a:srgbClr val="00B050"/>
                </a:solidFill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A86CBE-827C-4BD2-98E4-9502DED69D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33400"/>
            <a:ext cx="8458200" cy="51054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endParaRPr lang="ru-RU" b="1" dirty="0">
              <a:solidFill>
                <a:srgbClr val="00B050"/>
              </a:solidFill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3600" b="1" dirty="0">
                <a:solidFill>
                  <a:srgbClr val="0070C0"/>
                </a:solidFill>
              </a:rPr>
              <a:t>Копейка рубль …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>
                <a:solidFill>
                  <a:srgbClr val="0070C0"/>
                </a:solidFill>
              </a:rPr>
              <a:t>2. Нелегко деньги нажить, а …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>
                <a:solidFill>
                  <a:srgbClr val="0070C0"/>
                </a:solidFill>
              </a:rPr>
              <a:t>3. Деньги любят…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>
                <a:solidFill>
                  <a:srgbClr val="0070C0"/>
                </a:solidFill>
              </a:rPr>
              <a:t>4. Скупой платит…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>
                <a:solidFill>
                  <a:srgbClr val="0070C0"/>
                </a:solidFill>
              </a:rPr>
              <a:t>5.  Не имей сто рублей, а…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819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0E6A7-7405-4B13-BED1-E86B4232F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Продолжи пословицы </a:t>
            </a:r>
            <a:br>
              <a:rPr lang="ru-RU" b="1" dirty="0">
                <a:solidFill>
                  <a:srgbClr val="00B050"/>
                </a:solidFill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A86CBE-827C-4BD2-98E4-9502DED69D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0600"/>
            <a:ext cx="8458200" cy="46482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endParaRPr lang="ru-RU" b="1" dirty="0">
              <a:solidFill>
                <a:srgbClr val="00B05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3500" b="1" dirty="0">
                <a:solidFill>
                  <a:srgbClr val="0070C0"/>
                </a:solidFill>
              </a:rPr>
              <a:t>1. Копейка рубль … (</a:t>
            </a:r>
            <a:r>
              <a:rPr lang="ru-RU" sz="3500" dirty="0">
                <a:solidFill>
                  <a:srgbClr val="0070C0"/>
                </a:solidFill>
              </a:rPr>
              <a:t>бережет</a:t>
            </a:r>
            <a:r>
              <a:rPr lang="ru-RU" sz="3500" b="1" dirty="0">
                <a:solidFill>
                  <a:srgbClr val="0070C0"/>
                </a:solidFill>
              </a:rPr>
              <a:t>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500" b="1" dirty="0">
                <a:solidFill>
                  <a:srgbClr val="0070C0"/>
                </a:solidFill>
              </a:rPr>
              <a:t>2. Нелегко деньги нажить, а …(</a:t>
            </a:r>
            <a:r>
              <a:rPr lang="ru-RU" sz="3500" dirty="0">
                <a:solidFill>
                  <a:srgbClr val="0070C0"/>
                </a:solidFill>
              </a:rPr>
              <a:t>легко прожить</a:t>
            </a:r>
            <a:r>
              <a:rPr lang="ru-RU" sz="3500" b="1" dirty="0">
                <a:solidFill>
                  <a:srgbClr val="0070C0"/>
                </a:solidFill>
              </a:rPr>
              <a:t>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500" b="1" dirty="0">
                <a:solidFill>
                  <a:srgbClr val="0070C0"/>
                </a:solidFill>
              </a:rPr>
              <a:t>3. Деньги любят… (</a:t>
            </a:r>
            <a:r>
              <a:rPr lang="ru-RU" sz="3500" dirty="0">
                <a:solidFill>
                  <a:srgbClr val="0070C0"/>
                </a:solidFill>
              </a:rPr>
              <a:t>счет</a:t>
            </a:r>
            <a:r>
              <a:rPr lang="ru-RU" sz="3500" b="1" dirty="0">
                <a:solidFill>
                  <a:srgbClr val="0070C0"/>
                </a:solidFill>
              </a:rPr>
              <a:t>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500" b="1" dirty="0">
                <a:solidFill>
                  <a:srgbClr val="0070C0"/>
                </a:solidFill>
              </a:rPr>
              <a:t>4. Скупой платит… (</a:t>
            </a:r>
            <a:r>
              <a:rPr lang="ru-RU" sz="3500" dirty="0">
                <a:solidFill>
                  <a:srgbClr val="0070C0"/>
                </a:solidFill>
              </a:rPr>
              <a:t>дважды</a:t>
            </a:r>
            <a:r>
              <a:rPr lang="ru-RU" sz="3500" b="1" dirty="0">
                <a:solidFill>
                  <a:srgbClr val="0070C0"/>
                </a:solidFill>
              </a:rPr>
              <a:t>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500" b="1" dirty="0">
                <a:solidFill>
                  <a:srgbClr val="0070C0"/>
                </a:solidFill>
              </a:rPr>
              <a:t>5.  Не имей сто рублей, а… (</a:t>
            </a:r>
            <a:r>
              <a:rPr lang="ru-RU" sz="3500" dirty="0">
                <a:solidFill>
                  <a:srgbClr val="0070C0"/>
                </a:solidFill>
              </a:rPr>
              <a:t>имей сто друзей</a:t>
            </a:r>
            <a:r>
              <a:rPr lang="ru-RU" sz="3500" b="1" dirty="0">
                <a:solidFill>
                  <a:srgbClr val="0070C0"/>
                </a:solidFill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920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77F689-878D-4952-97B2-CA3FEC096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Загадка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834B58-9448-4BA0-8217-9E96A4CF82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r>
              <a:rPr lang="ru-RU" sz="4000" b="1" spc="300" dirty="0">
                <a:solidFill>
                  <a:srgbClr val="0070C0"/>
                </a:solidFill>
                <a:cs typeface="Arabic Typesetting" panose="03020402040406030203" pitchFamily="66" charset="-78"/>
              </a:rPr>
              <a:t>Не любовь, а душу согревают. </a:t>
            </a:r>
          </a:p>
          <a:p>
            <a:pPr marL="0" indent="0" algn="ctr">
              <a:buNone/>
              <a:defRPr/>
            </a:pPr>
            <a:r>
              <a:rPr lang="ru-RU" sz="4000" b="1" spc="300" dirty="0">
                <a:solidFill>
                  <a:srgbClr val="0070C0"/>
                </a:solidFill>
                <a:cs typeface="Arabic Typesetting" panose="03020402040406030203" pitchFamily="66" charset="-78"/>
              </a:rPr>
              <a:t>Не здоровье, а без них чувствуешь себя неважно. </a:t>
            </a:r>
          </a:p>
          <a:p>
            <a:pPr marL="0" indent="0" algn="ctr">
              <a:buNone/>
              <a:defRPr/>
            </a:pPr>
            <a:r>
              <a:rPr lang="ru-RU" sz="4000" b="1" spc="300" dirty="0">
                <a:solidFill>
                  <a:srgbClr val="0070C0"/>
                </a:solidFill>
                <a:cs typeface="Arabic Typesetting" panose="03020402040406030203" pitchFamily="66" charset="-78"/>
              </a:rPr>
              <a:t>Не магнит, а притягивают. </a:t>
            </a:r>
          </a:p>
          <a:p>
            <a:pPr marL="0" indent="0" algn="ctr">
              <a:buNone/>
              <a:defRPr/>
            </a:pPr>
            <a:r>
              <a:rPr lang="ru-RU" sz="4000" b="1" spc="300" dirty="0">
                <a:solidFill>
                  <a:srgbClr val="0070C0"/>
                </a:solidFill>
                <a:cs typeface="Arabic Typesetting" panose="03020402040406030203" pitchFamily="66" charset="-78"/>
              </a:rPr>
              <a:t>Не господин, а подчиняют. </a:t>
            </a:r>
          </a:p>
          <a:p>
            <a:pPr marL="0" indent="0" algn="ctr">
              <a:buNone/>
              <a:defRPr/>
            </a:pPr>
            <a:r>
              <a:rPr lang="ru-RU" sz="4000" b="1" spc="300" dirty="0">
                <a:solidFill>
                  <a:srgbClr val="0070C0"/>
                </a:solidFill>
                <a:cs typeface="Arabic Typesetting" panose="03020402040406030203" pitchFamily="66" charset="-78"/>
              </a:rPr>
              <a:t>Не слуга, а служат.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031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Книжная выставка «Сказки о финансах»</a:t>
            </a:r>
            <a:b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sz="2100" b="1" dirty="0">
                <a:solidFill>
                  <a:srgbClr val="002060"/>
                </a:solidFill>
                <a:latin typeface="Georgia" panose="02040502050405020303" pitchFamily="18" charset="0"/>
              </a:rPr>
              <a:t> (рекомендательный список для летнего чтения)</a:t>
            </a:r>
          </a:p>
        </p:txBody>
      </p:sp>
      <p:pic>
        <p:nvPicPr>
          <p:cNvPr id="1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11" b="98042" l="226" r="95937">
                        <a14:backgroundMark x1="54063" y1="62651" x2="54063" y2="62651"/>
                        <a14:backgroundMark x1="49549" y1="64759" x2="49549" y2="64759"/>
                        <a14:backgroundMark x1="52822" y1="53163" x2="52822" y2="53163"/>
                        <a14:backgroundMark x1="56998" y1="62349" x2="56998" y2="62349"/>
                        <a14:backgroundMark x1="45372" y1="54217" x2="45372" y2="542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32" y="4284594"/>
            <a:ext cx="3230438" cy="242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69" b="99666" l="0" r="987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431" y="5570806"/>
            <a:ext cx="1242563" cy="1143000"/>
          </a:xfrm>
          <a:prstGeom prst="roundRect">
            <a:avLst>
              <a:gd name="adj" fmla="val 0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Наталья Владимировна\Desktop\Дим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942" y="1342029"/>
            <a:ext cx="2406948" cy="320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134" y="3887100"/>
            <a:ext cx="2095807" cy="288684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175" y="1417638"/>
            <a:ext cx="2007831" cy="240111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112" y="2121402"/>
            <a:ext cx="1761844" cy="240111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89" y="1364303"/>
            <a:ext cx="1986221" cy="261506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08" y="4216250"/>
            <a:ext cx="1995610" cy="255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2884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08" y="457200"/>
            <a:ext cx="9085384" cy="64008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atin typeface="+mn-lt"/>
                <a:ea typeface="Times New Roman"/>
              </a:rPr>
              <a:t>«Деньги – очень дурной господин, но весьма хороший слуга». </a:t>
            </a:r>
            <a:br>
              <a:rPr lang="ru-RU" b="1" dirty="0">
                <a:latin typeface="+mn-lt"/>
                <a:ea typeface="Times New Roman"/>
              </a:rPr>
            </a:br>
            <a:br>
              <a:rPr lang="ru-RU" b="1" dirty="0">
                <a:latin typeface="+mn-lt"/>
                <a:ea typeface="Times New Roman"/>
              </a:rPr>
            </a:br>
            <a:r>
              <a:rPr lang="ru-RU" sz="3600" b="1" dirty="0">
                <a:latin typeface="+mn-lt"/>
                <a:ea typeface="Times New Roman"/>
              </a:rPr>
              <a:t>Френсис Бэкон </a:t>
            </a:r>
            <a:endParaRPr lang="ru-RU" sz="3600" b="1" dirty="0">
              <a:latin typeface="+mn-lt"/>
            </a:endParaRPr>
          </a:p>
        </p:txBody>
      </p:sp>
      <p:pic>
        <p:nvPicPr>
          <p:cNvPr id="4" name="Picture 11" descr="Рекомендую: Деньги... Картинки(gif)">
            <a:extLst>
              <a:ext uri="{FF2B5EF4-FFF2-40B4-BE49-F238E27FC236}">
                <a16:creationId xmlns:a16="http://schemas.microsoft.com/office/drawing/2014/main" id="{66145D2A-8EB3-4C1E-84CA-86910DE4C55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75239"/>
            <a:ext cx="2819400" cy="2817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48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6C5DA6F-119F-4AC3-9894-4D41DACBC5A2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128B5AFC-5FAA-472B-BF4D-B29661F73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2484"/>
            <a:ext cx="8686800" cy="1129116"/>
          </a:xfrm>
        </p:spPr>
        <p:txBody>
          <a:bodyPr/>
          <a:lstStyle/>
          <a:p>
            <a:r>
              <a:rPr lang="ru-RU" dirty="0"/>
              <a:t>                          </a:t>
            </a:r>
            <a:r>
              <a:rPr lang="ru-RU" dirty="0">
                <a:solidFill>
                  <a:srgbClr val="002060"/>
                </a:solidFill>
              </a:rPr>
              <a:t>«Деньги любят счёт»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82C2CD9-B565-49D5-BC41-1C09622B08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258758"/>
            <a:ext cx="1169577" cy="134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362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3E4D9A-A6DD-49DE-A44D-0523234AA9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295399"/>
            <a:ext cx="5004402" cy="55579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867ECA-609B-4DDA-B357-AACD944E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397" y="152400"/>
            <a:ext cx="8637205" cy="1142999"/>
          </a:xfrm>
        </p:spPr>
        <p:txBody>
          <a:bodyPr>
            <a:normAutofit fontScale="90000"/>
          </a:bodyPr>
          <a:lstStyle/>
          <a:p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 «Мы и финансы вокруг нас»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1FFAA67-BDAB-4B99-B007-5DA69C7E1A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178094"/>
            <a:ext cx="2286000" cy="1524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82AE5F9-DB10-49E8-BEE3-36AC243B8A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97" y="4038600"/>
            <a:ext cx="3400357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183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1016000"/>
            <a:ext cx="8153400" cy="5384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Задание 1</a:t>
            </a:r>
          </a:p>
          <a:p>
            <a:pPr marL="0" indent="0" algn="l">
              <a:buNone/>
            </a:pP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Выбери  лишнее:</a:t>
            </a:r>
          </a:p>
          <a:p>
            <a:pPr marL="514350" indent="-514350" algn="l">
              <a:buFont typeface="Arial" pitchFamily="34" charset="0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Кошелек, банк, банка, банковская карта.</a:t>
            </a:r>
          </a:p>
          <a:p>
            <a:pPr marL="514350" indent="-514350" algn="l">
              <a:buFont typeface="Arial" pitchFamily="34" charset="0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Соотнеси слова с помощью стрелок (доходы, расходы): подарок маме, пенсия, покупка телефона, зарплата, коммунальные платежи, стипендия, посещение аквапарка, проценты по вкладу, платеж за услуги МТС, платёж кредита.</a:t>
            </a:r>
          </a:p>
          <a:p>
            <a:pPr marL="514350" indent="-514350" algn="l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Задание 2</a:t>
            </a:r>
          </a:p>
          <a:p>
            <a:pPr marL="514350" indent="-514350" algn="l">
              <a:buNone/>
            </a:pP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Ответить на финансовые вопросы:</a:t>
            </a:r>
          </a:p>
          <a:p>
            <a:pPr marL="514350" indent="-514350" algn="l">
              <a:buFont typeface="Arial" pitchFamily="34" charset="0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Что такое «доходы»?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(для 1 команды)</a:t>
            </a:r>
          </a:p>
          <a:p>
            <a:pPr marL="514350" indent="-514350" algn="l">
              <a:buAutoNum type="arabicPeriod" startAt="2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Что такое «расходы»?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(для второй команды)</a:t>
            </a:r>
          </a:p>
        </p:txBody>
      </p:sp>
      <p:sp>
        <p:nvSpPr>
          <p:cNvPr id="5" name="AutoShape 68"/>
          <p:cNvSpPr>
            <a:spLocks noChangeArrowheads="1"/>
          </p:cNvSpPr>
          <p:nvPr/>
        </p:nvSpPr>
        <p:spPr bwMode="gray">
          <a:xfrm>
            <a:off x="1053935" y="228600"/>
            <a:ext cx="6696075" cy="7874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latinLnBrk="1">
              <a:defRPr/>
            </a:pPr>
            <a:r>
              <a:rPr kumimoji="1" lang="ru-RU" altLang="ko-KR" sz="4000" dirty="0">
                <a:ea typeface="굴림" pitchFamily="34" charset="-127"/>
              </a:rPr>
              <a:t>Финансовая паутинка</a:t>
            </a:r>
            <a:endParaRPr kumimoji="1" lang="en-US" altLang="ko-KR" sz="4000" dirty="0">
              <a:ea typeface="굴림" pitchFamily="34" charset="-127"/>
            </a:endParaRPr>
          </a:p>
        </p:txBody>
      </p:sp>
      <p:pic>
        <p:nvPicPr>
          <p:cNvPr id="6" name="Рисунок 5" descr="мони.jpg">
            <a:extLst>
              <a:ext uri="{FF2B5EF4-FFF2-40B4-BE49-F238E27FC236}">
                <a16:creationId xmlns:a16="http://schemas.microsoft.com/office/drawing/2014/main" id="{DC5E065D-7CA2-4F34-B321-C4CE90788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4582968"/>
            <a:ext cx="2286000" cy="16654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28800" y="1219200"/>
            <a:ext cx="6868344" cy="2819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b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Экономические ребусы</a:t>
            </a:r>
            <a:b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7200" y="1643265"/>
            <a:ext cx="3886200" cy="546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857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764" y="6038234"/>
            <a:ext cx="8229600" cy="75294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Стоимость</a:t>
            </a:r>
          </a:p>
        </p:txBody>
      </p:sp>
      <p:pic>
        <p:nvPicPr>
          <p:cNvPr id="2050" name="Picture 2" descr="https://ds05.infourok.ru/uploads/ex/0a10/00044fcf-2ae2e425/hello_html_4e8eb5a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1"/>
            <a:ext cx="91301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622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99792" y="4581128"/>
            <a:ext cx="37444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rgbClr val="C00000"/>
                </a:solidFill>
              </a:rPr>
              <a:t>деньги</a:t>
            </a:r>
          </a:p>
        </p:txBody>
      </p:sp>
    </p:spTree>
    <p:extLst>
      <p:ext uri="{BB962C8B-B14F-4D97-AF65-F5344CB8AC3E}">
        <p14:creationId xmlns:p14="http://schemas.microsoft.com/office/powerpoint/2010/main" val="281496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5">
      <a:dk1>
        <a:srgbClr val="465962"/>
      </a:dk1>
      <a:lt1>
        <a:srgbClr val="FFFFFF"/>
      </a:lt1>
      <a:dk2>
        <a:srgbClr val="465962"/>
      </a:dk2>
      <a:lt2>
        <a:srgbClr val="363636"/>
      </a:lt2>
      <a:accent1>
        <a:srgbClr val="608C12"/>
      </a:accent1>
      <a:accent2>
        <a:srgbClr val="72B02E"/>
      </a:accent2>
      <a:accent3>
        <a:srgbClr val="83C937"/>
      </a:accent3>
      <a:accent4>
        <a:srgbClr val="ADE646"/>
      </a:accent4>
      <a:accent5>
        <a:srgbClr val="C5C5C5"/>
      </a:accent5>
      <a:accent6>
        <a:srgbClr val="909BA5"/>
      </a:accent6>
      <a:hlink>
        <a:srgbClr val="898889"/>
      </a:hlink>
      <a:folHlink>
        <a:srgbClr val="D8D8D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35">
      <a:dk1>
        <a:srgbClr val="465962"/>
      </a:dk1>
      <a:lt1>
        <a:srgbClr val="FFFFFF"/>
      </a:lt1>
      <a:dk2>
        <a:srgbClr val="465962"/>
      </a:dk2>
      <a:lt2>
        <a:srgbClr val="363636"/>
      </a:lt2>
      <a:accent1>
        <a:srgbClr val="608C12"/>
      </a:accent1>
      <a:accent2>
        <a:srgbClr val="72B02E"/>
      </a:accent2>
      <a:accent3>
        <a:srgbClr val="83C937"/>
      </a:accent3>
      <a:accent4>
        <a:srgbClr val="ADE646"/>
      </a:accent4>
      <a:accent5>
        <a:srgbClr val="C5C5C5"/>
      </a:accent5>
      <a:accent6>
        <a:srgbClr val="909BA5"/>
      </a:accent6>
      <a:hlink>
        <a:srgbClr val="898889"/>
      </a:hlink>
      <a:folHlink>
        <a:srgbClr val="D8D8D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5_Office Theme">
  <a:themeElements>
    <a:clrScheme name="Custom 35">
      <a:dk1>
        <a:srgbClr val="465962"/>
      </a:dk1>
      <a:lt1>
        <a:srgbClr val="FFFFFF"/>
      </a:lt1>
      <a:dk2>
        <a:srgbClr val="465962"/>
      </a:dk2>
      <a:lt2>
        <a:srgbClr val="363636"/>
      </a:lt2>
      <a:accent1>
        <a:srgbClr val="608C12"/>
      </a:accent1>
      <a:accent2>
        <a:srgbClr val="72B02E"/>
      </a:accent2>
      <a:accent3>
        <a:srgbClr val="83C937"/>
      </a:accent3>
      <a:accent4>
        <a:srgbClr val="ADE646"/>
      </a:accent4>
      <a:accent5>
        <a:srgbClr val="C5C5C5"/>
      </a:accent5>
      <a:accent6>
        <a:srgbClr val="909BA5"/>
      </a:accent6>
      <a:hlink>
        <a:srgbClr val="898889"/>
      </a:hlink>
      <a:folHlink>
        <a:srgbClr val="D8D8D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2224</TotalTime>
  <Words>657</Words>
  <Application>Microsoft Office PowerPoint</Application>
  <PresentationFormat>Экран (4:3)</PresentationFormat>
  <Paragraphs>140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31</vt:i4>
      </vt:variant>
    </vt:vector>
  </HeadingPairs>
  <TitlesOfParts>
    <vt:vector size="38" baseType="lpstr">
      <vt:lpstr>Arial</vt:lpstr>
      <vt:lpstr>Calibri</vt:lpstr>
      <vt:lpstr>Georgia</vt:lpstr>
      <vt:lpstr>Times New Roman</vt:lpstr>
      <vt:lpstr>Office Theme</vt:lpstr>
      <vt:lpstr>1_Office Theme</vt:lpstr>
      <vt:lpstr>15_Office Theme</vt:lpstr>
      <vt:lpstr> «Мы и финансы вокруг нас» Методическая разработка интеллектуально-познавательной игры </vt:lpstr>
      <vt:lpstr>Презентация PowerPoint</vt:lpstr>
      <vt:lpstr>Загадка</vt:lpstr>
      <vt:lpstr>                          «Деньги любят счёт»</vt:lpstr>
      <vt:lpstr> Проекты «Мы и финансы вокруг нас» </vt:lpstr>
      <vt:lpstr>Презентация PowerPoint</vt:lpstr>
      <vt:lpstr> Экономические ребусы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«Деньги любят счет»</vt:lpstr>
      <vt:lpstr> Рассмотри рисунок и ответь на вопрос: какую сдачу получил покупатель, расплатившийся за пакет молока, батон хлеба и бутылку кефира двумя купюрами в 100 рублей?</vt:lpstr>
      <vt:lpstr>Презентация PowerPoint</vt:lpstr>
      <vt:lpstr>«Валютный поединок» Какие виды валют ты знаешь? (Задание капитанам)</vt:lpstr>
      <vt:lpstr>Презентация PowerPoint</vt:lpstr>
      <vt:lpstr>  </vt:lpstr>
      <vt:lpstr>Доходы и расходы моей семьи</vt:lpstr>
      <vt:lpstr>Презентация PowerPoint</vt:lpstr>
      <vt:lpstr>  </vt:lpstr>
      <vt:lpstr> Подарок маме   </vt:lpstr>
      <vt:lpstr>Презентация PowerPoint</vt:lpstr>
      <vt:lpstr>Подарок маме кольцо и серьги (ответ)</vt:lpstr>
      <vt:lpstr>Презентация PowerPoint</vt:lpstr>
      <vt:lpstr>Презентация PowerPoint</vt:lpstr>
      <vt:lpstr>Продолжи пословицы  </vt:lpstr>
      <vt:lpstr>Продолжи пословицы  </vt:lpstr>
      <vt:lpstr>Книжная выставка «Сказки о финансах»  (рекомендательный список для летнего чтения)</vt:lpstr>
      <vt:lpstr>«Деньги – очень дурной господин, но весьма хороший слуга».   Френсис Бэкон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poku pka</cp:lastModifiedBy>
  <cp:revision>284</cp:revision>
  <dcterms:created xsi:type="dcterms:W3CDTF">2012-04-26T17:06:14Z</dcterms:created>
  <dcterms:modified xsi:type="dcterms:W3CDTF">2021-06-07T17:42:11Z</dcterms:modified>
</cp:coreProperties>
</file>