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4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sldIdLst>
    <p:sldId id="297" r:id="rId2"/>
    <p:sldId id="298" r:id="rId3"/>
    <p:sldId id="293" r:id="rId4"/>
    <p:sldId id="288" r:id="rId5"/>
    <p:sldId id="294" r:id="rId6"/>
    <p:sldId id="295" r:id="rId7"/>
    <p:sldId id="277" r:id="rId8"/>
    <p:sldId id="296" r:id="rId9"/>
    <p:sldId id="266" r:id="rId10"/>
    <p:sldId id="267" r:id="rId11"/>
    <p:sldId id="268" r:id="rId12"/>
    <p:sldId id="273" r:id="rId13"/>
    <p:sldId id="265" r:id="rId14"/>
    <p:sldId id="272" r:id="rId15"/>
    <p:sldId id="274" r:id="rId16"/>
    <p:sldId id="279" r:id="rId17"/>
    <p:sldId id="287" r:id="rId18"/>
    <p:sldId id="289" r:id="rId19"/>
  </p:sldIdLst>
  <p:sldSz cx="9144000" cy="6858000" type="screen4x3"/>
  <p:notesSz cx="6797675" cy="99266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6FF33"/>
    <a:srgbClr val="FFCCFF"/>
    <a:srgbClr val="FF66FF"/>
    <a:srgbClr val="2EBBC2"/>
    <a:srgbClr val="FF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5533" autoAdjust="0"/>
  </p:normalViewPr>
  <p:slideViewPr>
    <p:cSldViewPr>
      <p:cViewPr>
        <p:scale>
          <a:sx n="87" d="100"/>
          <a:sy n="87" d="100"/>
        </p:scale>
        <p:origin x="-1380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4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34"/>
    </mc:Choice>
    <mc:Fallback>
      <c:style val="34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низкий уровень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-3.1565538882157386E-2"/>
                  <c:y val="3.1699996794183866E-17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/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Лист1!$A$2:$A$5</c:f>
              <c:numCache>
                <c:formatCode>General</c:formatCode>
                <c:ptCount val="4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</c:numCache>
            </c:numRef>
          </c:cat>
          <c:val>
            <c:numRef>
              <c:f>Лист1!$B$2:$B$5</c:f>
              <c:numCache>
                <c:formatCode>0%</c:formatCode>
                <c:ptCount val="4"/>
                <c:pt idx="0">
                  <c:v>0.45</c:v>
                </c:pt>
                <c:pt idx="1">
                  <c:v>0.5</c:v>
                </c:pt>
                <c:pt idx="2">
                  <c:v>0.55000000000000004</c:v>
                </c:pt>
                <c:pt idx="3">
                  <c:v>0.60000000000000009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частично сформировано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2.7619846521887748E-2"/>
                  <c:y val="5.8789764100285184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/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Лист1!$A$2:$A$5</c:f>
              <c:numCache>
                <c:formatCode>General</c:formatCode>
                <c:ptCount val="4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</c:numCache>
            </c:numRef>
          </c:cat>
          <c:val>
            <c:numRef>
              <c:f>Лист1!$C$2:$C$5</c:f>
              <c:numCache>
                <c:formatCode>0%</c:formatCode>
                <c:ptCount val="4"/>
                <c:pt idx="0">
                  <c:v>0.45</c:v>
                </c:pt>
                <c:pt idx="1">
                  <c:v>0.4</c:v>
                </c:pt>
                <c:pt idx="2">
                  <c:v>0.4</c:v>
                </c:pt>
                <c:pt idx="3">
                  <c:v>0.30000000000000004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сформировано</c:v>
                </c:pt>
              </c:strCache>
            </c:strRef>
          </c:tx>
          <c:invertIfNegative val="0"/>
          <c:dLbls>
            <c:txPr>
              <a:bodyPr/>
              <a:lstStyle/>
              <a:p>
                <a:pPr>
                  <a:defRPr sz="1200"/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Лист1!$A$2:$A$5</c:f>
              <c:numCache>
                <c:formatCode>General</c:formatCode>
                <c:ptCount val="4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</c:numCache>
            </c:numRef>
          </c:cat>
          <c:val>
            <c:numRef>
              <c:f>Лист1!$D$2:$D$5</c:f>
              <c:numCache>
                <c:formatCode>0%</c:formatCode>
                <c:ptCount val="4"/>
                <c:pt idx="0">
                  <c:v>0.1</c:v>
                </c:pt>
                <c:pt idx="1">
                  <c:v>0.1</c:v>
                </c:pt>
                <c:pt idx="2">
                  <c:v>0.05</c:v>
                </c:pt>
                <c:pt idx="3">
                  <c:v>0.1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144954880"/>
        <c:axId val="144956416"/>
      </c:barChart>
      <c:catAx>
        <c:axId val="14495488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144956416"/>
        <c:crosses val="autoZero"/>
        <c:auto val="1"/>
        <c:lblAlgn val="ctr"/>
        <c:lblOffset val="100"/>
        <c:noMultiLvlLbl val="0"/>
      </c:catAx>
      <c:valAx>
        <c:axId val="144956416"/>
        <c:scaling>
          <c:orientation val="minMax"/>
        </c:scaling>
        <c:delete val="0"/>
        <c:axPos val="l"/>
        <c:majorGridlines/>
        <c:numFmt formatCode="0%" sourceLinked="1"/>
        <c:majorTickMark val="out"/>
        <c:minorTickMark val="none"/>
        <c:tickLblPos val="nextTo"/>
        <c:crossAx val="144954880"/>
        <c:crosses val="autoZero"/>
        <c:crossBetween val="between"/>
      </c:valAx>
    </c:plotArea>
    <c:legend>
      <c:legendPos val="r"/>
      <c:layout/>
      <c:overlay val="0"/>
      <c:txPr>
        <a:bodyPr/>
        <a:lstStyle/>
        <a:p>
          <a:pPr>
            <a:defRPr sz="1200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34"/>
    </mc:Choice>
    <mc:Fallback>
      <c:style val="34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да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-3.1565538882157372E-2"/>
                  <c:y val="3.1699996794183866E-17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/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1</c:v>
                </c:pt>
                <c:pt idx="1">
                  <c:v>2</c:v>
                </c:pt>
                <c:pt idx="2">
                  <c:v>3</c:v>
                </c:pt>
              </c:numCache>
            </c:numRef>
          </c:cat>
          <c:val>
            <c:numRef>
              <c:f>Лист1!$B$2:$B$4</c:f>
              <c:numCache>
                <c:formatCode>0%</c:formatCode>
                <c:ptCount val="3"/>
                <c:pt idx="0">
                  <c:v>0.05</c:v>
                </c:pt>
                <c:pt idx="1">
                  <c:v>0.5</c:v>
                </c:pt>
                <c:pt idx="2">
                  <c:v>0.55000000000000004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нет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2.7619846521887748E-2"/>
                  <c:y val="1.3832885670655343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9.1518867299083765E-3"/>
                  <c:y val="-3.1123992758974518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/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1</c:v>
                </c:pt>
                <c:pt idx="1">
                  <c:v>2</c:v>
                </c:pt>
                <c:pt idx="2">
                  <c:v>3</c:v>
                </c:pt>
              </c:numCache>
            </c:numRef>
          </c:cat>
          <c:val>
            <c:numRef>
              <c:f>Лист1!$C$2:$C$4</c:f>
              <c:numCache>
                <c:formatCode>0%</c:formatCode>
                <c:ptCount val="3"/>
                <c:pt idx="0">
                  <c:v>0.75000000000000033</c:v>
                </c:pt>
                <c:pt idx="1">
                  <c:v>0.5</c:v>
                </c:pt>
                <c:pt idx="2">
                  <c:v>0.45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126882176"/>
        <c:axId val="126883712"/>
      </c:barChart>
      <c:catAx>
        <c:axId val="12688217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126883712"/>
        <c:crosses val="autoZero"/>
        <c:auto val="1"/>
        <c:lblAlgn val="ctr"/>
        <c:lblOffset val="100"/>
        <c:noMultiLvlLbl val="0"/>
      </c:catAx>
      <c:valAx>
        <c:axId val="126883712"/>
        <c:scaling>
          <c:orientation val="minMax"/>
        </c:scaling>
        <c:delete val="0"/>
        <c:axPos val="l"/>
        <c:majorGridlines/>
        <c:numFmt formatCode="0%" sourceLinked="1"/>
        <c:majorTickMark val="out"/>
        <c:minorTickMark val="none"/>
        <c:tickLblPos val="nextTo"/>
        <c:crossAx val="126882176"/>
        <c:crosses val="autoZero"/>
        <c:crossBetween val="between"/>
      </c:valAx>
    </c:plotArea>
    <c:legend>
      <c:legendPos val="r"/>
      <c:layout/>
      <c:overlay val="0"/>
      <c:txPr>
        <a:bodyPr/>
        <a:lstStyle/>
        <a:p>
          <a:pPr>
            <a:defRPr sz="1400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34"/>
    </mc:Choice>
    <mc:Fallback>
      <c:style val="34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низкий уровень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-3.1565538882157372E-2"/>
                  <c:y val="3.1699996794183866E-17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/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Лист1!$A$2:$A$5</c:f>
              <c:numCache>
                <c:formatCode>General</c:formatCode>
                <c:ptCount val="4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</c:numCache>
            </c:numRef>
          </c:cat>
          <c:val>
            <c:numRef>
              <c:f>Лист1!$B$2:$B$5</c:f>
              <c:numCache>
                <c:formatCode>0%</c:formatCode>
                <c:ptCount val="4"/>
                <c:pt idx="0">
                  <c:v>0.45</c:v>
                </c:pt>
                <c:pt idx="1">
                  <c:v>0.5</c:v>
                </c:pt>
                <c:pt idx="2">
                  <c:v>0.55000000000000004</c:v>
                </c:pt>
                <c:pt idx="3">
                  <c:v>0.60000000000000031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средний уровень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2.7619846521887748E-2"/>
                  <c:y val="5.8789764100285163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/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Лист1!$A$2:$A$5</c:f>
              <c:numCache>
                <c:formatCode>General</c:formatCode>
                <c:ptCount val="4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</c:numCache>
            </c:numRef>
          </c:cat>
          <c:val>
            <c:numRef>
              <c:f>Лист1!$C$2:$C$5</c:f>
              <c:numCache>
                <c:formatCode>0%</c:formatCode>
                <c:ptCount val="4"/>
                <c:pt idx="0">
                  <c:v>0.45</c:v>
                </c:pt>
                <c:pt idx="1">
                  <c:v>0.4</c:v>
                </c:pt>
                <c:pt idx="2">
                  <c:v>0.4</c:v>
                </c:pt>
                <c:pt idx="3">
                  <c:v>0.30000000000000016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высокий уровень</c:v>
                </c:pt>
              </c:strCache>
            </c:strRef>
          </c:tx>
          <c:invertIfNegative val="0"/>
          <c:dLbls>
            <c:txPr>
              <a:bodyPr/>
              <a:lstStyle/>
              <a:p>
                <a:pPr>
                  <a:defRPr sz="1200"/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Лист1!$A$2:$A$5</c:f>
              <c:numCache>
                <c:formatCode>General</c:formatCode>
                <c:ptCount val="4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</c:numCache>
            </c:numRef>
          </c:cat>
          <c:val>
            <c:numRef>
              <c:f>Лист1!$D$2:$D$5</c:f>
              <c:numCache>
                <c:formatCode>0%</c:formatCode>
                <c:ptCount val="4"/>
                <c:pt idx="0">
                  <c:v>0.1</c:v>
                </c:pt>
                <c:pt idx="1">
                  <c:v>0.1</c:v>
                </c:pt>
                <c:pt idx="2">
                  <c:v>0.05</c:v>
                </c:pt>
                <c:pt idx="3">
                  <c:v>0.1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145651200"/>
        <c:axId val="145653120"/>
      </c:barChart>
      <c:catAx>
        <c:axId val="14565120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145653120"/>
        <c:crosses val="autoZero"/>
        <c:auto val="1"/>
        <c:lblAlgn val="ctr"/>
        <c:lblOffset val="100"/>
        <c:noMultiLvlLbl val="0"/>
      </c:catAx>
      <c:valAx>
        <c:axId val="145653120"/>
        <c:scaling>
          <c:orientation val="minMax"/>
        </c:scaling>
        <c:delete val="0"/>
        <c:axPos val="l"/>
        <c:majorGridlines/>
        <c:numFmt formatCode="0%" sourceLinked="1"/>
        <c:majorTickMark val="out"/>
        <c:minorTickMark val="none"/>
        <c:tickLblPos val="nextTo"/>
        <c:crossAx val="145651200"/>
        <c:crosses val="autoZero"/>
        <c:crossBetween val="between"/>
      </c:valAx>
    </c:plotArea>
    <c:legend>
      <c:legendPos val="r"/>
      <c:layout/>
      <c:overlay val="0"/>
      <c:txPr>
        <a:bodyPr/>
        <a:lstStyle/>
        <a:p>
          <a:pPr>
            <a:defRPr sz="1400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34"/>
    </mc:Choice>
    <mc:Fallback>
      <c:style val="34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да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-3.1565538882157372E-2"/>
                  <c:y val="3.1699996794183866E-17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/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1</c:v>
                </c:pt>
                <c:pt idx="1">
                  <c:v>2</c:v>
                </c:pt>
                <c:pt idx="2">
                  <c:v>3</c:v>
                </c:pt>
              </c:numCache>
            </c:numRef>
          </c:cat>
          <c:val>
            <c:numRef>
              <c:f>Лист1!$B$2:$B$4</c:f>
              <c:numCache>
                <c:formatCode>0%</c:formatCode>
                <c:ptCount val="3"/>
                <c:pt idx="0">
                  <c:v>0.05</c:v>
                </c:pt>
                <c:pt idx="1">
                  <c:v>0.5</c:v>
                </c:pt>
                <c:pt idx="2">
                  <c:v>0.55000000000000004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нет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2.7619846521887748E-2"/>
                  <c:y val="1.3832885670655343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/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1</c:v>
                </c:pt>
                <c:pt idx="1">
                  <c:v>2</c:v>
                </c:pt>
                <c:pt idx="2">
                  <c:v>3</c:v>
                </c:pt>
              </c:numCache>
            </c:numRef>
          </c:cat>
          <c:val>
            <c:numRef>
              <c:f>Лист1!$C$2:$C$4</c:f>
              <c:numCache>
                <c:formatCode>0%</c:formatCode>
                <c:ptCount val="3"/>
                <c:pt idx="0">
                  <c:v>0.75000000000000033</c:v>
                </c:pt>
                <c:pt idx="1">
                  <c:v>0.5</c:v>
                </c:pt>
                <c:pt idx="2">
                  <c:v>0.45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220368896"/>
        <c:axId val="220370816"/>
      </c:barChart>
      <c:catAx>
        <c:axId val="22036889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220370816"/>
        <c:crosses val="autoZero"/>
        <c:auto val="1"/>
        <c:lblAlgn val="ctr"/>
        <c:lblOffset val="100"/>
        <c:noMultiLvlLbl val="0"/>
      </c:catAx>
      <c:valAx>
        <c:axId val="220370816"/>
        <c:scaling>
          <c:orientation val="minMax"/>
        </c:scaling>
        <c:delete val="0"/>
        <c:axPos val="l"/>
        <c:majorGridlines/>
        <c:numFmt formatCode="0%" sourceLinked="1"/>
        <c:majorTickMark val="out"/>
        <c:minorTickMark val="none"/>
        <c:tickLblPos val="nextTo"/>
        <c:crossAx val="220368896"/>
        <c:crosses val="autoZero"/>
        <c:crossBetween val="between"/>
      </c:valAx>
    </c:plotArea>
    <c:legend>
      <c:legendPos val="r"/>
      <c:layout/>
      <c:overlay val="0"/>
      <c:txPr>
        <a:bodyPr/>
        <a:lstStyle/>
        <a:p>
          <a:pPr>
            <a:defRPr sz="1400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2F71211-E174-49DB-B69C-1789E5E0B3D0}" type="doc">
      <dgm:prSet loTypeId="urn:microsoft.com/office/officeart/2005/8/layout/vList2" loCatId="list" qsTypeId="urn:microsoft.com/office/officeart/2005/8/quickstyle/simple3" qsCatId="simple" csTypeId="urn:microsoft.com/office/officeart/2005/8/colors/colorful3" csCatId="colorful" phldr="1"/>
      <dgm:spPr/>
      <dgm:t>
        <a:bodyPr/>
        <a:lstStyle/>
        <a:p>
          <a:endParaRPr lang="ru-RU"/>
        </a:p>
      </dgm:t>
    </dgm:pt>
    <dgm:pt modelId="{8FEC4441-22B9-4125-BFB2-3FF2E7B6C7BB}">
      <dgm:prSet phldrT="[Текст]" custT="1"/>
      <dgm:spPr/>
      <dgm:t>
        <a:bodyPr/>
        <a:lstStyle/>
        <a:p>
          <a:pPr algn="just"/>
          <a:r>
            <a:rPr lang="ru-RU" sz="1800" dirty="0" smtClean="0"/>
            <a:t>Заинтересовать родителей данной темой</a:t>
          </a:r>
          <a:endParaRPr lang="ru-RU" sz="1800" dirty="0"/>
        </a:p>
      </dgm:t>
    </dgm:pt>
    <dgm:pt modelId="{749E3F9C-2EA6-49DA-AC00-67A73185BC85}" type="parTrans" cxnId="{F227E045-2AF6-499F-86EC-9F2DB1A28F8E}">
      <dgm:prSet/>
      <dgm:spPr/>
      <dgm:t>
        <a:bodyPr/>
        <a:lstStyle/>
        <a:p>
          <a:pPr algn="just"/>
          <a:endParaRPr lang="ru-RU" sz="2000"/>
        </a:p>
      </dgm:t>
    </dgm:pt>
    <dgm:pt modelId="{F4C07807-AF76-4126-840F-1C6E62F64392}" type="sibTrans" cxnId="{F227E045-2AF6-499F-86EC-9F2DB1A28F8E}">
      <dgm:prSet/>
      <dgm:spPr/>
      <dgm:t>
        <a:bodyPr/>
        <a:lstStyle/>
        <a:p>
          <a:pPr algn="just"/>
          <a:endParaRPr lang="ru-RU" sz="2000"/>
        </a:p>
      </dgm:t>
    </dgm:pt>
    <dgm:pt modelId="{3C56DD8F-8665-4870-A11B-F5649434D84C}">
      <dgm:prSet custT="1"/>
      <dgm:spPr/>
      <dgm:t>
        <a:bodyPr/>
        <a:lstStyle/>
        <a:p>
          <a:pPr algn="just"/>
          <a:r>
            <a:rPr lang="ru-RU" sz="1800" dirty="0" smtClean="0"/>
            <a:t>Расширить представления родителей о формах совместной деятельности с детьми по ранней профориентации детей старшего дошкольного возраста</a:t>
          </a:r>
          <a:endParaRPr lang="ru-RU" sz="1800" dirty="0"/>
        </a:p>
      </dgm:t>
    </dgm:pt>
    <dgm:pt modelId="{2D1A2D76-1D8C-49A1-9B10-11AE1001BF17}" type="parTrans" cxnId="{8C8253D3-EEBF-4FFE-921B-E477DF556279}">
      <dgm:prSet/>
      <dgm:spPr/>
      <dgm:t>
        <a:bodyPr/>
        <a:lstStyle/>
        <a:p>
          <a:pPr algn="just"/>
          <a:endParaRPr lang="ru-RU" sz="2000"/>
        </a:p>
      </dgm:t>
    </dgm:pt>
    <dgm:pt modelId="{DEB31E16-1761-467A-B005-BBFC93498BD1}" type="sibTrans" cxnId="{8C8253D3-EEBF-4FFE-921B-E477DF556279}">
      <dgm:prSet/>
      <dgm:spPr/>
      <dgm:t>
        <a:bodyPr/>
        <a:lstStyle/>
        <a:p>
          <a:pPr algn="just"/>
          <a:endParaRPr lang="ru-RU" sz="2000"/>
        </a:p>
      </dgm:t>
    </dgm:pt>
    <dgm:pt modelId="{42B8678A-B388-4B5F-B963-75669CDB8F1A}">
      <dgm:prSet custT="1"/>
      <dgm:spPr/>
      <dgm:t>
        <a:bodyPr/>
        <a:lstStyle/>
        <a:p>
          <a:pPr algn="just"/>
          <a:r>
            <a:rPr lang="ru-RU" sz="1800" dirty="0" smtClean="0"/>
            <a:t>Помочь родителям осознать  необходимость в создании образовательной ситуации по ознакомлению детей с профессиями</a:t>
          </a:r>
          <a:endParaRPr lang="ru-RU" sz="1800" dirty="0"/>
        </a:p>
      </dgm:t>
    </dgm:pt>
    <dgm:pt modelId="{E374AE58-668C-48D1-BD78-84623BB7D95F}" type="parTrans" cxnId="{BF371C0C-B6A0-45E9-B132-47F200E45DEC}">
      <dgm:prSet/>
      <dgm:spPr/>
      <dgm:t>
        <a:bodyPr/>
        <a:lstStyle/>
        <a:p>
          <a:pPr algn="just"/>
          <a:endParaRPr lang="ru-RU" sz="2000"/>
        </a:p>
      </dgm:t>
    </dgm:pt>
    <dgm:pt modelId="{01EFE6A7-6DE3-4A2F-A3D2-88FC6B4C4414}" type="sibTrans" cxnId="{BF371C0C-B6A0-45E9-B132-47F200E45DEC}">
      <dgm:prSet/>
      <dgm:spPr/>
      <dgm:t>
        <a:bodyPr/>
        <a:lstStyle/>
        <a:p>
          <a:pPr algn="just"/>
          <a:endParaRPr lang="ru-RU" sz="2000"/>
        </a:p>
      </dgm:t>
    </dgm:pt>
    <dgm:pt modelId="{B11831E6-2B00-4176-945A-77642CC21578}">
      <dgm:prSet custT="1"/>
      <dgm:spPr/>
      <dgm:t>
        <a:bodyPr/>
        <a:lstStyle/>
        <a:p>
          <a:pPr algn="just"/>
          <a:r>
            <a:rPr lang="ru-RU" sz="1800" dirty="0" smtClean="0"/>
            <a:t>Сплотить детско-родительский коллектив, создать положительную психологическую атмосферу в группе</a:t>
          </a:r>
          <a:endParaRPr lang="ru-RU" sz="1800" dirty="0"/>
        </a:p>
      </dgm:t>
    </dgm:pt>
    <dgm:pt modelId="{DE282F38-8899-4A0E-B850-E6784A8C793C}" type="parTrans" cxnId="{E6F0722D-9E67-4F88-A5AF-A10EDE4C2F81}">
      <dgm:prSet/>
      <dgm:spPr/>
      <dgm:t>
        <a:bodyPr/>
        <a:lstStyle/>
        <a:p>
          <a:pPr algn="just"/>
          <a:endParaRPr lang="ru-RU" sz="2000"/>
        </a:p>
      </dgm:t>
    </dgm:pt>
    <dgm:pt modelId="{CBC4335B-2220-44FF-A1D0-710868C55F76}" type="sibTrans" cxnId="{E6F0722D-9E67-4F88-A5AF-A10EDE4C2F81}">
      <dgm:prSet/>
      <dgm:spPr/>
      <dgm:t>
        <a:bodyPr/>
        <a:lstStyle/>
        <a:p>
          <a:pPr algn="just"/>
          <a:endParaRPr lang="ru-RU" sz="2000"/>
        </a:p>
      </dgm:t>
    </dgm:pt>
    <dgm:pt modelId="{DAAAEB00-70B9-40CB-B94D-908AFA78E094}">
      <dgm:prSet custT="1"/>
      <dgm:spPr/>
      <dgm:t>
        <a:bodyPr/>
        <a:lstStyle/>
        <a:p>
          <a:pPr algn="just"/>
          <a:r>
            <a:rPr lang="ru-RU" sz="1800" dirty="0" smtClean="0"/>
            <a:t>Способствовать повышению педагогической компетенции родителей</a:t>
          </a:r>
          <a:endParaRPr lang="ru-RU" sz="1800" dirty="0"/>
        </a:p>
      </dgm:t>
    </dgm:pt>
    <dgm:pt modelId="{7CD1E0E3-3052-4226-B738-F669F4379B2E}" type="parTrans" cxnId="{9A929EE7-8681-4A6F-923A-679360CDD0B5}">
      <dgm:prSet/>
      <dgm:spPr/>
      <dgm:t>
        <a:bodyPr/>
        <a:lstStyle/>
        <a:p>
          <a:pPr algn="just"/>
          <a:endParaRPr lang="ru-RU" sz="2000"/>
        </a:p>
      </dgm:t>
    </dgm:pt>
    <dgm:pt modelId="{99327777-499A-4676-AC09-9866D2A4F8A0}" type="sibTrans" cxnId="{9A929EE7-8681-4A6F-923A-679360CDD0B5}">
      <dgm:prSet/>
      <dgm:spPr/>
      <dgm:t>
        <a:bodyPr/>
        <a:lstStyle/>
        <a:p>
          <a:pPr algn="just"/>
          <a:endParaRPr lang="ru-RU" sz="2000"/>
        </a:p>
      </dgm:t>
    </dgm:pt>
    <dgm:pt modelId="{F1667590-8333-454B-A953-DEF1D5AD4B26}">
      <dgm:prSet custT="1"/>
      <dgm:spPr/>
      <dgm:t>
        <a:bodyPr/>
        <a:lstStyle/>
        <a:p>
          <a:pPr algn="just"/>
          <a:r>
            <a:rPr lang="ru-RU" sz="1800" dirty="0" smtClean="0"/>
            <a:t>Вовлечь родителей в образовательный процесс</a:t>
          </a:r>
          <a:endParaRPr lang="ru-RU" sz="1800" dirty="0"/>
        </a:p>
      </dgm:t>
    </dgm:pt>
    <dgm:pt modelId="{F7F01DF7-7D7A-493D-BE53-236B8377E32D}" type="parTrans" cxnId="{18C632D9-AF6F-4F9E-B89B-7554679C554C}">
      <dgm:prSet/>
      <dgm:spPr/>
      <dgm:t>
        <a:bodyPr/>
        <a:lstStyle/>
        <a:p>
          <a:pPr algn="just"/>
          <a:endParaRPr lang="ru-RU" sz="2000"/>
        </a:p>
      </dgm:t>
    </dgm:pt>
    <dgm:pt modelId="{B647E0F6-22D3-4263-BD5E-C950EF6F4A3C}" type="sibTrans" cxnId="{18C632D9-AF6F-4F9E-B89B-7554679C554C}">
      <dgm:prSet/>
      <dgm:spPr/>
      <dgm:t>
        <a:bodyPr/>
        <a:lstStyle/>
        <a:p>
          <a:pPr algn="just"/>
          <a:endParaRPr lang="ru-RU" sz="2000"/>
        </a:p>
      </dgm:t>
    </dgm:pt>
    <dgm:pt modelId="{F7C30273-A634-4AC0-AD74-E96FEB9AB783}" type="pres">
      <dgm:prSet presAssocID="{32F71211-E174-49DB-B69C-1789E5E0B3D0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39A74E27-7705-4C80-8766-851F5B21375F}" type="pres">
      <dgm:prSet presAssocID="{8FEC4441-22B9-4125-BFB2-3FF2E7B6C7BB}" presName="parentText" presStyleLbl="node1" presStyleIdx="0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E0AA2B6-ACCB-461C-A2E8-E1DCC75BBB4A}" type="pres">
      <dgm:prSet presAssocID="{F4C07807-AF76-4126-840F-1C6E62F64392}" presName="spacer" presStyleCnt="0"/>
      <dgm:spPr/>
      <dgm:t>
        <a:bodyPr/>
        <a:lstStyle/>
        <a:p>
          <a:endParaRPr lang="ru-RU"/>
        </a:p>
      </dgm:t>
    </dgm:pt>
    <dgm:pt modelId="{A59C0753-E473-4BC3-A092-7EF55447CC10}" type="pres">
      <dgm:prSet presAssocID="{3C56DD8F-8665-4870-A11B-F5649434D84C}" presName="parentText" presStyleLbl="node1" presStyleIdx="1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620E4C1-6214-46BF-82A8-6E43C37C4322}" type="pres">
      <dgm:prSet presAssocID="{DEB31E16-1761-467A-B005-BBFC93498BD1}" presName="spacer" presStyleCnt="0"/>
      <dgm:spPr/>
      <dgm:t>
        <a:bodyPr/>
        <a:lstStyle/>
        <a:p>
          <a:endParaRPr lang="ru-RU"/>
        </a:p>
      </dgm:t>
    </dgm:pt>
    <dgm:pt modelId="{435ED83F-7663-4B7D-9391-F1706EF5AC92}" type="pres">
      <dgm:prSet presAssocID="{42B8678A-B388-4B5F-B963-75669CDB8F1A}" presName="parentText" presStyleLbl="node1" presStyleIdx="2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F635D8C-11F6-4AB8-A37D-1192EF7400CD}" type="pres">
      <dgm:prSet presAssocID="{01EFE6A7-6DE3-4A2F-A3D2-88FC6B4C4414}" presName="spacer" presStyleCnt="0"/>
      <dgm:spPr/>
      <dgm:t>
        <a:bodyPr/>
        <a:lstStyle/>
        <a:p>
          <a:endParaRPr lang="ru-RU"/>
        </a:p>
      </dgm:t>
    </dgm:pt>
    <dgm:pt modelId="{9EA5CFE3-E0AB-4FE2-8213-DF7C4935AD86}" type="pres">
      <dgm:prSet presAssocID="{B11831E6-2B00-4176-945A-77642CC21578}" presName="parentText" presStyleLbl="node1" presStyleIdx="3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D94230C-456A-4DBE-AF0C-E7FDB9BB29DB}" type="pres">
      <dgm:prSet presAssocID="{CBC4335B-2220-44FF-A1D0-710868C55F76}" presName="spacer" presStyleCnt="0"/>
      <dgm:spPr/>
      <dgm:t>
        <a:bodyPr/>
        <a:lstStyle/>
        <a:p>
          <a:endParaRPr lang="ru-RU"/>
        </a:p>
      </dgm:t>
    </dgm:pt>
    <dgm:pt modelId="{1599F52F-317C-4341-9C3A-7877402E7929}" type="pres">
      <dgm:prSet presAssocID="{DAAAEB00-70B9-40CB-B94D-908AFA78E094}" presName="parentText" presStyleLbl="node1" presStyleIdx="4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7950B2F-AB87-41C0-AB0A-3DCC117F4426}" type="pres">
      <dgm:prSet presAssocID="{99327777-499A-4676-AC09-9866D2A4F8A0}" presName="spacer" presStyleCnt="0"/>
      <dgm:spPr/>
      <dgm:t>
        <a:bodyPr/>
        <a:lstStyle/>
        <a:p>
          <a:endParaRPr lang="ru-RU"/>
        </a:p>
      </dgm:t>
    </dgm:pt>
    <dgm:pt modelId="{A14A3CD5-6898-4F08-9616-98E0ACC7E1C2}" type="pres">
      <dgm:prSet presAssocID="{F1667590-8333-454B-A953-DEF1D5AD4B26}" presName="parentText" presStyleLbl="node1" presStyleIdx="5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C8253D3-EEBF-4FFE-921B-E477DF556279}" srcId="{32F71211-E174-49DB-B69C-1789E5E0B3D0}" destId="{3C56DD8F-8665-4870-A11B-F5649434D84C}" srcOrd="1" destOrd="0" parTransId="{2D1A2D76-1D8C-49A1-9B10-11AE1001BF17}" sibTransId="{DEB31E16-1761-467A-B005-BBFC93498BD1}"/>
    <dgm:cxn modelId="{1A18C09C-265F-438E-992D-EB0150B85B8D}" type="presOf" srcId="{DAAAEB00-70B9-40CB-B94D-908AFA78E094}" destId="{1599F52F-317C-4341-9C3A-7877402E7929}" srcOrd="0" destOrd="0" presId="urn:microsoft.com/office/officeart/2005/8/layout/vList2"/>
    <dgm:cxn modelId="{E6F0722D-9E67-4F88-A5AF-A10EDE4C2F81}" srcId="{32F71211-E174-49DB-B69C-1789E5E0B3D0}" destId="{B11831E6-2B00-4176-945A-77642CC21578}" srcOrd="3" destOrd="0" parTransId="{DE282F38-8899-4A0E-B850-E6784A8C793C}" sibTransId="{CBC4335B-2220-44FF-A1D0-710868C55F76}"/>
    <dgm:cxn modelId="{9973FAFB-9C30-468F-9FE7-4B66C6C89CE1}" type="presOf" srcId="{42B8678A-B388-4B5F-B963-75669CDB8F1A}" destId="{435ED83F-7663-4B7D-9391-F1706EF5AC92}" srcOrd="0" destOrd="0" presId="urn:microsoft.com/office/officeart/2005/8/layout/vList2"/>
    <dgm:cxn modelId="{619CC6B4-8615-4F2F-B57D-E25C554F2F0F}" type="presOf" srcId="{3C56DD8F-8665-4870-A11B-F5649434D84C}" destId="{A59C0753-E473-4BC3-A092-7EF55447CC10}" srcOrd="0" destOrd="0" presId="urn:microsoft.com/office/officeart/2005/8/layout/vList2"/>
    <dgm:cxn modelId="{BF371C0C-B6A0-45E9-B132-47F200E45DEC}" srcId="{32F71211-E174-49DB-B69C-1789E5E0B3D0}" destId="{42B8678A-B388-4B5F-B963-75669CDB8F1A}" srcOrd="2" destOrd="0" parTransId="{E374AE58-668C-48D1-BD78-84623BB7D95F}" sibTransId="{01EFE6A7-6DE3-4A2F-A3D2-88FC6B4C4414}"/>
    <dgm:cxn modelId="{9799F5FB-FC54-4834-AF29-6582E91DBE9D}" type="presOf" srcId="{8FEC4441-22B9-4125-BFB2-3FF2E7B6C7BB}" destId="{39A74E27-7705-4C80-8766-851F5B21375F}" srcOrd="0" destOrd="0" presId="urn:microsoft.com/office/officeart/2005/8/layout/vList2"/>
    <dgm:cxn modelId="{8EB8E295-301E-4EA2-990B-845D404FED28}" type="presOf" srcId="{B11831E6-2B00-4176-945A-77642CC21578}" destId="{9EA5CFE3-E0AB-4FE2-8213-DF7C4935AD86}" srcOrd="0" destOrd="0" presId="urn:microsoft.com/office/officeart/2005/8/layout/vList2"/>
    <dgm:cxn modelId="{18C632D9-AF6F-4F9E-B89B-7554679C554C}" srcId="{32F71211-E174-49DB-B69C-1789E5E0B3D0}" destId="{F1667590-8333-454B-A953-DEF1D5AD4B26}" srcOrd="5" destOrd="0" parTransId="{F7F01DF7-7D7A-493D-BE53-236B8377E32D}" sibTransId="{B647E0F6-22D3-4263-BD5E-C950EF6F4A3C}"/>
    <dgm:cxn modelId="{F227E045-2AF6-499F-86EC-9F2DB1A28F8E}" srcId="{32F71211-E174-49DB-B69C-1789E5E0B3D0}" destId="{8FEC4441-22B9-4125-BFB2-3FF2E7B6C7BB}" srcOrd="0" destOrd="0" parTransId="{749E3F9C-2EA6-49DA-AC00-67A73185BC85}" sibTransId="{F4C07807-AF76-4126-840F-1C6E62F64392}"/>
    <dgm:cxn modelId="{3B8EC21E-0144-41C2-9228-D6410AB23A29}" type="presOf" srcId="{32F71211-E174-49DB-B69C-1789E5E0B3D0}" destId="{F7C30273-A634-4AC0-AD74-E96FEB9AB783}" srcOrd="0" destOrd="0" presId="urn:microsoft.com/office/officeart/2005/8/layout/vList2"/>
    <dgm:cxn modelId="{9A929EE7-8681-4A6F-923A-679360CDD0B5}" srcId="{32F71211-E174-49DB-B69C-1789E5E0B3D0}" destId="{DAAAEB00-70B9-40CB-B94D-908AFA78E094}" srcOrd="4" destOrd="0" parTransId="{7CD1E0E3-3052-4226-B738-F669F4379B2E}" sibTransId="{99327777-499A-4676-AC09-9866D2A4F8A0}"/>
    <dgm:cxn modelId="{8E7BE214-7BD5-4817-87CE-60673DB4B453}" type="presOf" srcId="{F1667590-8333-454B-A953-DEF1D5AD4B26}" destId="{A14A3CD5-6898-4F08-9616-98E0ACC7E1C2}" srcOrd="0" destOrd="0" presId="urn:microsoft.com/office/officeart/2005/8/layout/vList2"/>
    <dgm:cxn modelId="{E1A0693B-BFB6-4EE0-8F64-BF7C09260CA3}" type="presParOf" srcId="{F7C30273-A634-4AC0-AD74-E96FEB9AB783}" destId="{39A74E27-7705-4C80-8766-851F5B21375F}" srcOrd="0" destOrd="0" presId="urn:microsoft.com/office/officeart/2005/8/layout/vList2"/>
    <dgm:cxn modelId="{F7375D75-739D-4565-82B1-F00A0606FB24}" type="presParOf" srcId="{F7C30273-A634-4AC0-AD74-E96FEB9AB783}" destId="{3E0AA2B6-ACCB-461C-A2E8-E1DCC75BBB4A}" srcOrd="1" destOrd="0" presId="urn:microsoft.com/office/officeart/2005/8/layout/vList2"/>
    <dgm:cxn modelId="{995AE276-6474-4A4D-A060-FC3AB8CA7973}" type="presParOf" srcId="{F7C30273-A634-4AC0-AD74-E96FEB9AB783}" destId="{A59C0753-E473-4BC3-A092-7EF55447CC10}" srcOrd="2" destOrd="0" presId="urn:microsoft.com/office/officeart/2005/8/layout/vList2"/>
    <dgm:cxn modelId="{7A66D040-B332-42A5-9C1E-FA6890BE1D90}" type="presParOf" srcId="{F7C30273-A634-4AC0-AD74-E96FEB9AB783}" destId="{1620E4C1-6214-46BF-82A8-6E43C37C4322}" srcOrd="3" destOrd="0" presId="urn:microsoft.com/office/officeart/2005/8/layout/vList2"/>
    <dgm:cxn modelId="{4A44E2E0-E3FE-4130-AF98-1956B1C0835F}" type="presParOf" srcId="{F7C30273-A634-4AC0-AD74-E96FEB9AB783}" destId="{435ED83F-7663-4B7D-9391-F1706EF5AC92}" srcOrd="4" destOrd="0" presId="urn:microsoft.com/office/officeart/2005/8/layout/vList2"/>
    <dgm:cxn modelId="{5F786222-AAE9-437D-8E32-F9648C98754A}" type="presParOf" srcId="{F7C30273-A634-4AC0-AD74-E96FEB9AB783}" destId="{8F635D8C-11F6-4AB8-A37D-1192EF7400CD}" srcOrd="5" destOrd="0" presId="urn:microsoft.com/office/officeart/2005/8/layout/vList2"/>
    <dgm:cxn modelId="{026095B4-9163-4BF8-A0F7-A4493756994D}" type="presParOf" srcId="{F7C30273-A634-4AC0-AD74-E96FEB9AB783}" destId="{9EA5CFE3-E0AB-4FE2-8213-DF7C4935AD86}" srcOrd="6" destOrd="0" presId="urn:microsoft.com/office/officeart/2005/8/layout/vList2"/>
    <dgm:cxn modelId="{0C6A122A-4FA1-4925-9F0E-D674CBC22712}" type="presParOf" srcId="{F7C30273-A634-4AC0-AD74-E96FEB9AB783}" destId="{3D94230C-456A-4DBE-AF0C-E7FDB9BB29DB}" srcOrd="7" destOrd="0" presId="urn:microsoft.com/office/officeart/2005/8/layout/vList2"/>
    <dgm:cxn modelId="{133E6912-B668-4AF1-9FA9-B47494AF4143}" type="presParOf" srcId="{F7C30273-A634-4AC0-AD74-E96FEB9AB783}" destId="{1599F52F-317C-4341-9C3A-7877402E7929}" srcOrd="8" destOrd="0" presId="urn:microsoft.com/office/officeart/2005/8/layout/vList2"/>
    <dgm:cxn modelId="{8BAF06BF-9640-4995-BC67-55088AE3C844}" type="presParOf" srcId="{F7C30273-A634-4AC0-AD74-E96FEB9AB783}" destId="{E7950B2F-AB87-41C0-AB0A-3DCC117F4426}" srcOrd="9" destOrd="0" presId="urn:microsoft.com/office/officeart/2005/8/layout/vList2"/>
    <dgm:cxn modelId="{44812011-FE4D-4BB2-BA9A-975B20821BC4}" type="presParOf" srcId="{F7C30273-A634-4AC0-AD74-E96FEB9AB783}" destId="{A14A3CD5-6898-4F08-9616-98E0ACC7E1C2}" srcOrd="1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F014917-BED2-4058-B7DC-C9EA9A54CD86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81DCAE42-C25F-4EC6-83A1-533E299B8DDF}">
      <dgm:prSet phldrT="[Текст]"/>
      <dgm:spPr/>
      <dgm:t>
        <a:bodyPr/>
        <a:lstStyle/>
        <a:p>
          <a:r>
            <a:rPr lang="ru-RU" dirty="0" smtClean="0"/>
            <a:t>Продемонстрировать профессиональные навыки, способности, увлечения родителей воспитанников;</a:t>
          </a:r>
          <a:endParaRPr lang="ru-RU" dirty="0"/>
        </a:p>
      </dgm:t>
    </dgm:pt>
    <dgm:pt modelId="{269C1468-E6A0-4E6F-B99B-4003850EC086}" type="parTrans" cxnId="{BE678D9C-B0C8-41A9-905C-384D5177D67C}">
      <dgm:prSet/>
      <dgm:spPr/>
      <dgm:t>
        <a:bodyPr/>
        <a:lstStyle/>
        <a:p>
          <a:endParaRPr lang="ru-RU"/>
        </a:p>
      </dgm:t>
    </dgm:pt>
    <dgm:pt modelId="{E1F5489C-EB00-433A-B14D-207961D05548}" type="sibTrans" cxnId="{BE678D9C-B0C8-41A9-905C-384D5177D67C}">
      <dgm:prSet/>
      <dgm:spPr/>
      <dgm:t>
        <a:bodyPr/>
        <a:lstStyle/>
        <a:p>
          <a:endParaRPr lang="ru-RU"/>
        </a:p>
      </dgm:t>
    </dgm:pt>
    <dgm:pt modelId="{2AD0B65C-27FB-4AB6-B3AC-65FFED0C422B}">
      <dgm:prSet phldrT="[Текст]"/>
      <dgm:spPr/>
      <dgm:t>
        <a:bodyPr/>
        <a:lstStyle/>
        <a:p>
          <a:r>
            <a:rPr lang="ru-RU" dirty="0" smtClean="0"/>
            <a:t>Обогатить педагогический опыт родителей</a:t>
          </a:r>
          <a:endParaRPr lang="ru-RU" dirty="0"/>
        </a:p>
      </dgm:t>
    </dgm:pt>
    <dgm:pt modelId="{BD4A2E93-D77C-4088-BD23-57B4BA552323}" type="parTrans" cxnId="{D568A9BB-34E4-4C16-AF6B-878ADBFF0FC9}">
      <dgm:prSet/>
      <dgm:spPr/>
      <dgm:t>
        <a:bodyPr/>
        <a:lstStyle/>
        <a:p>
          <a:endParaRPr lang="ru-RU"/>
        </a:p>
      </dgm:t>
    </dgm:pt>
    <dgm:pt modelId="{B2B853A7-703F-4AAD-87F0-E6B0FD365262}" type="sibTrans" cxnId="{D568A9BB-34E4-4C16-AF6B-878ADBFF0FC9}">
      <dgm:prSet/>
      <dgm:spPr/>
      <dgm:t>
        <a:bodyPr/>
        <a:lstStyle/>
        <a:p>
          <a:endParaRPr lang="ru-RU"/>
        </a:p>
      </dgm:t>
    </dgm:pt>
    <dgm:pt modelId="{F00D71CF-9FBA-4B56-9B93-9B8AE48E8BD9}">
      <dgm:prSet/>
      <dgm:spPr/>
      <dgm:t>
        <a:bodyPr/>
        <a:lstStyle/>
        <a:p>
          <a:r>
            <a:rPr lang="ru-RU" dirty="0" smtClean="0"/>
            <a:t>Расширить представления родителей о формах совместной деятельности с детьми для развития эмоционального отклика к профессии</a:t>
          </a:r>
          <a:endParaRPr lang="ru-RU" dirty="0"/>
        </a:p>
      </dgm:t>
    </dgm:pt>
    <dgm:pt modelId="{0F83EBDA-B2D6-4AA5-8FEF-0F5528019327}" type="parTrans" cxnId="{2D461EDD-900D-42FB-AECF-6048714042E2}">
      <dgm:prSet/>
      <dgm:spPr/>
      <dgm:t>
        <a:bodyPr/>
        <a:lstStyle/>
        <a:p>
          <a:endParaRPr lang="ru-RU"/>
        </a:p>
      </dgm:t>
    </dgm:pt>
    <dgm:pt modelId="{6D36D1DD-4B59-46C3-9C70-9482B4E955DF}" type="sibTrans" cxnId="{2D461EDD-900D-42FB-AECF-6048714042E2}">
      <dgm:prSet/>
      <dgm:spPr/>
      <dgm:t>
        <a:bodyPr/>
        <a:lstStyle/>
        <a:p>
          <a:endParaRPr lang="ru-RU"/>
        </a:p>
      </dgm:t>
    </dgm:pt>
    <dgm:pt modelId="{13560861-3DDD-4D53-A0C5-8C295174C6A4}">
      <dgm:prSet/>
      <dgm:spPr/>
      <dgm:t>
        <a:bodyPr/>
        <a:lstStyle/>
        <a:p>
          <a:r>
            <a:rPr lang="ru-RU" dirty="0" smtClean="0"/>
            <a:t>Способствовать дополнительному общению родителей с детьми</a:t>
          </a:r>
          <a:endParaRPr lang="ru-RU" dirty="0"/>
        </a:p>
      </dgm:t>
    </dgm:pt>
    <dgm:pt modelId="{8EFF6577-39BC-4A46-82D3-041EBC72118F}" type="parTrans" cxnId="{9A2573F9-B6E1-4119-A4FC-07144885720C}">
      <dgm:prSet/>
      <dgm:spPr/>
      <dgm:t>
        <a:bodyPr/>
        <a:lstStyle/>
        <a:p>
          <a:endParaRPr lang="ru-RU"/>
        </a:p>
      </dgm:t>
    </dgm:pt>
    <dgm:pt modelId="{052D6D8F-D4A2-44A2-93DA-75519F7AC60B}" type="sibTrans" cxnId="{9A2573F9-B6E1-4119-A4FC-07144885720C}">
      <dgm:prSet/>
      <dgm:spPr/>
      <dgm:t>
        <a:bodyPr/>
        <a:lstStyle/>
        <a:p>
          <a:endParaRPr lang="ru-RU"/>
        </a:p>
      </dgm:t>
    </dgm:pt>
    <dgm:pt modelId="{887D954A-6149-4C00-8C6F-88998F3FBD6B}" type="pres">
      <dgm:prSet presAssocID="{BF014917-BED2-4058-B7DC-C9EA9A54CD86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0597BFFD-21FD-4EC1-B583-28DB9ED739BB}" type="pres">
      <dgm:prSet presAssocID="{81DCAE42-C25F-4EC6-83A1-533E299B8DDF}" presName="parentText" presStyleLbl="node1" presStyleIdx="0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B69BD01-5B16-45ED-B34F-1BDED8E6165A}" type="pres">
      <dgm:prSet presAssocID="{E1F5489C-EB00-433A-B14D-207961D05548}" presName="spacer" presStyleCnt="0"/>
      <dgm:spPr/>
    </dgm:pt>
    <dgm:pt modelId="{8D70BC4F-E421-4F00-A1DD-EC60BF574A12}" type="pres">
      <dgm:prSet presAssocID="{F00D71CF-9FBA-4B56-9B93-9B8AE48E8BD9}" presName="parentText" presStyleLbl="node1" presStyleIdx="1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4F60D32-07EA-4341-8EFF-6B55BCDB032F}" type="pres">
      <dgm:prSet presAssocID="{6D36D1DD-4B59-46C3-9C70-9482B4E955DF}" presName="spacer" presStyleCnt="0"/>
      <dgm:spPr/>
    </dgm:pt>
    <dgm:pt modelId="{21D7F6F0-7FE4-4251-955C-084F2D28661E}" type="pres">
      <dgm:prSet presAssocID="{13560861-3DDD-4D53-A0C5-8C295174C6A4}" presName="parentText" presStyleLbl="node1" presStyleIdx="2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87A1025-135D-46E9-B75E-F77EADED30A5}" type="pres">
      <dgm:prSet presAssocID="{052D6D8F-D4A2-44A2-93DA-75519F7AC60B}" presName="spacer" presStyleCnt="0"/>
      <dgm:spPr/>
    </dgm:pt>
    <dgm:pt modelId="{789EC9FD-E6C2-43AE-A7C3-5E3AEF234A11}" type="pres">
      <dgm:prSet presAssocID="{2AD0B65C-27FB-4AB6-B3AC-65FFED0C422B}" presName="parentText" presStyleLbl="node1" presStyleIdx="3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C3F21F10-B768-4BC8-AB8A-09220774E308}" type="presOf" srcId="{2AD0B65C-27FB-4AB6-B3AC-65FFED0C422B}" destId="{789EC9FD-E6C2-43AE-A7C3-5E3AEF234A11}" srcOrd="0" destOrd="0" presId="urn:microsoft.com/office/officeart/2005/8/layout/vList2"/>
    <dgm:cxn modelId="{9A2573F9-B6E1-4119-A4FC-07144885720C}" srcId="{BF014917-BED2-4058-B7DC-C9EA9A54CD86}" destId="{13560861-3DDD-4D53-A0C5-8C295174C6A4}" srcOrd="2" destOrd="0" parTransId="{8EFF6577-39BC-4A46-82D3-041EBC72118F}" sibTransId="{052D6D8F-D4A2-44A2-93DA-75519F7AC60B}"/>
    <dgm:cxn modelId="{BE678D9C-B0C8-41A9-905C-384D5177D67C}" srcId="{BF014917-BED2-4058-B7DC-C9EA9A54CD86}" destId="{81DCAE42-C25F-4EC6-83A1-533E299B8DDF}" srcOrd="0" destOrd="0" parTransId="{269C1468-E6A0-4E6F-B99B-4003850EC086}" sibTransId="{E1F5489C-EB00-433A-B14D-207961D05548}"/>
    <dgm:cxn modelId="{0FBB51C2-CF8C-44E0-A642-7C58603F9609}" type="presOf" srcId="{13560861-3DDD-4D53-A0C5-8C295174C6A4}" destId="{21D7F6F0-7FE4-4251-955C-084F2D28661E}" srcOrd="0" destOrd="0" presId="urn:microsoft.com/office/officeart/2005/8/layout/vList2"/>
    <dgm:cxn modelId="{3F2B28B1-402D-4F81-9F98-14D9A4F1A6D9}" type="presOf" srcId="{F00D71CF-9FBA-4B56-9B93-9B8AE48E8BD9}" destId="{8D70BC4F-E421-4F00-A1DD-EC60BF574A12}" srcOrd="0" destOrd="0" presId="urn:microsoft.com/office/officeart/2005/8/layout/vList2"/>
    <dgm:cxn modelId="{D568A9BB-34E4-4C16-AF6B-878ADBFF0FC9}" srcId="{BF014917-BED2-4058-B7DC-C9EA9A54CD86}" destId="{2AD0B65C-27FB-4AB6-B3AC-65FFED0C422B}" srcOrd="3" destOrd="0" parTransId="{BD4A2E93-D77C-4088-BD23-57B4BA552323}" sibTransId="{B2B853A7-703F-4AAD-87F0-E6B0FD365262}"/>
    <dgm:cxn modelId="{998D284C-423C-4E47-8FF5-75AD0EBD46AF}" type="presOf" srcId="{BF014917-BED2-4058-B7DC-C9EA9A54CD86}" destId="{887D954A-6149-4C00-8C6F-88998F3FBD6B}" srcOrd="0" destOrd="0" presId="urn:microsoft.com/office/officeart/2005/8/layout/vList2"/>
    <dgm:cxn modelId="{9E7E6301-236C-491A-8336-28C7B8408D2F}" type="presOf" srcId="{81DCAE42-C25F-4EC6-83A1-533E299B8DDF}" destId="{0597BFFD-21FD-4EC1-B583-28DB9ED739BB}" srcOrd="0" destOrd="0" presId="urn:microsoft.com/office/officeart/2005/8/layout/vList2"/>
    <dgm:cxn modelId="{2D461EDD-900D-42FB-AECF-6048714042E2}" srcId="{BF014917-BED2-4058-B7DC-C9EA9A54CD86}" destId="{F00D71CF-9FBA-4B56-9B93-9B8AE48E8BD9}" srcOrd="1" destOrd="0" parTransId="{0F83EBDA-B2D6-4AA5-8FEF-0F5528019327}" sibTransId="{6D36D1DD-4B59-46C3-9C70-9482B4E955DF}"/>
    <dgm:cxn modelId="{C65352AC-3F79-4FDD-843D-8AC0A7E3F0C4}" type="presParOf" srcId="{887D954A-6149-4C00-8C6F-88998F3FBD6B}" destId="{0597BFFD-21FD-4EC1-B583-28DB9ED739BB}" srcOrd="0" destOrd="0" presId="urn:microsoft.com/office/officeart/2005/8/layout/vList2"/>
    <dgm:cxn modelId="{0FE54C42-DA93-493A-BE6F-542F3444377F}" type="presParOf" srcId="{887D954A-6149-4C00-8C6F-88998F3FBD6B}" destId="{3B69BD01-5B16-45ED-B34F-1BDED8E6165A}" srcOrd="1" destOrd="0" presId="urn:microsoft.com/office/officeart/2005/8/layout/vList2"/>
    <dgm:cxn modelId="{11F0348D-3BFF-4ADE-9609-9560E3EB9196}" type="presParOf" srcId="{887D954A-6149-4C00-8C6F-88998F3FBD6B}" destId="{8D70BC4F-E421-4F00-A1DD-EC60BF574A12}" srcOrd="2" destOrd="0" presId="urn:microsoft.com/office/officeart/2005/8/layout/vList2"/>
    <dgm:cxn modelId="{8FF8FA96-7DFB-4C81-BC98-F1E840BAED54}" type="presParOf" srcId="{887D954A-6149-4C00-8C6F-88998F3FBD6B}" destId="{04F60D32-07EA-4341-8EFF-6B55BCDB032F}" srcOrd="3" destOrd="0" presId="urn:microsoft.com/office/officeart/2005/8/layout/vList2"/>
    <dgm:cxn modelId="{A65D6AD6-F8F1-474F-BDBA-CBEB61A6DA68}" type="presParOf" srcId="{887D954A-6149-4C00-8C6F-88998F3FBD6B}" destId="{21D7F6F0-7FE4-4251-955C-084F2D28661E}" srcOrd="4" destOrd="0" presId="urn:microsoft.com/office/officeart/2005/8/layout/vList2"/>
    <dgm:cxn modelId="{362EFDDE-7BBF-4EFB-93DA-2587DC5ACB08}" type="presParOf" srcId="{887D954A-6149-4C00-8C6F-88998F3FBD6B}" destId="{E87A1025-135D-46E9-B75E-F77EADED30A5}" srcOrd="5" destOrd="0" presId="urn:microsoft.com/office/officeart/2005/8/layout/vList2"/>
    <dgm:cxn modelId="{F00C45F2-CBED-4945-8BBA-B2E3FB0D7263}" type="presParOf" srcId="{887D954A-6149-4C00-8C6F-88998F3FBD6B}" destId="{789EC9FD-E6C2-43AE-A7C3-5E3AEF234A11}" srcOrd="6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9A74E27-7705-4C80-8766-851F5B21375F}">
      <dsp:nvSpPr>
        <dsp:cNvPr id="0" name=""/>
        <dsp:cNvSpPr/>
      </dsp:nvSpPr>
      <dsp:spPr>
        <a:xfrm>
          <a:off x="0" y="24075"/>
          <a:ext cx="8280920" cy="861120"/>
        </a:xfrm>
        <a:prstGeom prst="round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3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just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Заинтересовать родителей данной темой</a:t>
          </a:r>
          <a:endParaRPr lang="ru-RU" sz="1800" kern="1200" dirty="0"/>
        </a:p>
      </dsp:txBody>
      <dsp:txXfrm>
        <a:off x="42036" y="66111"/>
        <a:ext cx="8196848" cy="777048"/>
      </dsp:txXfrm>
    </dsp:sp>
    <dsp:sp modelId="{A59C0753-E473-4BC3-A092-7EF55447CC10}">
      <dsp:nvSpPr>
        <dsp:cNvPr id="0" name=""/>
        <dsp:cNvSpPr/>
      </dsp:nvSpPr>
      <dsp:spPr>
        <a:xfrm>
          <a:off x="0" y="1017676"/>
          <a:ext cx="8280920" cy="861120"/>
        </a:xfrm>
        <a:prstGeom prst="roundRect">
          <a:avLst/>
        </a:prstGeom>
        <a:gradFill rotWithShape="0">
          <a:gsLst>
            <a:gs pos="0">
              <a:schemeClr val="accent3">
                <a:hueOff val="2250053"/>
                <a:satOff val="-3376"/>
                <a:lumOff val="-549"/>
                <a:alphaOff val="0"/>
                <a:tint val="50000"/>
                <a:satMod val="300000"/>
              </a:schemeClr>
            </a:gs>
            <a:gs pos="35000">
              <a:schemeClr val="accent3">
                <a:hueOff val="2250053"/>
                <a:satOff val="-3376"/>
                <a:lumOff val="-549"/>
                <a:alphaOff val="0"/>
                <a:tint val="37000"/>
                <a:satMod val="300000"/>
              </a:schemeClr>
            </a:gs>
            <a:gs pos="100000">
              <a:schemeClr val="accent3">
                <a:hueOff val="2250053"/>
                <a:satOff val="-3376"/>
                <a:lumOff val="-549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just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Расширить представления родителей о формах совместной деятельности с детьми по ранней профориентации детей старшего дошкольного возраста</a:t>
          </a:r>
          <a:endParaRPr lang="ru-RU" sz="1800" kern="1200" dirty="0"/>
        </a:p>
      </dsp:txBody>
      <dsp:txXfrm>
        <a:off x="42036" y="1059712"/>
        <a:ext cx="8196848" cy="777048"/>
      </dsp:txXfrm>
    </dsp:sp>
    <dsp:sp modelId="{435ED83F-7663-4B7D-9391-F1706EF5AC92}">
      <dsp:nvSpPr>
        <dsp:cNvPr id="0" name=""/>
        <dsp:cNvSpPr/>
      </dsp:nvSpPr>
      <dsp:spPr>
        <a:xfrm>
          <a:off x="0" y="2011276"/>
          <a:ext cx="8280920" cy="861120"/>
        </a:xfrm>
        <a:prstGeom prst="roundRect">
          <a:avLst/>
        </a:prstGeom>
        <a:gradFill rotWithShape="0">
          <a:gsLst>
            <a:gs pos="0">
              <a:schemeClr val="accent3">
                <a:hueOff val="4500106"/>
                <a:satOff val="-6752"/>
                <a:lumOff val="-1098"/>
                <a:alphaOff val="0"/>
                <a:tint val="50000"/>
                <a:satMod val="300000"/>
              </a:schemeClr>
            </a:gs>
            <a:gs pos="35000">
              <a:schemeClr val="accent3">
                <a:hueOff val="4500106"/>
                <a:satOff val="-6752"/>
                <a:lumOff val="-1098"/>
                <a:alphaOff val="0"/>
                <a:tint val="37000"/>
                <a:satMod val="300000"/>
              </a:schemeClr>
            </a:gs>
            <a:gs pos="100000">
              <a:schemeClr val="accent3">
                <a:hueOff val="4500106"/>
                <a:satOff val="-6752"/>
                <a:lumOff val="-1098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just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Помочь родителям осознать  необходимость в создании образовательной ситуации по ознакомлению детей с профессиями</a:t>
          </a:r>
          <a:endParaRPr lang="ru-RU" sz="1800" kern="1200" dirty="0"/>
        </a:p>
      </dsp:txBody>
      <dsp:txXfrm>
        <a:off x="42036" y="2053312"/>
        <a:ext cx="8196848" cy="777048"/>
      </dsp:txXfrm>
    </dsp:sp>
    <dsp:sp modelId="{9EA5CFE3-E0AB-4FE2-8213-DF7C4935AD86}">
      <dsp:nvSpPr>
        <dsp:cNvPr id="0" name=""/>
        <dsp:cNvSpPr/>
      </dsp:nvSpPr>
      <dsp:spPr>
        <a:xfrm>
          <a:off x="0" y="3004876"/>
          <a:ext cx="8280920" cy="861120"/>
        </a:xfrm>
        <a:prstGeom prst="roundRect">
          <a:avLst/>
        </a:prstGeom>
        <a:gradFill rotWithShape="0">
          <a:gsLst>
            <a:gs pos="0">
              <a:schemeClr val="accent3">
                <a:hueOff val="6750158"/>
                <a:satOff val="-10128"/>
                <a:lumOff val="-1647"/>
                <a:alphaOff val="0"/>
                <a:tint val="50000"/>
                <a:satMod val="300000"/>
              </a:schemeClr>
            </a:gs>
            <a:gs pos="35000">
              <a:schemeClr val="accent3">
                <a:hueOff val="6750158"/>
                <a:satOff val="-10128"/>
                <a:lumOff val="-1647"/>
                <a:alphaOff val="0"/>
                <a:tint val="37000"/>
                <a:satMod val="300000"/>
              </a:schemeClr>
            </a:gs>
            <a:gs pos="100000">
              <a:schemeClr val="accent3">
                <a:hueOff val="6750158"/>
                <a:satOff val="-10128"/>
                <a:lumOff val="-1647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just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Сплотить детско-родительский коллектив, создать положительную психологическую атмосферу в группе</a:t>
          </a:r>
          <a:endParaRPr lang="ru-RU" sz="1800" kern="1200" dirty="0"/>
        </a:p>
      </dsp:txBody>
      <dsp:txXfrm>
        <a:off x="42036" y="3046912"/>
        <a:ext cx="8196848" cy="777048"/>
      </dsp:txXfrm>
    </dsp:sp>
    <dsp:sp modelId="{1599F52F-317C-4341-9C3A-7877402E7929}">
      <dsp:nvSpPr>
        <dsp:cNvPr id="0" name=""/>
        <dsp:cNvSpPr/>
      </dsp:nvSpPr>
      <dsp:spPr>
        <a:xfrm>
          <a:off x="0" y="3998476"/>
          <a:ext cx="8280920" cy="861120"/>
        </a:xfrm>
        <a:prstGeom prst="roundRect">
          <a:avLst/>
        </a:prstGeom>
        <a:gradFill rotWithShape="0">
          <a:gsLst>
            <a:gs pos="0">
              <a:schemeClr val="accent3">
                <a:hueOff val="9000211"/>
                <a:satOff val="-13504"/>
                <a:lumOff val="-2196"/>
                <a:alphaOff val="0"/>
                <a:tint val="50000"/>
                <a:satMod val="300000"/>
              </a:schemeClr>
            </a:gs>
            <a:gs pos="35000">
              <a:schemeClr val="accent3">
                <a:hueOff val="9000211"/>
                <a:satOff val="-13504"/>
                <a:lumOff val="-2196"/>
                <a:alphaOff val="0"/>
                <a:tint val="37000"/>
                <a:satMod val="300000"/>
              </a:schemeClr>
            </a:gs>
            <a:gs pos="100000">
              <a:schemeClr val="accent3">
                <a:hueOff val="9000211"/>
                <a:satOff val="-13504"/>
                <a:lumOff val="-2196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just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Способствовать повышению педагогической компетенции родителей</a:t>
          </a:r>
          <a:endParaRPr lang="ru-RU" sz="1800" kern="1200" dirty="0"/>
        </a:p>
      </dsp:txBody>
      <dsp:txXfrm>
        <a:off x="42036" y="4040512"/>
        <a:ext cx="8196848" cy="777048"/>
      </dsp:txXfrm>
    </dsp:sp>
    <dsp:sp modelId="{A14A3CD5-6898-4F08-9616-98E0ACC7E1C2}">
      <dsp:nvSpPr>
        <dsp:cNvPr id="0" name=""/>
        <dsp:cNvSpPr/>
      </dsp:nvSpPr>
      <dsp:spPr>
        <a:xfrm>
          <a:off x="0" y="4992076"/>
          <a:ext cx="8280920" cy="861120"/>
        </a:xfrm>
        <a:prstGeom prst="roundRect">
          <a:avLst/>
        </a:prstGeom>
        <a:gradFill rotWithShape="0">
          <a:gsLst>
            <a:gs pos="0">
              <a:schemeClr val="accent3">
                <a:hueOff val="11250264"/>
                <a:satOff val="-16880"/>
                <a:lumOff val="-2745"/>
                <a:alphaOff val="0"/>
                <a:tint val="50000"/>
                <a:satMod val="300000"/>
              </a:schemeClr>
            </a:gs>
            <a:gs pos="35000">
              <a:schemeClr val="accent3">
                <a:hueOff val="11250264"/>
                <a:satOff val="-16880"/>
                <a:lumOff val="-2745"/>
                <a:alphaOff val="0"/>
                <a:tint val="37000"/>
                <a:satMod val="300000"/>
              </a:schemeClr>
            </a:gs>
            <a:gs pos="100000">
              <a:schemeClr val="accent3">
                <a:hueOff val="11250264"/>
                <a:satOff val="-16880"/>
                <a:lumOff val="-2745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just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Вовлечь родителей в образовательный процесс</a:t>
          </a:r>
          <a:endParaRPr lang="ru-RU" sz="1800" kern="1200" dirty="0"/>
        </a:p>
      </dsp:txBody>
      <dsp:txXfrm>
        <a:off x="42036" y="5034112"/>
        <a:ext cx="8196848" cy="777048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597BFFD-21FD-4EC1-B583-28DB9ED739BB}">
      <dsp:nvSpPr>
        <dsp:cNvPr id="0" name=""/>
        <dsp:cNvSpPr/>
      </dsp:nvSpPr>
      <dsp:spPr>
        <a:xfrm>
          <a:off x="0" y="56578"/>
          <a:ext cx="6096000" cy="95099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dirty="0" smtClean="0"/>
            <a:t>Продемонстрировать профессиональные навыки, способности, увлечения родителей воспитанников;</a:t>
          </a:r>
          <a:endParaRPr lang="ru-RU" sz="1700" kern="1200" dirty="0"/>
        </a:p>
      </dsp:txBody>
      <dsp:txXfrm>
        <a:off x="46424" y="103002"/>
        <a:ext cx="6003152" cy="858142"/>
      </dsp:txXfrm>
    </dsp:sp>
    <dsp:sp modelId="{8D70BC4F-E421-4F00-A1DD-EC60BF574A12}">
      <dsp:nvSpPr>
        <dsp:cNvPr id="0" name=""/>
        <dsp:cNvSpPr/>
      </dsp:nvSpPr>
      <dsp:spPr>
        <a:xfrm>
          <a:off x="0" y="1056529"/>
          <a:ext cx="6096000" cy="95099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dirty="0" smtClean="0"/>
            <a:t>Расширить представления родителей о формах совместной деятельности с детьми для развития эмоционального отклика к профессии</a:t>
          </a:r>
          <a:endParaRPr lang="ru-RU" sz="1700" kern="1200" dirty="0"/>
        </a:p>
      </dsp:txBody>
      <dsp:txXfrm>
        <a:off x="46424" y="1102953"/>
        <a:ext cx="6003152" cy="858142"/>
      </dsp:txXfrm>
    </dsp:sp>
    <dsp:sp modelId="{21D7F6F0-7FE4-4251-955C-084F2D28661E}">
      <dsp:nvSpPr>
        <dsp:cNvPr id="0" name=""/>
        <dsp:cNvSpPr/>
      </dsp:nvSpPr>
      <dsp:spPr>
        <a:xfrm>
          <a:off x="0" y="2056479"/>
          <a:ext cx="6096000" cy="95099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dirty="0" smtClean="0"/>
            <a:t>Способствовать дополнительному общению родителей с детьми</a:t>
          </a:r>
          <a:endParaRPr lang="ru-RU" sz="1700" kern="1200" dirty="0"/>
        </a:p>
      </dsp:txBody>
      <dsp:txXfrm>
        <a:off x="46424" y="2102903"/>
        <a:ext cx="6003152" cy="858142"/>
      </dsp:txXfrm>
    </dsp:sp>
    <dsp:sp modelId="{789EC9FD-E6C2-43AE-A7C3-5E3AEF234A11}">
      <dsp:nvSpPr>
        <dsp:cNvPr id="0" name=""/>
        <dsp:cNvSpPr/>
      </dsp:nvSpPr>
      <dsp:spPr>
        <a:xfrm>
          <a:off x="0" y="3056430"/>
          <a:ext cx="6096000" cy="95099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dirty="0" smtClean="0"/>
            <a:t>Обогатить педагогический опыт родителей</a:t>
          </a:r>
          <a:endParaRPr lang="ru-RU" sz="1700" kern="1200" dirty="0"/>
        </a:p>
      </dsp:txBody>
      <dsp:txXfrm>
        <a:off x="46424" y="3102854"/>
        <a:ext cx="6003152" cy="85814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1E904C0-E272-4A1E-ACD4-B5F0499B2BAC}" type="datetimeFigureOut">
              <a:rPr lang="ru-RU" smtClean="0"/>
              <a:pPr/>
              <a:t>15.10.2024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99684DC-1534-4BBF-934F-FADEB597601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9368614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Здравствуйте, уважаемые коллеги, представляем вашему вниманию опыт работы по сотрудничеству детского сада и семьей по ранней профориентации детей старшего дошкольного возраста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9684DC-1534-4BBF-934F-FADEB597601C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Профессия </a:t>
            </a:r>
            <a:r>
              <a:rPr lang="ru-RU" dirty="0" err="1" smtClean="0"/>
              <a:t>эллектрия</a:t>
            </a:r>
            <a:r>
              <a:rPr lang="ru-RU" dirty="0" smtClean="0"/>
              <a:t> очень </a:t>
            </a:r>
            <a:r>
              <a:rPr lang="ru-RU" dirty="0" err="1" smtClean="0"/>
              <a:t>заинтерисовала</a:t>
            </a:r>
            <a:r>
              <a:rPr lang="ru-RU" dirty="0" smtClean="0"/>
              <a:t> ребят, она оказалась совсем не страшная, а очень занимательной</a:t>
            </a:r>
            <a:r>
              <a:rPr lang="ru-RU" baseline="0" dirty="0" smtClean="0"/>
              <a:t> и интересной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9684DC-1534-4BBF-934F-FADEB597601C}" type="slidenum">
              <a:rPr lang="ru-RU" smtClean="0"/>
              <a:pPr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1040133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Дети решили пригласить</a:t>
            </a:r>
            <a:r>
              <a:rPr lang="ru-RU" baseline="0" dirty="0" smtClean="0"/>
              <a:t> родители на мероприятие, которое назвали «Лучшая профессии» и сделали пригласительные билеты. Которые вызвали положительные эмоции и положительный настрой на предстоящее мероприятия, как у детей, так и у родителей.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9684DC-1534-4BBF-934F-FADEB597601C}" type="slidenum">
              <a:rPr lang="ru-RU" smtClean="0"/>
              <a:pPr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240440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Увидев положительное влияние на эмоциональное состояние детей родителям</a:t>
            </a:r>
            <a:r>
              <a:rPr lang="ru-RU" baseline="0" dirty="0" smtClean="0"/>
              <a:t> очень понравилось проводить такие мероприятия. Они с удовольствием собрались все вместе на мероприятие «Лучшая профессия». На котором родители играли совместно с детьми в разные профессии. Дети сами проводили небольшие мастер классы, презентуя родителям разные профессии которые им больше всего понравились.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9684DC-1534-4BBF-934F-FADEB597601C}" type="slidenum">
              <a:rPr lang="ru-RU" smtClean="0"/>
              <a:pPr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9175161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Вторым этапом мероприятия стало Голосование с помощью смайликов, в городе профессий за лучшую профессию</a:t>
            </a:r>
            <a:r>
              <a:rPr lang="ru-RU" baseline="0" dirty="0" smtClean="0"/>
              <a:t> своих родителей. Каждый домик обозначал определенную профессию мастер класс которой был проведен родителями. Дети были самым настоящим жури и судили с большой теплотой и любовью своих родителей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9684DC-1534-4BBF-934F-FADEB597601C}" type="slidenum">
              <a:rPr lang="ru-RU" smtClean="0"/>
              <a:pPr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0691800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Третьем этапом стало вручение премии- грамот, которые дети сами изготовили. По их судейскому решению. Каждая профессия нужна и каждая профессия важна. Поэтому грамотой</a:t>
            </a:r>
            <a:r>
              <a:rPr lang="ru-RU" baseline="0" dirty="0" smtClean="0"/>
              <a:t> лучшей профессией были награждены все родители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9684DC-1534-4BBF-934F-FADEB597601C}" type="slidenum">
              <a:rPr lang="ru-RU" smtClean="0"/>
              <a:pPr/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8320650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9684DC-1534-4BBF-934F-FADEB597601C}" type="slidenum">
              <a:rPr lang="ru-RU" smtClean="0"/>
              <a:pPr/>
              <a:t>17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6964368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В результате проделанной работы родители</a:t>
            </a:r>
          </a:p>
          <a:p>
            <a:r>
              <a:rPr lang="ru-RU" dirty="0" smtClean="0"/>
              <a:t>Стали активными участниками образовательного процесса</a:t>
            </a:r>
          </a:p>
          <a:p>
            <a:r>
              <a:rPr lang="ru-RU" dirty="0" smtClean="0"/>
              <a:t>Стали сами предлагать мероприятия, активно помогать знакомить</a:t>
            </a:r>
            <a:r>
              <a:rPr lang="ru-RU" baseline="0" dirty="0" smtClean="0"/>
              <a:t> с </a:t>
            </a:r>
            <a:r>
              <a:rPr lang="ru-RU" baseline="0" smtClean="0"/>
              <a:t>профессиями детей</a:t>
            </a:r>
            <a:endParaRPr lang="ru-RU" dirty="0" smtClean="0"/>
          </a:p>
          <a:p>
            <a:r>
              <a:rPr lang="ru-RU" dirty="0" smtClean="0"/>
              <a:t>Климат</a:t>
            </a:r>
            <a:r>
              <a:rPr lang="ru-RU" baseline="0" dirty="0" smtClean="0"/>
              <a:t> в группе улучшился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D9A31B-1B78-4F75-9257-C2A39872686E}" type="slidenum">
              <a:rPr lang="ru-RU" smtClean="0"/>
              <a:pPr/>
              <a:t>18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8822808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9684DC-1534-4BBF-934F-FADEB597601C}" type="slidenum">
              <a:rPr lang="ru-RU" smtClean="0"/>
              <a:pPr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2877722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Для достижения цели необходимо решить следующие задачи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9684DC-1534-4BBF-934F-FADEB597601C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baseline="0" dirty="0" smtClean="0"/>
              <a:t>Проведя диагностику выяснилось, что некоторым детям не нравится такие профессии, как врач, так как эта профессия вызывает у детей страх. Детям не нравится профессия повар, так как повара имеют не стандартную фигуру. Профессия электрик так же вызывает у детей страх, так как человек этой профессии имеет дело с электричеством, а это опасно. В связи с полученными результатами появилась необходимость поменять отношение детей к этим профессиям. Вторая диагностика показала, что дети практически не знают кем работают их родители и не проявляют интереса.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9684DC-1534-4BBF-934F-FADEB597601C}" type="slidenum">
              <a:rPr lang="ru-RU" smtClean="0"/>
              <a:pPr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5806689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Поэтому обсудив с родителями проблему отрицательного отношения детей к некоторым профессиям было принято решение о проведении мастер классов, которые проведут сами родители и покажут детям в чем заключается суть их профессий.</a:t>
            </a:r>
            <a:r>
              <a:rPr lang="ru-RU" baseline="0" dirty="0" smtClean="0"/>
              <a:t> Такое мероприятие позволит детям лучше узнать профессии своих родителей и возможно поменять мнение о них.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9684DC-1534-4BBF-934F-FADEB597601C}" type="slidenum">
              <a:rPr lang="ru-RU" smtClean="0"/>
              <a:pPr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318101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baseline="0" dirty="0" smtClean="0"/>
              <a:t>у детей</a:t>
            </a:r>
            <a:r>
              <a:rPr lang="ru-RU" dirty="0" smtClean="0"/>
              <a:t> к профессиям</a:t>
            </a:r>
            <a:endParaRPr lang="en-US" dirty="0" smtClean="0"/>
          </a:p>
          <a:p>
            <a:r>
              <a:rPr lang="ru-RU" dirty="0" smtClean="0"/>
              <a:t>В рамках обобщения опыта работы детского сада по взаимодействию с семьями воспитанников представлена такая форма сотрудничества как встречи с родителями разных профессий. Были приглашены для проведения мастер-классов мамы кондитера, мастера ногтевого сервиса, врача, папы </a:t>
            </a:r>
            <a:r>
              <a:rPr lang="ru-RU" dirty="0" err="1" smtClean="0"/>
              <a:t>тренра</a:t>
            </a:r>
            <a:r>
              <a:rPr lang="ru-RU" dirty="0" smtClean="0"/>
              <a:t> по плаванию, инженера-электрика. Ребята с удовольствием принимали участия в данных мастер-классах. С нетерпением ждали следующего мероприятия, эмоции переполняли ребят от общения с родителями в стенах ДОУ.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9684DC-1534-4BBF-934F-FADEB597601C}" type="slidenum">
              <a:rPr lang="ru-RU" smtClean="0"/>
              <a:pPr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540448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Были проведены мастер классы Кондитер,</a:t>
            </a:r>
            <a:r>
              <a:rPr lang="ru-RU" baseline="0" dirty="0" smtClean="0"/>
              <a:t> где дети изучили особенности  и способы украшения кондитерских изделий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9684DC-1534-4BBF-934F-FADEB597601C}" type="slidenum">
              <a:rPr lang="ru-RU" smtClean="0"/>
              <a:pPr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1313188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Изучили месте</a:t>
            </a:r>
            <a:r>
              <a:rPr lang="ru-RU" baseline="0" dirty="0" smtClean="0"/>
              <a:t> с медицинским работником специфику работы врача педиатра, научились мерить давление фонендоскопам и ставить уколы пациентам - куклам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9684DC-1534-4BBF-934F-FADEB597601C}" type="slidenum">
              <a:rPr lang="ru-RU" smtClean="0"/>
              <a:pPr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5467781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Дети познакомились с новой для них профессией- тренер по плаванию, которая</a:t>
            </a:r>
            <a:r>
              <a:rPr lang="ru-RU" baseline="0" dirty="0" smtClean="0"/>
              <a:t> им очень понравилась. Было весело и дети получили массу положительных эмоций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9684DC-1534-4BBF-934F-FADEB597601C}" type="slidenum">
              <a:rPr lang="ru-RU" smtClean="0"/>
              <a:pPr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010080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15.10.2024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15.10.2024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15.10.2024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15.10.2024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15.10.2024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15.10.2024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15.10.2024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15.10.2024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15.10.2024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15.10.2024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15.10.2024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alphaModFix amt="71000"/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15.10.2024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jpeg"/><Relationship Id="rId3" Type="http://schemas.openxmlformats.org/officeDocument/2006/relationships/image" Target="../media/image14.jpeg"/><Relationship Id="rId7" Type="http://schemas.openxmlformats.org/officeDocument/2006/relationships/image" Target="../media/image18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Relationship Id="rId9" Type="http://schemas.openxmlformats.org/officeDocument/2006/relationships/image" Target="../media/image20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jpeg"/><Relationship Id="rId3" Type="http://schemas.openxmlformats.org/officeDocument/2006/relationships/image" Target="../media/image25.jpeg"/><Relationship Id="rId7" Type="http://schemas.openxmlformats.org/officeDocument/2006/relationships/image" Target="../media/image29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jpeg"/><Relationship Id="rId3" Type="http://schemas.openxmlformats.org/officeDocument/2006/relationships/image" Target="../media/image31.jpeg"/><Relationship Id="rId7" Type="http://schemas.openxmlformats.org/officeDocument/2006/relationships/image" Target="../media/image35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.jpeg"/><Relationship Id="rId5" Type="http://schemas.openxmlformats.org/officeDocument/2006/relationships/image" Target="../media/image33.jpeg"/><Relationship Id="rId10" Type="http://schemas.openxmlformats.org/officeDocument/2006/relationships/image" Target="../media/image38.jpeg"/><Relationship Id="rId4" Type="http://schemas.openxmlformats.org/officeDocument/2006/relationships/image" Target="../media/image32.jpeg"/><Relationship Id="rId9" Type="http://schemas.openxmlformats.org/officeDocument/2006/relationships/image" Target="../media/image37.jpe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png"/><Relationship Id="rId3" Type="http://schemas.openxmlformats.org/officeDocument/2006/relationships/image" Target="../media/image39.png"/><Relationship Id="rId7" Type="http://schemas.openxmlformats.org/officeDocument/2006/relationships/image" Target="../media/image4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2.jpeg"/><Relationship Id="rId5" Type="http://schemas.openxmlformats.org/officeDocument/2006/relationships/image" Target="../media/image41.jpeg"/><Relationship Id="rId4" Type="http://schemas.openxmlformats.org/officeDocument/2006/relationships/image" Target="../media/image40.jpeg"/><Relationship Id="rId9" Type="http://schemas.openxmlformats.org/officeDocument/2006/relationships/image" Target="../media/image45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jpeg"/><Relationship Id="rId3" Type="http://schemas.openxmlformats.org/officeDocument/2006/relationships/image" Target="../media/image46.jpeg"/><Relationship Id="rId7" Type="http://schemas.openxmlformats.org/officeDocument/2006/relationships/image" Target="../media/image50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9.jpeg"/><Relationship Id="rId5" Type="http://schemas.openxmlformats.org/officeDocument/2006/relationships/image" Target="../media/image48.jpeg"/><Relationship Id="rId4" Type="http://schemas.openxmlformats.org/officeDocument/2006/relationships/image" Target="../media/image47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openxmlformats.org/officeDocument/2006/relationships/image" Target="../media/image7.jpeg"/><Relationship Id="rId7" Type="http://schemas.openxmlformats.org/officeDocument/2006/relationships/image" Target="../media/image11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03712" y="188640"/>
            <a:ext cx="751423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002060"/>
                </a:solidFill>
              </a:rPr>
              <a:t>Муниципальное бюджетное дошкольное образовательное учреждение </a:t>
            </a:r>
          </a:p>
          <a:p>
            <a:pPr algn="ctr"/>
            <a:r>
              <a:rPr lang="ru-RU" b="1" dirty="0" smtClean="0">
                <a:solidFill>
                  <a:srgbClr val="002060"/>
                </a:solidFill>
              </a:rPr>
              <a:t>«Детский сад № 325» 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58349" y="2276872"/>
            <a:ext cx="842493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Комплексное мероприятие с родителями по ранней профориентации детей старшего дошкольного возраста</a:t>
            </a:r>
          </a:p>
          <a:p>
            <a:pPr algn="ctr"/>
            <a:r>
              <a:rPr lang="ru-RU" sz="2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«Лучший в профессии»</a:t>
            </a:r>
            <a:endParaRPr lang="ru-RU" sz="2400" dirty="0"/>
          </a:p>
        </p:txBody>
      </p:sp>
      <p:sp>
        <p:nvSpPr>
          <p:cNvPr id="13" name="TextBox 12"/>
          <p:cNvSpPr txBox="1"/>
          <p:nvPr/>
        </p:nvSpPr>
        <p:spPr>
          <a:xfrm>
            <a:off x="3554662" y="6176131"/>
            <a:ext cx="221233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b="1" dirty="0">
                <a:solidFill>
                  <a:srgbClr val="002060"/>
                </a:solidFill>
              </a:rPr>
              <a:t>г</a:t>
            </a:r>
            <a:r>
              <a:rPr lang="ru-RU" b="1" dirty="0" smtClean="0">
                <a:solidFill>
                  <a:srgbClr val="002060"/>
                </a:solidFill>
              </a:rPr>
              <a:t>. Нижний Новгород</a:t>
            </a:r>
          </a:p>
          <a:p>
            <a:pPr algn="ctr"/>
            <a:r>
              <a:rPr lang="ru-RU" b="1" dirty="0" smtClean="0">
                <a:solidFill>
                  <a:srgbClr val="002060"/>
                </a:solidFill>
              </a:rPr>
              <a:t>2024 год</a:t>
            </a:r>
            <a:endParaRPr lang="ru-RU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928926" y="3000372"/>
            <a:ext cx="3000396" cy="1131910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2400" dirty="0" smtClean="0"/>
              <a:t>Профессия мастер ногтевого сервиса</a:t>
            </a:r>
            <a:endParaRPr lang="ru-RU" sz="2400" dirty="0"/>
          </a:p>
        </p:txBody>
      </p:sp>
      <p:pic>
        <p:nvPicPr>
          <p:cNvPr id="4" name="Содержимое 3" descr="IMG_20230328_085215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85720" y="1000108"/>
            <a:ext cx="2613182" cy="147161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5" name="Рисунок 4" descr="IMG_20230328_09022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072198" y="4929198"/>
            <a:ext cx="2790801" cy="1571636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6" name="Рисунок 5" descr="IMG_20230328_09013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214678" y="1071546"/>
            <a:ext cx="2537092" cy="142876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7" name="Рисунок 6" descr="IMG_20230328_092921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143636" y="1000108"/>
            <a:ext cx="2790801" cy="1571636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8" name="Рисунок 7" descr="IMG_20230328_093003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85720" y="2928934"/>
            <a:ext cx="2547077" cy="1434384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9" name="Рисунок 8" descr="IMG_20230328_092945.jpg"/>
          <p:cNvPicPr>
            <a:picLocks noChangeAspect="1"/>
          </p:cNvPicPr>
          <p:nvPr/>
        </p:nvPicPr>
        <p:blipFill>
          <a:blip r:embed="rId7" cstate="print"/>
          <a:srcRect r="13362"/>
          <a:stretch>
            <a:fillRect/>
          </a:stretch>
        </p:blipFill>
        <p:spPr>
          <a:xfrm>
            <a:off x="214282" y="4857760"/>
            <a:ext cx="2571768" cy="1671649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10" name="Рисунок 9" descr="IMG_20230328_093048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3071802" y="4429132"/>
            <a:ext cx="2663947" cy="1500198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11" name="Рисунок 10" descr="IMG_20230328_093028.jp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6143636" y="3000372"/>
            <a:ext cx="2663945" cy="1500198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63688" y="548680"/>
            <a:ext cx="5877866" cy="917596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2400" dirty="0" smtClean="0"/>
              <a:t>Профессия тренер по плаванию</a:t>
            </a:r>
            <a:endParaRPr lang="ru-RU" sz="2400" dirty="0"/>
          </a:p>
        </p:txBody>
      </p:sp>
      <p:pic>
        <p:nvPicPr>
          <p:cNvPr id="4" name="Содержимое 3" descr="IMG_20230328_111659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168694" y="1700808"/>
            <a:ext cx="4069471" cy="2291717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9" name="Рисунок 8" descr="IMG_20230328_112800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68694" y="4285636"/>
            <a:ext cx="4176464" cy="2351969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11" name="Рисунок 10" descr="IMG_20230328_113044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514984" y="1844824"/>
            <a:ext cx="4091736" cy="2304256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13" name="Рисунок 12" descr="IMG_20230328_113636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556908" y="4285636"/>
            <a:ext cx="4232847" cy="2383724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 descr="https://sun9-79.userapi.com/impg/kqrHDXdL4MRIcy5g6j4Z1SZqUP0X-OuTa8wAEg/N5ADGyjT1Lo.jpg?size=2560x1441&amp;quality=95&amp;sign=00476ed6b297029aa75f50ed65174069&amp;type=album"/>
          <p:cNvPicPr>
            <a:picLocks noChangeAspect="1" noChangeArrowheads="1"/>
          </p:cNvPicPr>
          <p:nvPr/>
        </p:nvPicPr>
        <p:blipFill rotWithShape="1">
          <a:blip r:embed="rId3" cstate="print"/>
          <a:srcRect l="10022" r="9726"/>
          <a:stretch/>
        </p:blipFill>
        <p:spPr bwMode="auto">
          <a:xfrm>
            <a:off x="269262" y="928670"/>
            <a:ext cx="2955431" cy="207294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30724" name="Picture 4" descr="https://sun9-33.userapi.com/impg/E28W40x2OJP0H9MQBCZsPdJXEcPpKr85a3jjbA/pHapgMrIf3Y.jpg?size=2560x1441&amp;quality=95&amp;sign=e4626b3f8e8b65cfc58d590172b9c300&amp;type=album"/>
          <p:cNvPicPr>
            <a:picLocks noChangeAspect="1" noChangeArrowheads="1"/>
          </p:cNvPicPr>
          <p:nvPr/>
        </p:nvPicPr>
        <p:blipFill rotWithShape="1">
          <a:blip r:embed="rId4" cstate="print"/>
          <a:srcRect l="15018"/>
          <a:stretch/>
        </p:blipFill>
        <p:spPr bwMode="auto">
          <a:xfrm>
            <a:off x="6110572" y="1153289"/>
            <a:ext cx="2918213" cy="1932913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30732" name="Picture 12" descr="https://sun9-3.userapi.com/impg/bHlqUj2-QuILziDBg7lNe5ExS6iqsBmYp5ySuw/LBHj2d3ezXw.jpg?size=2560x1441&amp;quality=95&amp;sign=9bd2bb50b5737634bde486242935154a&amp;type=album"/>
          <p:cNvPicPr>
            <a:picLocks noChangeAspect="1" noChangeArrowheads="1"/>
          </p:cNvPicPr>
          <p:nvPr/>
        </p:nvPicPr>
        <p:blipFill rotWithShape="1">
          <a:blip r:embed="rId5" cstate="print"/>
          <a:srcRect l="14088"/>
          <a:stretch/>
        </p:blipFill>
        <p:spPr bwMode="auto">
          <a:xfrm>
            <a:off x="320605" y="3519356"/>
            <a:ext cx="2955431" cy="1936363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30734" name="Picture 14" descr="https://sun9-33.userapi.com/impg/H0m_ErtxKbIE88ww3pbvJcp8ktDd0okeatTwRQ/Jq_yupzgqHU.jpg?size=2560x1441&amp;quality=95&amp;sign=1d42a992a4f34a896a738c8397fbfe3d&amp;type=album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428992" y="4677129"/>
            <a:ext cx="2643174" cy="1487819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30736" name="Picture 16" descr="https://sun9-8.userapi.com/impg/i0fFKccsiDCnGYEmVBljICfqmdkY5JGewyQ-Gw/YbFutSNyu7k.jpg?size=2560x1441&amp;quality=95&amp;sign=6fb7fbd275d6d5a86db596013a27e585&amp;type=album"/>
          <p:cNvPicPr>
            <a:picLocks noChangeAspect="1" noChangeArrowheads="1"/>
          </p:cNvPicPr>
          <p:nvPr/>
        </p:nvPicPr>
        <p:blipFill rotWithShape="1">
          <a:blip r:embed="rId7" cstate="print"/>
          <a:srcRect r="16318"/>
          <a:stretch/>
        </p:blipFill>
        <p:spPr bwMode="auto">
          <a:xfrm>
            <a:off x="6174739" y="3519356"/>
            <a:ext cx="2756054" cy="1853859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30738" name="Picture 18" descr="https://sun9-56.userapi.com/impg/Xt_rdRpZd3mfX4zmJYLXI2L4bhlABrr5FKWnvQ/hXjumbjQQx8.jpg?size=2560x1441&amp;quality=95&amp;sign=f8e1a939d924367a0a42ca256124a0bf&amp;type=album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276036" y="198900"/>
            <a:ext cx="2796130" cy="157391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11" name="TextBox 10"/>
          <p:cNvSpPr txBox="1"/>
          <p:nvPr/>
        </p:nvSpPr>
        <p:spPr>
          <a:xfrm>
            <a:off x="3433590" y="2786058"/>
            <a:ext cx="2714644" cy="954107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800" dirty="0" smtClean="0"/>
              <a:t>Профессия электрик</a:t>
            </a:r>
            <a:endParaRPr lang="ru-RU" sz="2800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85728"/>
            <a:ext cx="8229600" cy="1643074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3200" dirty="0" smtClean="0"/>
              <a:t>Изготовление приглашений для родителей на презентацию «Лучшая профессия»</a:t>
            </a:r>
            <a:endParaRPr lang="ru-RU" sz="3200" dirty="0"/>
          </a:p>
        </p:txBody>
      </p:sp>
      <p:pic>
        <p:nvPicPr>
          <p:cNvPr id="4" name="Содержимое 3" descr="IMG_20230329_154113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285720" y="2571744"/>
            <a:ext cx="2410236" cy="135732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5" name="Рисунок 4" descr="IMG_20230329_154119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28596" y="4643446"/>
            <a:ext cx="2283383" cy="128588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6" name="Рисунок 5" descr="IMG_20230329_154301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572264" y="2214554"/>
            <a:ext cx="2029674" cy="114300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7" name="Рисунок 6" descr="IMG_20230329_154304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643702" y="3786190"/>
            <a:ext cx="2029672" cy="114300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8" name="Рисунок 7" descr="IMG_20230329_154310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 flipH="1">
            <a:off x="6498710" y="5286388"/>
            <a:ext cx="2156528" cy="121444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9" name="Рисунок 8" descr="IMG_20230329_154421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 flipH="1">
            <a:off x="4786314" y="4429132"/>
            <a:ext cx="1126433" cy="200024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0" name="Рисунок 9" descr="IMG_20230329_154837.jpg"/>
          <p:cNvPicPr>
            <a:picLocks noChangeAspect="1"/>
          </p:cNvPicPr>
          <p:nvPr/>
        </p:nvPicPr>
        <p:blipFill>
          <a:blip r:embed="rId9" cstate="print"/>
          <a:srcRect b="18750"/>
          <a:stretch>
            <a:fillRect/>
          </a:stretch>
        </p:blipFill>
        <p:spPr>
          <a:xfrm rot="16200000">
            <a:off x="3594260" y="1906412"/>
            <a:ext cx="1714512" cy="247367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1" name="Рисунок 10" descr="IMG_20230329_154913.jp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 flipH="1">
            <a:off x="3143240" y="4429132"/>
            <a:ext cx="1206893" cy="214311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ru-RU" dirty="0" smtClean="0"/>
              <a:t>Мероприятие с родителями «Лучшая профессия»</a:t>
            </a:r>
            <a:endParaRPr lang="ru-RU" dirty="0"/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9983" y="2544310"/>
            <a:ext cx="2661121" cy="1498607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286510" y="2460076"/>
            <a:ext cx="2647925" cy="1491176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29699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420981" y="2132856"/>
            <a:ext cx="2283382" cy="1285884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29700" name="Picture 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57158" y="4357694"/>
            <a:ext cx="2663946" cy="1500198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29701" name="Picture 5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357554" y="3516833"/>
            <a:ext cx="2410237" cy="1357322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29702" name="Picture 6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357950" y="4466567"/>
            <a:ext cx="2551796" cy="1437041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29703" name="Picture 7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357554" y="5143512"/>
            <a:ext cx="2790800" cy="1571636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sp>
        <p:nvSpPr>
          <p:cNvPr id="3" name="TextBox 2"/>
          <p:cNvSpPr txBox="1"/>
          <p:nvPr/>
        </p:nvSpPr>
        <p:spPr>
          <a:xfrm>
            <a:off x="2555776" y="1772816"/>
            <a:ext cx="43504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1 этап – Найди атрибут назови профессию</a:t>
            </a:r>
            <a:endParaRPr lang="ru-RU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 descr="https://sun9-35.userapi.com/impg/fAYS-BZ4qMhzcCU57JDUgtUA35s9SgMsRxWBNA/y3cOEHF9gtU.jpg?size=2560x1915&amp;quality=95&amp;sign=97c52c4677636201287c18a22210cae7&amp;type=album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1988840"/>
            <a:ext cx="2771688" cy="2073352"/>
          </a:xfrm>
          <a:prstGeom prst="rect">
            <a:avLst/>
          </a:prstGeom>
          <a:noFill/>
        </p:spPr>
      </p:pic>
      <p:pic>
        <p:nvPicPr>
          <p:cNvPr id="33796" name="Picture 4" descr="https://sun9-7.userapi.com/impg/B08JcX--wWNNqicBguF7Vz1XLQEBH4RrlVpPMQ/4gEkl_tSt8g.jpg?size=2560x1915&amp;quality=95&amp;sign=f598e032c09e64dd106b1ee075ac159a&amp;type=album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440254" y="1988840"/>
            <a:ext cx="2930076" cy="2191834"/>
          </a:xfrm>
          <a:prstGeom prst="rect">
            <a:avLst/>
          </a:prstGeom>
          <a:noFill/>
        </p:spPr>
      </p:pic>
      <p:pic>
        <p:nvPicPr>
          <p:cNvPr id="33798" name="Picture 6" descr="https://sun9-2.userapi.com/impg/L_YKrd_kd_FkAfGnOqTtSBFIr7cpS4Cuqag8YA/_d6xOscHDv8.jpg?size=2560x1915&amp;quality=95&amp;sign=79039f6addb7c775ca5a64c0f64963e9&amp;type=album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57158" y="4322254"/>
            <a:ext cx="2578482" cy="1928826"/>
          </a:xfrm>
          <a:prstGeom prst="rect">
            <a:avLst/>
          </a:prstGeom>
          <a:noFill/>
        </p:spPr>
      </p:pic>
      <p:pic>
        <p:nvPicPr>
          <p:cNvPr id="33800" name="Picture 8" descr="https://sun9-32.userapi.com/impg/vIscgYi-LhDer7FkoqPs6XWUj9Pvjoke8-WXGA/vGJla_cnHWE.jpg?size=2560x1915&amp;quality=95&amp;sign=9ec77fbbf0a165a230aa7992acf389f1&amp;type=album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500430" y="4500570"/>
            <a:ext cx="2809724" cy="2101805"/>
          </a:xfrm>
          <a:prstGeom prst="rect">
            <a:avLst/>
          </a:prstGeom>
          <a:noFill/>
        </p:spPr>
      </p:pic>
      <p:pic>
        <p:nvPicPr>
          <p:cNvPr id="33802" name="Picture 10" descr="https://sun9-35.userapi.com/impg/65P82_oW0G1ue4-KreWgGtkN_syQ7kSJXTq3lg/fSOGudn8sJE.jpg?size=1616x2160&amp;quality=95&amp;sign=bcfa1f83e079e9bfe35664b2a7f5f166&amp;type=album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023828" y="2082920"/>
            <a:ext cx="1675353" cy="2239334"/>
          </a:xfrm>
          <a:prstGeom prst="rect">
            <a:avLst/>
          </a:prstGeom>
          <a:noFill/>
        </p:spPr>
      </p:pic>
      <p:pic>
        <p:nvPicPr>
          <p:cNvPr id="33804" name="Picture 12" descr="https://sun9-60.userapi.com/impg/S2OOV5zcy1x8bJUNa7xsL9m_lvv2w2t2WJQYPw/bcIsaixghek.jpg?size=2560x1915&amp;quality=95&amp;sign=732c8a81b2932a780c799ab4aa00d098&amp;type=album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715140" y="4429132"/>
            <a:ext cx="2292731" cy="1715070"/>
          </a:xfrm>
          <a:prstGeom prst="rect">
            <a:avLst/>
          </a:prstGeom>
          <a:noFill/>
        </p:spPr>
      </p:pic>
      <p:sp>
        <p:nvSpPr>
          <p:cNvPr id="8" name="Заголовок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>
            <a:normAutofit fontScale="90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mtClean="0"/>
              <a:t>Мероприятие с родителями «Лучшая профессия»</a:t>
            </a:r>
            <a:endParaRPr lang="ru-RU" dirty="0"/>
          </a:p>
        </p:txBody>
      </p:sp>
      <p:sp>
        <p:nvSpPr>
          <p:cNvPr id="2" name="TextBox 1"/>
          <p:cNvSpPr txBox="1"/>
          <p:nvPr/>
        </p:nvSpPr>
        <p:spPr>
          <a:xfrm>
            <a:off x="2556906" y="1419351"/>
            <a:ext cx="44409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2 этап – Эмоциональный выбор профессии</a:t>
            </a:r>
            <a:endParaRPr lang="ru-RU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>
            <a:normAutofit fontScale="90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mtClean="0"/>
              <a:t>Мероприятие с родителями «Лучшая профессия»</a:t>
            </a:r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2699792" y="1710559"/>
            <a:ext cx="48723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3 этап – вручение премии «</a:t>
            </a:r>
            <a:r>
              <a:rPr lang="ru-RU" dirty="0"/>
              <a:t>Л</a:t>
            </a:r>
            <a:r>
              <a:rPr lang="ru-RU" dirty="0" smtClean="0"/>
              <a:t>учшая профессия»</a:t>
            </a:r>
            <a:endParaRPr lang="ru-RU" dirty="0"/>
          </a:p>
        </p:txBody>
      </p:sp>
      <p:pic>
        <p:nvPicPr>
          <p:cNvPr id="4" name="Picture 2" descr="https://sun9-50.userapi.com/impg/hmih385UE2nEJ2eVS75dP-1AkVJOlkqZGoitXg/Cf-sUa4_NnA.jpg?size=1616x2160&amp;quality=95&amp;sign=1bdbbfffba61d707d3dd18803e96a1ee&amp;type=album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88681" y="2492896"/>
            <a:ext cx="2566638" cy="3430655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64213386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260648"/>
            <a:ext cx="3816424" cy="1285884"/>
          </a:xfr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ru-RU" sz="2000" dirty="0" smtClean="0"/>
              <a:t>Диагностика знаний </a:t>
            </a:r>
            <a:r>
              <a:rPr lang="ru-RU" sz="2000" dirty="0"/>
              <a:t>детей о </a:t>
            </a:r>
            <a:r>
              <a:rPr lang="ru-RU" sz="2000" dirty="0" smtClean="0"/>
              <a:t>профессиях по методике </a:t>
            </a:r>
            <a:r>
              <a:rPr lang="ru-RU" sz="2000" dirty="0"/>
              <a:t>Е.И. </a:t>
            </a:r>
            <a:r>
              <a:rPr lang="ru-RU" sz="2000" dirty="0" err="1"/>
              <a:t>Медвецкой</a:t>
            </a:r>
            <a:r>
              <a:rPr lang="ru-RU" sz="2000" dirty="0"/>
              <a:t> «Что такое профессия»</a:t>
            </a:r>
          </a:p>
        </p:txBody>
      </p:sp>
      <p:graphicFrame>
        <p:nvGraphicFramePr>
          <p:cNvPr id="7" name="Диаграмма 6"/>
          <p:cNvGraphicFramePr/>
          <p:nvPr>
            <p:extLst>
              <p:ext uri="{D42A27DB-BD31-4B8C-83A1-F6EECF244321}">
                <p14:modId xmlns:p14="http://schemas.microsoft.com/office/powerpoint/2010/main" val="471366612"/>
              </p:ext>
            </p:extLst>
          </p:nvPr>
        </p:nvGraphicFramePr>
        <p:xfrm>
          <a:off x="755576" y="1556792"/>
          <a:ext cx="3218700" cy="36724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107504" y="5373216"/>
            <a:ext cx="4392488" cy="138499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1400" dirty="0"/>
              <a:t>1. Какие ты знаешь профессии? (Лексический словарь)</a:t>
            </a:r>
          </a:p>
          <a:p>
            <a:r>
              <a:rPr lang="ru-RU" sz="1400" dirty="0"/>
              <a:t>2. Объяснить процесс работы по названной профессии (что делает?).</a:t>
            </a:r>
          </a:p>
          <a:p>
            <a:r>
              <a:rPr lang="ru-RU" sz="1400" dirty="0"/>
              <a:t>3. Какие инструменты и материалы, необходимы для  их работы.</a:t>
            </a:r>
          </a:p>
          <a:p>
            <a:r>
              <a:rPr lang="ru-RU" sz="1400" dirty="0"/>
              <a:t>4. Кем  работают  твои родители, что делают?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5220072" y="188640"/>
            <a:ext cx="3006080" cy="1200329"/>
          </a:xfrm>
          <a:prstGeom prst="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endParaRPr lang="ru-RU" dirty="0" smtClean="0"/>
          </a:p>
          <a:p>
            <a:r>
              <a:rPr lang="ru-RU" dirty="0" smtClean="0"/>
              <a:t>Анкетирование </a:t>
            </a:r>
            <a:r>
              <a:rPr lang="ru-RU" dirty="0"/>
              <a:t>родителей «Дошкольник и профессия</a:t>
            </a:r>
            <a:r>
              <a:rPr lang="ru-RU" dirty="0" smtClean="0"/>
              <a:t>»</a:t>
            </a:r>
          </a:p>
          <a:p>
            <a:endParaRPr lang="ru-RU" dirty="0"/>
          </a:p>
        </p:txBody>
      </p:sp>
      <p:graphicFrame>
        <p:nvGraphicFramePr>
          <p:cNvPr id="6" name="Диаграмма 5"/>
          <p:cNvGraphicFramePr/>
          <p:nvPr>
            <p:extLst>
              <p:ext uri="{D42A27DB-BD31-4B8C-83A1-F6EECF244321}">
                <p14:modId xmlns:p14="http://schemas.microsoft.com/office/powerpoint/2010/main" val="238997426"/>
              </p:ext>
            </p:extLst>
          </p:nvPr>
        </p:nvGraphicFramePr>
        <p:xfrm>
          <a:off x="5113762" y="1484784"/>
          <a:ext cx="3218700" cy="36724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8" name="Прямоугольник 7"/>
          <p:cNvSpPr/>
          <p:nvPr/>
        </p:nvSpPr>
        <p:spPr>
          <a:xfrm>
            <a:off x="4540188" y="5373216"/>
            <a:ext cx="4496308" cy="954107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1400" dirty="0"/>
              <a:t>1. Проявляет ли Ваш ребенок интерес к какой-либо </a:t>
            </a:r>
            <a:r>
              <a:rPr lang="ru-RU" sz="1400" dirty="0" smtClean="0"/>
              <a:t>профессии?</a:t>
            </a:r>
            <a:endParaRPr lang="ru-RU" sz="1400" dirty="0"/>
          </a:p>
          <a:p>
            <a:r>
              <a:rPr lang="ru-RU" sz="1400" dirty="0"/>
              <a:t>2Рассказываете ли Вы ребенку о своей </a:t>
            </a:r>
            <a:r>
              <a:rPr lang="ru-RU" sz="1400" dirty="0" smtClean="0"/>
              <a:t>профессии?</a:t>
            </a:r>
            <a:endParaRPr lang="ru-RU" sz="1400" dirty="0"/>
          </a:p>
          <a:p>
            <a:r>
              <a:rPr lang="ru-RU" sz="1400" dirty="0"/>
              <a:t>3. </a:t>
            </a:r>
            <a:r>
              <a:rPr lang="ru-RU" sz="1400" dirty="0" smtClean="0"/>
              <a:t>Мечтает ли ваш ребенок о какой-нибудь профессии.</a:t>
            </a:r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115979276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11439" y="857981"/>
            <a:ext cx="1256626" cy="369332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dirty="0" smtClean="0"/>
              <a:t>РОДИТЕЛИ</a:t>
            </a:r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611560" y="1484784"/>
            <a:ext cx="3672408" cy="5078313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/>
            <a:r>
              <a:rPr lang="ru-RU" dirty="0"/>
              <a:t>•	Стали активными участниками образовательного процесса</a:t>
            </a:r>
          </a:p>
          <a:p>
            <a:pPr algn="just"/>
            <a:r>
              <a:rPr lang="ru-RU" dirty="0"/>
              <a:t>•	Стали сами предлагать </a:t>
            </a:r>
            <a:r>
              <a:rPr lang="ru-RU" dirty="0" smtClean="0"/>
              <a:t>презентовать новую профессию</a:t>
            </a:r>
            <a:endParaRPr lang="ru-RU" dirty="0"/>
          </a:p>
          <a:p>
            <a:pPr algn="just"/>
            <a:r>
              <a:rPr lang="ru-RU" dirty="0"/>
              <a:t>•	Самостоятельно организовывают экскурсии с детьми для изучения новых профессий</a:t>
            </a:r>
          </a:p>
          <a:p>
            <a:pPr algn="just"/>
            <a:r>
              <a:rPr lang="ru-RU" dirty="0"/>
              <a:t>•	Активно помогают в ознакомлении с новыми профессиями </a:t>
            </a:r>
          </a:p>
          <a:p>
            <a:pPr algn="just"/>
            <a:r>
              <a:rPr lang="ru-RU" dirty="0"/>
              <a:t>•	Стали более доброжелательными, отзывчивыми, откликаются на любые просьбы</a:t>
            </a:r>
          </a:p>
          <a:p>
            <a:pPr algn="just"/>
            <a:r>
              <a:rPr lang="ru-RU" dirty="0"/>
              <a:t>•	Родители стали больше времени проводить с детьми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711439" y="116632"/>
            <a:ext cx="6319807" cy="58477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 результате проделанной работы</a:t>
            </a:r>
            <a:endParaRPr lang="ru-RU" sz="32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497352" y="857981"/>
            <a:ext cx="704295" cy="369332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dirty="0" smtClean="0"/>
              <a:t>ДЕТИ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5013295" y="1484784"/>
            <a:ext cx="3672408" cy="3693319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dirty="0"/>
              <a:t>•	Получили определенные знания о профессиях и труде взрослых</a:t>
            </a:r>
          </a:p>
          <a:p>
            <a:r>
              <a:rPr lang="ru-RU" dirty="0"/>
              <a:t>•	Расширили  свои знания  о результатах труда</a:t>
            </a:r>
          </a:p>
          <a:p>
            <a:r>
              <a:rPr lang="ru-RU" dirty="0"/>
              <a:t>•	Получили представления о трудовых процессах;</a:t>
            </a:r>
          </a:p>
          <a:p>
            <a:r>
              <a:rPr lang="ru-RU" dirty="0"/>
              <a:t>•	Получили положительные эмоции от познавательного, совместного с родителями мероприятия;</a:t>
            </a:r>
          </a:p>
          <a:p>
            <a:r>
              <a:rPr lang="ru-RU" dirty="0"/>
              <a:t>•	Стали уважительнее относиться к труду взрослых</a:t>
            </a:r>
            <a:endParaRPr lang="ru-RU" dirty="0" smtClean="0"/>
          </a:p>
        </p:txBody>
      </p:sp>
    </p:spTree>
    <p:extLst>
      <p:ext uri="{BB962C8B-B14F-4D97-AF65-F5344CB8AC3E}">
        <p14:creationId xmlns:p14="http://schemas.microsoft.com/office/powerpoint/2010/main" val="389415505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619672" y="980728"/>
            <a:ext cx="6246440" cy="446276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3600" b="1" dirty="0" smtClean="0"/>
              <a:t>«Нет и быть не может воспитания вне труда и без труда, потому что без труда во всей его сложности и многогранности человека нельзя воспитывать»</a:t>
            </a:r>
          </a:p>
          <a:p>
            <a:pPr algn="ctr"/>
            <a:endParaRPr lang="ru-RU" sz="3600" b="1" dirty="0" smtClean="0"/>
          </a:p>
          <a:p>
            <a:pPr algn="r"/>
            <a:r>
              <a:rPr lang="ru-RU" sz="3200" b="1" dirty="0" err="1"/>
              <a:t>В.А</a:t>
            </a:r>
            <a:r>
              <a:rPr lang="ru-RU" sz="3200" b="1" dirty="0"/>
              <a:t>. </a:t>
            </a:r>
            <a:r>
              <a:rPr lang="ru-RU" sz="3200" b="1" dirty="0" smtClean="0"/>
              <a:t>Сухомлинский</a:t>
            </a:r>
            <a:endParaRPr lang="ru-RU" sz="3200" b="1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83568" y="1124744"/>
            <a:ext cx="7920880" cy="53553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Детский сад – является первой ступенью в формировании базовых знаний о труде и профессиях согласно федеральной образовательной программе дошкольного образования.  </a:t>
            </a:r>
            <a:r>
              <a:rPr lang="ru-RU" b="1" dirty="0" smtClean="0"/>
              <a:t>Именно в детском саду происходит первое знакомство детей со всем многообразием и широким выбором профессий</a:t>
            </a:r>
            <a:r>
              <a:rPr lang="ru-RU" dirty="0" smtClean="0"/>
              <a:t>. В дошкольном возрасте у ребенка формируются конкретно-наглядные представления о профессии как основе развития дальнейшего профессионального самосознания. Важным на данном этапе является формирование у дошкольников положительного отношения к миру профессий, уважительного отношения к трудящемуся человеку, к результатам профессиональной деятельности.</a:t>
            </a:r>
          </a:p>
          <a:p>
            <a:r>
              <a:rPr lang="ru-RU" dirty="0" smtClean="0"/>
              <a:t>Неотъемлемой частью работы по  ранней профориентации детей в нашем детском саду является взаимодействие с родителями. Помощь родителей в приобщение детей к труду и знакомство с профессиями,  крайне важна и необходима. Согласно проведенной диагностики  было выявлено, что дети старшего дошкольного возраста имеют весьма смутное представление о мире профессий взрослых, не знают даже кем работают и каким делом заняты их родители. Детские высказывания свидетельствуют, о том, что  ребенок  был на работе у своих мамы и папы, но  так и не понял сути их профессиональной деятельности.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2550843" y="304380"/>
            <a:ext cx="4357718" cy="646331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6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cs typeface="Times New Roman" pitchFamily="18" charset="0"/>
              </a:rPr>
              <a:t>АКТУАЛЬНОСТЬ</a:t>
            </a:r>
          </a:p>
        </p:txBody>
      </p:sp>
    </p:spTree>
    <p:extLst>
      <p:ext uri="{BB962C8B-B14F-4D97-AF65-F5344CB8AC3E}">
        <p14:creationId xmlns:p14="http://schemas.microsoft.com/office/powerpoint/2010/main" val="14470967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5536" y="116632"/>
            <a:ext cx="8640960" cy="769441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/>
            <a:r>
              <a:rPr lang="ru-RU" sz="2200" b="1" dirty="0" smtClean="0">
                <a:solidFill>
                  <a:srgbClr val="C00000"/>
                </a:solidFill>
              </a:rPr>
              <a:t>Цель мероприятий: </a:t>
            </a:r>
            <a:r>
              <a:rPr lang="ru-RU" sz="2200" b="1" dirty="0">
                <a:solidFill>
                  <a:srgbClr val="C00000"/>
                </a:solidFill>
              </a:rPr>
              <a:t>привлечь внимание родителей к проблеме </a:t>
            </a:r>
            <a:r>
              <a:rPr lang="ru-RU" sz="2200" b="1" dirty="0" smtClean="0">
                <a:solidFill>
                  <a:srgbClr val="C00000"/>
                </a:solidFill>
              </a:rPr>
              <a:t>ранней профориентации </a:t>
            </a:r>
            <a:r>
              <a:rPr lang="ru-RU" sz="2200" b="1" dirty="0">
                <a:solidFill>
                  <a:srgbClr val="C00000"/>
                </a:solidFill>
              </a:rPr>
              <a:t>детей </a:t>
            </a:r>
            <a:r>
              <a:rPr lang="ru-RU" sz="2200" b="1" dirty="0" smtClean="0">
                <a:solidFill>
                  <a:srgbClr val="C00000"/>
                </a:solidFill>
              </a:rPr>
              <a:t>старшего дошкольного возраста</a:t>
            </a:r>
            <a:endParaRPr lang="ru-RU" sz="2200" b="1" dirty="0">
              <a:solidFill>
                <a:srgbClr val="C00000"/>
              </a:solidFill>
            </a:endParaRPr>
          </a:p>
        </p:txBody>
      </p:sp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val="2855544583"/>
              </p:ext>
            </p:extLst>
          </p:nvPr>
        </p:nvGraphicFramePr>
        <p:xfrm>
          <a:off x="683568" y="980728"/>
          <a:ext cx="8280920" cy="58772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5200889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103085"/>
            <a:ext cx="4680520" cy="1285884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ru-RU" sz="2000" dirty="0" smtClean="0"/>
              <a:t>Диагностика знаний </a:t>
            </a:r>
            <a:r>
              <a:rPr lang="ru-RU" sz="2000" dirty="0"/>
              <a:t>детей о </a:t>
            </a:r>
            <a:r>
              <a:rPr lang="ru-RU" sz="2000" dirty="0" smtClean="0"/>
              <a:t>профессиях по методике </a:t>
            </a:r>
            <a:r>
              <a:rPr lang="ru-RU" sz="2000" dirty="0"/>
              <a:t>Е.И. </a:t>
            </a:r>
            <a:r>
              <a:rPr lang="ru-RU" sz="2000" dirty="0" err="1"/>
              <a:t>Медвецкой</a:t>
            </a:r>
            <a:r>
              <a:rPr lang="ru-RU" sz="2000" dirty="0"/>
              <a:t> «Что такое профессия»</a:t>
            </a:r>
          </a:p>
        </p:txBody>
      </p:sp>
      <p:graphicFrame>
        <p:nvGraphicFramePr>
          <p:cNvPr id="7" name="Диаграмма 6"/>
          <p:cNvGraphicFramePr/>
          <p:nvPr>
            <p:extLst>
              <p:ext uri="{D42A27DB-BD31-4B8C-83A1-F6EECF244321}">
                <p14:modId xmlns:p14="http://schemas.microsoft.com/office/powerpoint/2010/main" val="1602734655"/>
              </p:ext>
            </p:extLst>
          </p:nvPr>
        </p:nvGraphicFramePr>
        <p:xfrm>
          <a:off x="179512" y="1416488"/>
          <a:ext cx="4608512" cy="36724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179512" y="5301208"/>
            <a:ext cx="4741710" cy="138499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1400" dirty="0"/>
              <a:t>1. Какие ты знаешь профессии? (Лексический словарь)</a:t>
            </a:r>
          </a:p>
          <a:p>
            <a:r>
              <a:rPr lang="ru-RU" sz="1400" dirty="0"/>
              <a:t>2. Объяснить процесс работы по названной профессии (что делает?).</a:t>
            </a:r>
          </a:p>
          <a:p>
            <a:r>
              <a:rPr lang="ru-RU" sz="1400" dirty="0"/>
              <a:t>3. Какие инструменты и материалы, необходимы для  их работы.</a:t>
            </a:r>
          </a:p>
          <a:p>
            <a:r>
              <a:rPr lang="ru-RU" sz="1400" dirty="0"/>
              <a:t>4. Кем  работают  твои родители, что делают?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5220072" y="188640"/>
            <a:ext cx="3923928" cy="1323439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endParaRPr lang="ru-RU" sz="2000" dirty="0" smtClean="0"/>
          </a:p>
          <a:p>
            <a:pPr algn="ctr"/>
            <a:r>
              <a:rPr lang="ru-RU" sz="2000" dirty="0" smtClean="0"/>
              <a:t>Анкетирование </a:t>
            </a:r>
            <a:r>
              <a:rPr lang="ru-RU" sz="2000" dirty="0"/>
              <a:t>родителей «Дошкольник и профессия</a:t>
            </a:r>
            <a:r>
              <a:rPr lang="ru-RU" sz="2000" dirty="0" smtClean="0"/>
              <a:t>»</a:t>
            </a:r>
          </a:p>
          <a:p>
            <a:endParaRPr lang="ru-RU" sz="2000" dirty="0"/>
          </a:p>
        </p:txBody>
      </p:sp>
      <p:graphicFrame>
        <p:nvGraphicFramePr>
          <p:cNvPr id="6" name="Диаграмма 5"/>
          <p:cNvGraphicFramePr/>
          <p:nvPr>
            <p:extLst>
              <p:ext uri="{D42A27DB-BD31-4B8C-83A1-F6EECF244321}">
                <p14:modId xmlns:p14="http://schemas.microsoft.com/office/powerpoint/2010/main" val="565495463"/>
              </p:ext>
            </p:extLst>
          </p:nvPr>
        </p:nvGraphicFramePr>
        <p:xfrm>
          <a:off x="5292080" y="1484784"/>
          <a:ext cx="3711488" cy="36724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8" name="Прямоугольник 7"/>
          <p:cNvSpPr/>
          <p:nvPr/>
        </p:nvSpPr>
        <p:spPr>
          <a:xfrm>
            <a:off x="5399584" y="5301208"/>
            <a:ext cx="3744416" cy="138499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1400" dirty="0"/>
              <a:t>1. Проявляет ли Ваш ребенок интерес к какой-либо </a:t>
            </a:r>
            <a:r>
              <a:rPr lang="ru-RU" sz="1400" dirty="0" smtClean="0"/>
              <a:t>профессии?</a:t>
            </a:r>
            <a:endParaRPr lang="ru-RU" sz="1400" dirty="0"/>
          </a:p>
          <a:p>
            <a:r>
              <a:rPr lang="ru-RU" sz="1400" dirty="0"/>
              <a:t>2Рассказываете ли Вы ребенку о своей </a:t>
            </a:r>
            <a:r>
              <a:rPr lang="ru-RU" sz="1400" dirty="0" smtClean="0"/>
              <a:t>профессии?</a:t>
            </a:r>
            <a:endParaRPr lang="ru-RU" sz="1400" dirty="0"/>
          </a:p>
          <a:p>
            <a:r>
              <a:rPr lang="ru-RU" sz="1400" dirty="0"/>
              <a:t>3. </a:t>
            </a:r>
            <a:r>
              <a:rPr lang="ru-RU" sz="1400" dirty="0" smtClean="0"/>
              <a:t>Мечтает ли ваш ребенок о какой-нибудь профессии.</a:t>
            </a:r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20203434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39552" y="1124744"/>
            <a:ext cx="8280920" cy="2800767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Проведение родителями воспитанников</a:t>
            </a:r>
          </a:p>
          <a:p>
            <a:pPr algn="ctr"/>
            <a:r>
              <a:rPr lang="ru-RU" sz="4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Мастер-классов </a:t>
            </a:r>
          </a:p>
          <a:p>
            <a:pPr algn="ctr"/>
            <a:r>
              <a:rPr lang="ru-RU" sz="4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«</a:t>
            </a:r>
            <a:r>
              <a:rPr lang="ru-RU" sz="4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Профессии наших родителей»</a:t>
            </a:r>
          </a:p>
        </p:txBody>
      </p:sp>
    </p:spTree>
    <p:extLst>
      <p:ext uri="{BB962C8B-B14F-4D97-AF65-F5344CB8AC3E}">
        <p14:creationId xmlns:p14="http://schemas.microsoft.com/office/powerpoint/2010/main" val="17214714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 txBox="1">
            <a:spLocks/>
          </p:cNvSpPr>
          <p:nvPr/>
        </p:nvSpPr>
        <p:spPr>
          <a:xfrm>
            <a:off x="429274" y="274637"/>
            <a:ext cx="8424936" cy="1514299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400" b="1" dirty="0"/>
              <a:t>Цель мастер-классов: </a:t>
            </a:r>
            <a:r>
              <a:rPr lang="ru-RU" sz="2400" b="1" dirty="0" smtClean="0"/>
              <a:t>вовлечение родителей в образовательный процесс ДОО, через непосредственное взаимодействие с детьми и ознакомление со своими профессиями</a:t>
            </a:r>
            <a:endParaRPr lang="ru-RU" sz="24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827584" y="2060848"/>
            <a:ext cx="93968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Задачи:</a:t>
            </a:r>
            <a:endParaRPr lang="ru-RU" dirty="0"/>
          </a:p>
        </p:txBody>
      </p:sp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2197437687"/>
              </p:ext>
            </p:extLst>
          </p:nvPr>
        </p:nvGraphicFramePr>
        <p:xfrm>
          <a:off x="1297424" y="2636912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80032726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2982844" y="2740953"/>
            <a:ext cx="3286125" cy="1071562"/>
          </a:xfr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ru-RU" sz="3200" b="1" dirty="0" smtClean="0"/>
              <a:t>Профессия «Кондитер»</a:t>
            </a:r>
            <a:endParaRPr lang="ru-RU" sz="3200" b="1" dirty="0"/>
          </a:p>
        </p:txBody>
      </p:sp>
      <p:pic>
        <p:nvPicPr>
          <p:cNvPr id="2053" name="Picture 5" descr="C:\Users\Гостевой доступ\Downloads\IMG_20230324_09371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93305"/>
            <a:ext cx="4091739" cy="230425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056" name="Picture 8" descr="C:\Users\Гостевой доступ\Downloads\IMG_20230324_09121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25907" y="-1"/>
            <a:ext cx="4257421" cy="2397561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057" name="Picture 9" descr="C:\Users\Гостевой доступ\Downloads\IMG_20230324_09121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1520" y="4365104"/>
            <a:ext cx="4235755" cy="238536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058" name="Picture 10" descr="C:\Users\Гостевой доступ\Downloads\IMG_20230324_091051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780146" y="4252799"/>
            <a:ext cx="4247761" cy="2392121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5" name="Picture 10" descr="C:\Users\Гостевой доступ\Downloads\IMG_20230324_093829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51520" y="2636912"/>
            <a:ext cx="2591960" cy="1459659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8" name="Picture 10" descr="C:\Users\Гостевой доступ\Downloads\IMG_20230324_093829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429388" y="2636911"/>
            <a:ext cx="2591960" cy="1459659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8733142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55776" y="2858786"/>
            <a:ext cx="4150814" cy="1131910"/>
          </a:xfr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ru-RU" sz="2800" dirty="0" smtClean="0"/>
              <a:t>Профессия педиатр</a:t>
            </a:r>
            <a:endParaRPr lang="ru-RU" sz="2800" dirty="0"/>
          </a:p>
        </p:txBody>
      </p:sp>
      <p:pic>
        <p:nvPicPr>
          <p:cNvPr id="4" name="Содержимое 3" descr="IMG_20230329_161426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398806" y="201480"/>
            <a:ext cx="4170588" cy="2348661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122" name="Picture 2" descr="https://sun9-73.userapi.com/impg/ygY2CIeIWvCj7B1wfK_3KI22IL0p6WpAsjmYNA/5NSPwPhXEAM.jpg?size=2560x1915&amp;quality=95&amp;sign=1a6bf69a811ae95243e856fd0499757a&amp;type=album"/>
          <p:cNvPicPr>
            <a:picLocks noChangeAspect="1" noChangeArrowheads="1"/>
          </p:cNvPicPr>
          <p:nvPr/>
        </p:nvPicPr>
        <p:blipFill rotWithShape="1">
          <a:blip r:embed="rId4" cstate="print"/>
          <a:srcRect l="7431" t="25360" r="8149"/>
          <a:stretch/>
        </p:blipFill>
        <p:spPr bwMode="auto">
          <a:xfrm>
            <a:off x="971600" y="4446714"/>
            <a:ext cx="3508378" cy="2320429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126" name="Picture 6" descr="https://sun9-54.userapi.com/impg/OPu3bXNZbN6jivQhGwq9XRbOzXFqbfCoFBWs7A/iC2BTPshdeU.jpg?size=2560x1915&amp;quality=95&amp;sign=990d62226247358ff0a1fac71529cb45&amp;type=album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70441" y="2619176"/>
            <a:ext cx="2153784" cy="1611131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130" name="Picture 10" descr="https://sun9-48.userapi.com/impg/Ha65ilr4_5XD6FNjSKPMlpEhvQGaY6M6EqFbhA/MprKinptd9E.jpg?size=2560x1915&amp;quality=95&amp;sign=061a69a1eb33f27249f450a5d45c1136&amp;type=album"/>
          <p:cNvPicPr>
            <a:picLocks noChangeAspect="1" noChangeArrowheads="1"/>
          </p:cNvPicPr>
          <p:nvPr/>
        </p:nvPicPr>
        <p:blipFill rotWithShape="1">
          <a:blip r:embed="rId6" cstate="print"/>
          <a:srcRect b="23506"/>
          <a:stretch/>
        </p:blipFill>
        <p:spPr bwMode="auto">
          <a:xfrm>
            <a:off x="5076056" y="260648"/>
            <a:ext cx="3851920" cy="220410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132" name="Picture 12" descr="https://sun9-2.userapi.com/impg/pT1clQAGehNwDRt8sN-Wahw2r7OGb5fhaglodQ/bGUrttSsyc4.jpg?size=2560x1915&amp;quality=95&amp;sign=9c4a20d6a39c1785ea0105c678a474db&amp;type=album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51520" y="2693018"/>
            <a:ext cx="2100986" cy="157163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0071" y="4474267"/>
            <a:ext cx="3432313" cy="228820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6685</TotalTime>
  <Words>1135</Words>
  <Application>Microsoft Office PowerPoint</Application>
  <PresentationFormat>Экран (4:3)</PresentationFormat>
  <Paragraphs>117</Paragraphs>
  <Slides>18</Slides>
  <Notes>16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Диагностика знаний детей о профессиях по методике Е.И. Медвецкой «Что такое профессия»</vt:lpstr>
      <vt:lpstr>Презентация PowerPoint</vt:lpstr>
      <vt:lpstr>Презентация PowerPoint</vt:lpstr>
      <vt:lpstr>Профессия «Кондитер»</vt:lpstr>
      <vt:lpstr>Профессия педиатр</vt:lpstr>
      <vt:lpstr>Профессия мастер ногтевого сервиса</vt:lpstr>
      <vt:lpstr>Профессия тренер по плаванию</vt:lpstr>
      <vt:lpstr>Презентация PowerPoint</vt:lpstr>
      <vt:lpstr>Изготовление приглашений для родителей на презентацию «Лучшая профессия»</vt:lpstr>
      <vt:lpstr>Мероприятие с родителями «Лучшая профессия»</vt:lpstr>
      <vt:lpstr>Презентация PowerPoint</vt:lpstr>
      <vt:lpstr>Презентация PowerPoint</vt:lpstr>
      <vt:lpstr>Диагностика знаний детей о профессиях по методике Е.И. Медвецкой «Что такое профессия»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Гостевой доступ</dc:creator>
  <cp:lastModifiedBy>Svetlana</cp:lastModifiedBy>
  <cp:revision>161</cp:revision>
  <cp:lastPrinted>2024-01-19T11:37:00Z</cp:lastPrinted>
  <dcterms:created xsi:type="dcterms:W3CDTF">2023-03-23T04:28:33Z</dcterms:created>
  <dcterms:modified xsi:type="dcterms:W3CDTF">2024-10-15T08:34:04Z</dcterms:modified>
</cp:coreProperties>
</file>