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22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08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4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1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8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26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4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8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2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1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812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8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74;&#1077;&#1089;&#1085;&#1072;%20&#1082;&#1088;&#1072;&#1081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Активизация мыслительной деятельности обучающихся </a:t>
            </a: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</a:t>
            </a: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ТНР</a:t>
            </a: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средствами интерактивной презентации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149080"/>
            <a:ext cx="6400800" cy="1752600"/>
          </a:xfrm>
        </p:spPr>
        <p:txBody>
          <a:bodyPr/>
          <a:lstStyle/>
          <a:p>
            <a:pPr lvl="0" algn="r">
              <a:spcAft>
                <a:spcPts val="300"/>
              </a:spcAft>
              <a:buClr>
                <a:srgbClr val="05E0DB">
                  <a:lumMod val="75000"/>
                </a:srgbClr>
              </a:buClr>
              <a:buSzPct val="130000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/>
              </a:rPr>
              <a:t>Выполнила: Губина Анна Борисовна</a:t>
            </a:r>
          </a:p>
          <a:p>
            <a:pPr lvl="0" algn="r">
              <a:spcAft>
                <a:spcPts val="300"/>
              </a:spcAft>
              <a:buClr>
                <a:srgbClr val="05E0DB">
                  <a:lumMod val="75000"/>
                </a:srgbClr>
              </a:buClr>
              <a:buSzPct val="130000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/>
              </a:rPr>
              <a:t>учитель 1 категории</a:t>
            </a:r>
          </a:p>
          <a:p>
            <a:pPr lvl="0" algn="r">
              <a:spcAft>
                <a:spcPts val="300"/>
              </a:spcAft>
              <a:buClr>
                <a:srgbClr val="05E0DB">
                  <a:lumMod val="75000"/>
                </a:srgbClr>
              </a:buClr>
              <a:buSzPct val="130000"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ebuchet MS"/>
              </a:rPr>
              <a:t>КГБОУ ШИ 6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60212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uLnTx/>
                <a:uFillTx/>
              </a:rPr>
              <a:t>2021г.</a:t>
            </a:r>
            <a:endParaRPr kumimoji="0" lang="ru-RU" sz="1800" b="1" i="0" u="none" strike="noStrike" kern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73910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мышления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Autofit/>
          </a:bodyPr>
          <a:lstStyle/>
          <a:p>
            <a:pPr lvl="0" algn="just">
              <a:buFont typeface="Symbol"/>
              <a:buChar char=""/>
            </a:pPr>
            <a:r>
              <a:rPr lang="ru-RU" sz="2800" b="1" dirty="0">
                <a:latin typeface="Times New Roman"/>
                <a:ea typeface="Times New Roman"/>
              </a:rPr>
              <a:t>наглядно-действенное</a:t>
            </a:r>
            <a:r>
              <a:rPr lang="ru-RU" sz="2800" dirty="0">
                <a:latin typeface="Times New Roman"/>
                <a:ea typeface="Times New Roman"/>
              </a:rPr>
              <a:t> (задача, данная в наглядной форме, решается при помощи действий</a:t>
            </a:r>
            <a:r>
              <a:rPr lang="ru-RU" sz="2800" b="1" dirty="0">
                <a:latin typeface="Times New Roman"/>
                <a:ea typeface="Times New Roman"/>
              </a:rPr>
              <a:t>)</a:t>
            </a:r>
            <a:r>
              <a:rPr lang="ru-RU" sz="2800" dirty="0">
                <a:latin typeface="Times New Roman"/>
                <a:ea typeface="Times New Roman"/>
              </a:rPr>
              <a:t>,</a:t>
            </a:r>
          </a:p>
          <a:p>
            <a:pPr lvl="0" algn="just">
              <a:buFont typeface="Symbol"/>
              <a:buChar char=""/>
            </a:pPr>
            <a:r>
              <a:rPr lang="ru-RU" sz="2800" b="1" dirty="0">
                <a:latin typeface="Times New Roman"/>
                <a:ea typeface="Times New Roman"/>
              </a:rPr>
              <a:t>наглядно-образное</a:t>
            </a:r>
            <a:r>
              <a:rPr lang="ru-RU" sz="2800" dirty="0">
                <a:latin typeface="Times New Roman"/>
                <a:ea typeface="Times New Roman"/>
              </a:rPr>
              <a:t> (мышление </a:t>
            </a:r>
            <a:r>
              <a:rPr lang="ru-RU" sz="2800" dirty="0" smtClean="0">
                <a:latin typeface="Times New Roman"/>
                <a:ea typeface="Times New Roman"/>
              </a:rPr>
              <a:t>оперирует преимущественно </a:t>
            </a:r>
            <a:r>
              <a:rPr lang="ru-RU" sz="2800" dirty="0">
                <a:latin typeface="Times New Roman"/>
                <a:ea typeface="Times New Roman"/>
              </a:rPr>
              <a:t>наглядным, </a:t>
            </a:r>
            <a:r>
              <a:rPr lang="ru-RU" sz="2800" dirty="0" smtClean="0">
                <a:latin typeface="Times New Roman"/>
                <a:ea typeface="Times New Roman"/>
              </a:rPr>
              <a:t>чувственно конкретным </a:t>
            </a:r>
            <a:r>
              <a:rPr lang="ru-RU" sz="2800" dirty="0">
                <a:latin typeface="Times New Roman"/>
                <a:ea typeface="Times New Roman"/>
              </a:rPr>
              <a:t>материалом, а сами возникающие образы отражают конкретные, единичные, индивидуальные черты объектов), </a:t>
            </a:r>
          </a:p>
          <a:p>
            <a:pPr lvl="0" algn="just">
              <a:buFont typeface="Symbol"/>
              <a:buChar char=""/>
            </a:pPr>
            <a:r>
              <a:rPr lang="ru-RU" sz="2800" b="1" dirty="0" smtClean="0">
                <a:latin typeface="Times New Roman"/>
                <a:ea typeface="Times New Roman"/>
              </a:rPr>
              <a:t>словесно-логическое </a:t>
            </a:r>
            <a:r>
              <a:rPr lang="ru-RU" sz="2800" dirty="0" smtClean="0">
                <a:latin typeface="Times New Roman"/>
                <a:ea typeface="Times New Roman"/>
              </a:rPr>
              <a:t> (протекает </a:t>
            </a:r>
            <a:r>
              <a:rPr lang="ru-RU" sz="2800" dirty="0">
                <a:latin typeface="Times New Roman"/>
                <a:ea typeface="Times New Roman"/>
              </a:rPr>
              <a:t>преимущественно в абстрактных понятиях).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4050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формирования мышления детей с ТНР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01708"/>
            <a:ext cx="7416824" cy="132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22934"/>
            <a:ext cx="7272808" cy="130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низ 7"/>
          <p:cNvSpPr/>
          <p:nvPr/>
        </p:nvSpPr>
        <p:spPr>
          <a:xfrm>
            <a:off x="3419872" y="2849438"/>
            <a:ext cx="1656184" cy="2915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09120"/>
            <a:ext cx="18526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17" y="1527051"/>
            <a:ext cx="741997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25127" y="1895856"/>
            <a:ext cx="40777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наглядно-действенно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17" y="4915501"/>
            <a:ext cx="741997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18" y="3193008"/>
            <a:ext cx="741997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25898" y="355553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наглядно-образное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962035" y="5045518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словесно-логическое</a:t>
            </a:r>
            <a:r>
              <a:rPr lang="ru-RU" dirty="0" smtClean="0"/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абстрактно-понятийное)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979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016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atin typeface="Times New Roman"/>
                <a:ea typeface="Calibri"/>
              </a:rPr>
              <a:t>Внимание учащихся с ТНР </a:t>
            </a:r>
            <a:r>
              <a:rPr lang="ru-RU" sz="2800" b="1" dirty="0" smtClean="0">
                <a:latin typeface="Times New Roman"/>
                <a:ea typeface="Calibri"/>
              </a:rPr>
              <a:t>характеризуется:</a:t>
            </a:r>
            <a:br>
              <a:rPr lang="ru-RU" sz="2800" b="1" dirty="0" smtClean="0">
                <a:latin typeface="Times New Roman"/>
                <a:ea typeface="Calibri"/>
              </a:rPr>
            </a:br>
            <a:r>
              <a:rPr lang="ru-RU" sz="2800" dirty="0" smtClean="0">
                <a:latin typeface="Times New Roman"/>
                <a:ea typeface="Calibri"/>
              </a:rPr>
              <a:t>- неустойчивостью</a:t>
            </a:r>
            <a:r>
              <a:rPr lang="ru-RU" sz="2800" dirty="0">
                <a:latin typeface="Times New Roman"/>
                <a:ea typeface="Calibri"/>
              </a:rPr>
              <a:t>, трудностью переключения, </a:t>
            </a:r>
            <a:r>
              <a:rPr lang="ru-RU" sz="2800" dirty="0" smtClean="0">
                <a:latin typeface="Times New Roman"/>
                <a:ea typeface="Calibri"/>
              </a:rPr>
              <a:t/>
            </a:r>
            <a:br>
              <a:rPr lang="ru-RU" sz="2800" dirty="0" smtClean="0">
                <a:latin typeface="Times New Roman"/>
                <a:ea typeface="Calibri"/>
              </a:rPr>
            </a:br>
            <a:r>
              <a:rPr lang="ru-RU" sz="2800" dirty="0" smtClean="0">
                <a:latin typeface="Times New Roman"/>
                <a:ea typeface="Calibri"/>
              </a:rPr>
              <a:t>- преобладанием </a:t>
            </a:r>
            <a:r>
              <a:rPr lang="ru-RU" sz="2800" dirty="0">
                <a:latin typeface="Times New Roman"/>
                <a:ea typeface="Calibri"/>
              </a:rPr>
              <a:t>непроизвольного внимания. 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31" y="1961456"/>
            <a:ext cx="8892480" cy="4896544"/>
          </a:xfrm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Низкий уровень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сформированности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произвольного внимания приводит к нарушению всех компонентов действия: инструкция воспринимается неточно,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фрагментарно.</a:t>
            </a:r>
            <a:endParaRPr lang="ru-RU" sz="2800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Отмечаются трудности запоминания предлагаемого материала, особенно при его восприятии на слух. Материал, предъявляемый зрительно, запоминается значительно лучше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Особые затруднения учащиеся испытывают при воспроизведении материала в соответствии с вопросом педагога.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636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Презентация</a:t>
            </a:r>
            <a:r>
              <a:rPr lang="ru-RU" sz="3200" dirty="0">
                <a:latin typeface="Times New Roman"/>
                <a:ea typeface="Calibri"/>
              </a:rPr>
              <a:t> – мощное средство наглядности, развитие познавательного интереса.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Применение мультимедийных презентаций позволяет сделать уроки более интересными, включает в процесс восприятия не только зрение, но и слух, эмоции, воображение, помогает детям глубже погрузиться в изучаемый материал, сделать процесс обучения менее утомительным.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право 4">
            <a:hlinkClick r:id="rId2" action="ppaction://hlinkpres?slideindex=1&amp;slidetitle="/>
          </p:cNvPr>
          <p:cNvSpPr/>
          <p:nvPr/>
        </p:nvSpPr>
        <p:spPr>
          <a:xfrm>
            <a:off x="7848364" y="5949280"/>
            <a:ext cx="36004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828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146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Активизация мыслительной деятельности обучающихся с ТНР средствами интерактивной презентации</vt:lpstr>
      <vt:lpstr>Виды мышления</vt:lpstr>
      <vt:lpstr>Этапы формирования мышления детей с ТНР</vt:lpstr>
      <vt:lpstr>Внимание учащихся с ТНР характеризуется: - неустойчивостью, трудностью переключения,  - преобладанием непроизвольного внимания. </vt:lpstr>
      <vt:lpstr>Презентация – мощное средство наглядности, развитие познавательного интереса.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2021-05-09T11:35:28Z</dcterms:created>
  <dcterms:modified xsi:type="dcterms:W3CDTF">2021-05-19T01:34:27Z</dcterms:modified>
</cp:coreProperties>
</file>