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95" r:id="rId2"/>
    <p:sldId id="289" r:id="rId3"/>
    <p:sldId id="302" r:id="rId4"/>
    <p:sldId id="270" r:id="rId5"/>
    <p:sldId id="276" r:id="rId6"/>
    <p:sldId id="273" r:id="rId7"/>
    <p:sldId id="290" r:id="rId8"/>
    <p:sldId id="291" r:id="rId9"/>
    <p:sldId id="293" r:id="rId10"/>
    <p:sldId id="282" r:id="rId11"/>
    <p:sldId id="287" r:id="rId12"/>
    <p:sldId id="294" r:id="rId13"/>
    <p:sldId id="300" r:id="rId14"/>
    <p:sldId id="297" r:id="rId15"/>
    <p:sldId id="298" r:id="rId16"/>
    <p:sldId id="257" r:id="rId17"/>
    <p:sldId id="283" r:id="rId18"/>
    <p:sldId id="284" r:id="rId19"/>
    <p:sldId id="288" r:id="rId20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9" autoAdjust="0"/>
    <p:restoredTop sz="94660"/>
  </p:normalViewPr>
  <p:slideViewPr>
    <p:cSldViewPr>
      <p:cViewPr>
        <p:scale>
          <a:sx n="53" d="100"/>
          <a:sy n="53" d="100"/>
        </p:scale>
        <p:origin x="-1548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83689D-B913-4A5E-9DE8-19E7C4DEC418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7183E6-DED8-4BB1-A02A-BBEE053E1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BAED15-C960-460E-950C-93AC15CCDE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6B7859-DCDB-4534-962B-270227BF7A6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2A3F1D-F443-4471-B081-554417EDD43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1E37B5-04C3-47E9-B906-F262B7285F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 txBox="1">
            <a:spLocks noGrp="1"/>
          </p:cNvSpPr>
          <p:nvPr/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9740C4E-F780-4CB0-9B11-853655850CAF}" type="slidenum">
              <a:rPr lang="ru-RU" sz="1200">
                <a:latin typeface="Calibri" pitchFamily="34" charset="0"/>
              </a:rPr>
              <a:pPr algn="r"/>
              <a:t>13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 txBox="1">
            <a:spLocks noGrp="1"/>
          </p:cNvSpPr>
          <p:nvPr/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2B2154-9F9D-4470-B948-888F65475587}" type="slidenum">
              <a:rPr lang="ru-RU" sz="1200">
                <a:latin typeface="Calibri" pitchFamily="34" charset="0"/>
              </a:rPr>
              <a:pPr algn="r"/>
              <a:t>15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3712B-7055-4311-9399-BA70272DA8DF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5B9AB-6008-4739-A351-8516CCCFE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C65D0-ED8B-434E-9BF5-2644AC91850F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FDDC0-BE09-4E46-AC86-80746245A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9BD62-59A1-46BA-A8E2-CC0CAB742A2B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6C58F-257C-4C38-8695-7BC1C4E49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C06E6-0601-4B22-A791-20A5FFD6D05C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D5B8-BDF1-40D8-845C-99D0CF16B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3FF77-DA3A-4B5A-BC3C-FB722485E2E9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6ECCE-4EF7-40AD-A55B-4B4E7F1D2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D9726-261E-424E-8C1E-291D3C77ED21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BA4C3-181F-4143-8244-9A299376D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6D988-FFFD-46DB-A3C5-64FE1C239EC0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2AF29-1C80-427C-8099-DA85AFB60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55E17-A333-4460-BAEC-A132F13A12E6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9C41F-234A-445B-8A57-C9EAB1BED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23214-9A70-4D26-BE6F-B8544974022E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41A30-095F-47AF-A0DB-0213543B7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BE3DF-3B12-4FC3-A75C-44E790B310C5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02E85-602F-445A-BF05-F41CA2D10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26D44-EC2E-4717-8ABB-9DF2EE340BB1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84B8C-6B03-4C4C-B21E-4AF8CC1F2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995551-77F7-4F9E-9925-393D11E97C75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0F8F64-E50C-47C6-8870-C211C834E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ideo" Target="NUL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5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video" Target="NUL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6225" y="908050"/>
            <a:ext cx="8577263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b="1" i="1" smtClean="0"/>
              <a:t>Phonetic chant:</a:t>
            </a:r>
            <a:endParaRPr lang="ru-RU" sz="5400" b="1" i="1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6000" smtClean="0"/>
              <a:t>Socks and shoes</a:t>
            </a:r>
          </a:p>
          <a:p>
            <a:pPr algn="ctr" eaLnBrk="1" hangingPunct="1">
              <a:buFont typeface="Arial" charset="0"/>
              <a:buNone/>
            </a:pPr>
            <a:r>
              <a:rPr lang="en-US" sz="6000" smtClean="0"/>
              <a:t>And jeans and shirt</a:t>
            </a:r>
          </a:p>
          <a:p>
            <a:pPr algn="ctr" eaLnBrk="1" hangingPunct="1">
              <a:buFont typeface="Arial" charset="0"/>
              <a:buNone/>
            </a:pPr>
            <a:r>
              <a:rPr lang="en-US" sz="6000" smtClean="0"/>
              <a:t>Trousers, coat</a:t>
            </a:r>
          </a:p>
          <a:p>
            <a:pPr algn="ctr" eaLnBrk="1" hangingPunct="1">
              <a:buFont typeface="Arial" charset="0"/>
              <a:buNone/>
            </a:pPr>
            <a:r>
              <a:rPr lang="en-US" sz="6000" smtClean="0"/>
              <a:t>And blouse and skirt</a:t>
            </a:r>
            <a:endParaRPr lang="ru-RU" sz="6000" smtClean="0"/>
          </a:p>
        </p:txBody>
      </p:sp>
      <p:pic>
        <p:nvPicPr>
          <p:cNvPr id="24579" name="Рисунок 3" descr="1333550845511hgjcghfhfxrg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0"/>
            <a:ext cx="1871662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 descr="b67063ec464fdc599d850639274aa3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18113"/>
            <a:ext cx="2000250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2143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5400" b="1" i="1" dirty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357188" y="571500"/>
            <a:ext cx="8229600" cy="62865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6000" smtClean="0"/>
              <a:t> </a:t>
            </a:r>
            <a:r>
              <a:rPr lang="ru-RU" sz="6000" smtClean="0"/>
              <a:t>                 </a:t>
            </a:r>
            <a:r>
              <a:rPr lang="en-US" sz="6000" smtClean="0"/>
              <a:t> </a:t>
            </a:r>
            <a:r>
              <a:rPr lang="en-US" sz="5400" b="1" smtClean="0"/>
              <a:t>and</a:t>
            </a:r>
          </a:p>
          <a:p>
            <a:pPr eaLnBrk="1" hangingPunct="1">
              <a:buFont typeface="Arial" charset="0"/>
              <a:buNone/>
            </a:pPr>
            <a:endParaRPr lang="ru-RU" sz="1800" b="1" smtClean="0"/>
          </a:p>
          <a:p>
            <a:pPr eaLnBrk="1" hangingPunct="1">
              <a:buFont typeface="Arial" charset="0"/>
              <a:buNone/>
            </a:pPr>
            <a:r>
              <a:rPr lang="en-US" sz="5400" b="1" smtClean="0"/>
              <a:t>And </a:t>
            </a:r>
            <a:r>
              <a:rPr lang="ru-RU" sz="5400" b="1" smtClean="0"/>
              <a:t>           </a:t>
            </a:r>
            <a:r>
              <a:rPr lang="en-US" sz="5400" b="1" smtClean="0"/>
              <a:t> and</a:t>
            </a:r>
          </a:p>
          <a:p>
            <a:pPr eaLnBrk="1" hangingPunct="1">
              <a:buFont typeface="Arial" charset="0"/>
              <a:buNone/>
            </a:pPr>
            <a:r>
              <a:rPr lang="en-US" sz="5400" b="1" smtClean="0"/>
              <a:t>                   </a:t>
            </a:r>
            <a:endParaRPr lang="ru-RU" sz="5400" b="1" smtClean="0"/>
          </a:p>
          <a:p>
            <a:pPr eaLnBrk="1" hangingPunct="1">
              <a:buFont typeface="Arial" charset="0"/>
              <a:buNone/>
            </a:pPr>
            <a:r>
              <a:rPr lang="en-US" sz="5400" b="1" smtClean="0"/>
              <a:t>           </a:t>
            </a:r>
            <a:r>
              <a:rPr lang="en-US" sz="7200" b="1" smtClean="0"/>
              <a:t>,</a:t>
            </a:r>
            <a:endParaRPr lang="en-US" sz="5400" b="1" smtClean="0"/>
          </a:p>
          <a:p>
            <a:pPr eaLnBrk="1" hangingPunct="1">
              <a:buFont typeface="Arial" charset="0"/>
              <a:buNone/>
            </a:pPr>
            <a:r>
              <a:rPr lang="en-US" sz="5400" b="1" smtClean="0"/>
              <a:t>And</a:t>
            </a:r>
            <a:r>
              <a:rPr lang="en-US" sz="6000" b="1" smtClean="0"/>
              <a:t>             and  </a:t>
            </a:r>
            <a:r>
              <a:rPr lang="en-US" sz="6000" smtClean="0"/>
              <a:t>  </a:t>
            </a:r>
            <a:endParaRPr lang="ru-RU" sz="6000" smtClean="0"/>
          </a:p>
        </p:txBody>
      </p:sp>
      <p:pic>
        <p:nvPicPr>
          <p:cNvPr id="26627" name="Рисунок 3" descr="1333550845511hgjcghfhfxrg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0"/>
            <a:ext cx="1571625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4" descr="b67063ec464fdc599d850639274aa3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38" y="5286375"/>
            <a:ext cx="19161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5" descr="0076455297-aksessuary-noski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0"/>
            <a:ext cx="23399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6" descr="11_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500" y="1714500"/>
            <a:ext cx="17684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7" descr="311092_1_enl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57813" y="1643063"/>
            <a:ext cx="257175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Рисунок 8" descr="3812058-l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50" y="3357563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Рисунок 9" descr="T18EP4XcpaXXbkJdQ9_072817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86125" y="3357563"/>
            <a:ext cx="20716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Рисунок 10" descr="скачанные файлы (3)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86438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Shopping for clothes</a:t>
            </a:r>
            <a:endParaRPr lang="ru-RU" smtClean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600200"/>
            <a:ext cx="3467100" cy="4276725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How can I help you?</a:t>
            </a:r>
            <a:endParaRPr lang="ru-RU" sz="240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I’m looking for a shirt.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Any particular colour?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What size are you?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Here you are.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What about this one?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That’s fine.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How much is it?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400" smtClean="0"/>
              <a:t>That’s</a:t>
            </a:r>
            <a:r>
              <a:rPr lang="en-US" sz="2400" b="1" smtClean="0"/>
              <a:t> </a:t>
            </a:r>
            <a:r>
              <a:rPr lang="ru-RU" sz="2400" b="1" smtClean="0"/>
              <a:t>£</a:t>
            </a:r>
            <a:r>
              <a:rPr lang="en-US" sz="2400" b="1" smtClean="0"/>
              <a:t>15</a:t>
            </a:r>
            <a:r>
              <a:rPr lang="en-US" sz="2400" smtClean="0"/>
              <a:t>, please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ru-RU" sz="2400" smtClean="0"/>
          </a:p>
        </p:txBody>
      </p:sp>
      <p:sp>
        <p:nvSpPr>
          <p:cNvPr id="28676" name="Объект 6"/>
          <p:cNvSpPr txBox="1">
            <a:spLocks/>
          </p:cNvSpPr>
          <p:nvPr/>
        </p:nvSpPr>
        <p:spPr bwMode="auto">
          <a:xfrm>
            <a:off x="5003800" y="1557338"/>
            <a:ext cx="353853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11" name="Объект 6"/>
          <p:cNvSpPr txBox="1">
            <a:spLocks/>
          </p:cNvSpPr>
          <p:nvPr/>
        </p:nvSpPr>
        <p:spPr bwMode="auto">
          <a:xfrm>
            <a:off x="4427538" y="1557338"/>
            <a:ext cx="45370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Я ищу рубашку.</a:t>
            </a:r>
            <a:endParaRPr lang="en-US" sz="2400"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Какой у Вас размер?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Вот, пожалуйста.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Сколько это стоит?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Могу я Вам помочь?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Какого-то определенного цвета?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С Вас 15 фунтов, пожалуйста.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Замечательно.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r>
              <a:rPr lang="ru-RU" sz="2400">
                <a:latin typeface="Calibri" pitchFamily="34" charset="0"/>
              </a:rPr>
              <a:t>Как насчет этого?</a:t>
            </a:r>
          </a:p>
          <a:p>
            <a:pPr marL="457200" indent="-457200">
              <a:spcBef>
                <a:spcPct val="20000"/>
              </a:spcBef>
              <a:buFont typeface="Calibri" pitchFamily="34" charset="0"/>
              <a:buAutoNum type="alphaLcParenR"/>
            </a:pP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3895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3895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2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endParaRPr lang="ru-RU" sz="5400" b="1" i="1" smtClean="0"/>
          </a:p>
        </p:txBody>
      </p:sp>
      <p:sp>
        <p:nvSpPr>
          <p:cNvPr id="30722" name="Содержимое 2"/>
          <p:cNvSpPr>
            <a:spLocks noGrp="1"/>
          </p:cNvSpPr>
          <p:nvPr>
            <p:ph idx="4294967295"/>
          </p:nvPr>
        </p:nvSpPr>
        <p:spPr>
          <a:xfrm>
            <a:off x="2268538" y="1916113"/>
            <a:ext cx="5961062" cy="35385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smtClean="0">
                <a:solidFill>
                  <a:srgbClr val="632523"/>
                </a:solidFill>
              </a:rPr>
              <a:t>Your mark for the lesson: </a:t>
            </a:r>
          </a:p>
          <a:p>
            <a:pPr eaLnBrk="1" hangingPunct="1">
              <a:buFont typeface="Arial" charset="0"/>
              <a:buNone/>
            </a:pPr>
            <a:r>
              <a:rPr lang="en-US" b="1" smtClean="0">
                <a:solidFill>
                  <a:srgbClr val="632523"/>
                </a:solidFill>
              </a:rPr>
              <a:t>All in all: - 10 points </a:t>
            </a:r>
          </a:p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‘5’ </a:t>
            </a:r>
            <a:r>
              <a:rPr lang="en-US" b="1" smtClean="0">
                <a:solidFill>
                  <a:srgbClr val="632523"/>
                </a:solidFill>
              </a:rPr>
              <a:t>– 9-10 points</a:t>
            </a:r>
          </a:p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‘4’ </a:t>
            </a:r>
            <a:r>
              <a:rPr lang="en-US" b="1" smtClean="0">
                <a:solidFill>
                  <a:srgbClr val="632523"/>
                </a:solidFill>
              </a:rPr>
              <a:t>– 7-8 points </a:t>
            </a:r>
          </a:p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‘3’</a:t>
            </a:r>
            <a:r>
              <a:rPr lang="en-US" b="1" smtClean="0">
                <a:solidFill>
                  <a:srgbClr val="632523"/>
                </a:solidFill>
              </a:rPr>
              <a:t> – 5-6 points</a:t>
            </a:r>
            <a:r>
              <a:rPr lang="en-US" smtClean="0"/>
              <a:t>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Do you like the lesson?</a:t>
            </a:r>
            <a:endParaRPr lang="ru-RU" smtClean="0">
              <a:latin typeface="Arial" charset="0"/>
            </a:endParaRPr>
          </a:p>
        </p:txBody>
      </p:sp>
      <p:pic>
        <p:nvPicPr>
          <p:cNvPr id="32770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endParaRPr lang="ru-RU" sz="5400" b="1" i="1" smtClean="0"/>
          </a:p>
        </p:txBody>
      </p:sp>
      <p:sp>
        <p:nvSpPr>
          <p:cNvPr id="33794" name="Содержимое 2"/>
          <p:cNvSpPr>
            <a:spLocks noGrp="1"/>
          </p:cNvSpPr>
          <p:nvPr>
            <p:ph idx="4294967295"/>
          </p:nvPr>
        </p:nvSpPr>
        <p:spPr>
          <a:xfrm>
            <a:off x="0" y="928688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6000" b="1" smtClean="0">
                <a:solidFill>
                  <a:srgbClr val="FF0000"/>
                </a:solidFill>
              </a:rPr>
              <a:t>Thank you!</a:t>
            </a:r>
          </a:p>
          <a:p>
            <a:pPr algn="ctr" eaLnBrk="1" hangingPunct="1">
              <a:buFont typeface="Arial" charset="0"/>
              <a:buNone/>
            </a:pPr>
            <a:r>
              <a:rPr lang="en-US" sz="6000" b="1" smtClean="0">
                <a:solidFill>
                  <a:srgbClr val="FF0000"/>
                </a:solidFill>
              </a:rPr>
              <a:t>Good bye.</a:t>
            </a:r>
            <a:endParaRPr lang="ru-RU" sz="60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Make up a dialogue</a:t>
            </a:r>
            <a:endParaRPr lang="ru-RU" sz="6000" b="1" smtClean="0"/>
          </a:p>
        </p:txBody>
      </p:sp>
      <p:pic>
        <p:nvPicPr>
          <p:cNvPr id="35842" name="Содержимое 6" descr="17330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32338" y="1500188"/>
            <a:ext cx="4168775" cy="271462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428750"/>
            <a:ext cx="4681538" cy="488315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Buyer</a:t>
            </a:r>
            <a:r>
              <a:rPr lang="en-US" b="1" dirty="0" smtClean="0"/>
              <a:t>:   Good afternoon!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Shop – assistant</a:t>
            </a:r>
            <a:r>
              <a:rPr lang="en-US" b="1" dirty="0" smtClean="0"/>
              <a:t>:  Good ___ !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Buyer</a:t>
            </a:r>
            <a:r>
              <a:rPr lang="en-US" b="1" dirty="0" smtClean="0"/>
              <a:t>:   I’d like _____, please!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Shop – assistant</a:t>
            </a:r>
            <a:r>
              <a:rPr lang="en-US" b="1" dirty="0" smtClean="0"/>
              <a:t>:    What </a:t>
            </a:r>
            <a:r>
              <a:rPr lang="en-US" b="1" dirty="0" err="1" smtClean="0"/>
              <a:t>colour</a:t>
            </a:r>
            <a:r>
              <a:rPr lang="en-US" b="1" dirty="0" smtClean="0"/>
              <a:t> would you like?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Buyer</a:t>
            </a:r>
            <a:r>
              <a:rPr lang="en-US" dirty="0" smtClean="0"/>
              <a:t>:</a:t>
            </a:r>
            <a:r>
              <a:rPr lang="en-US" b="1" dirty="0" smtClean="0"/>
              <a:t>   ________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Shop – assistant</a:t>
            </a:r>
            <a:r>
              <a:rPr lang="en-US" dirty="0" smtClean="0"/>
              <a:t>:  </a:t>
            </a:r>
            <a:r>
              <a:rPr lang="en-US" b="1" dirty="0" smtClean="0"/>
              <a:t>What _____  do you want?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Buyer</a:t>
            </a:r>
            <a:r>
              <a:rPr lang="en-US" dirty="0" smtClean="0"/>
              <a:t>:   </a:t>
            </a:r>
            <a:r>
              <a:rPr lang="en-US" b="1" dirty="0" smtClean="0"/>
              <a:t>___ . Can I try ___ on?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Shop</a:t>
            </a:r>
            <a:r>
              <a:rPr lang="en-US" dirty="0" smtClean="0"/>
              <a:t> – </a:t>
            </a:r>
            <a:r>
              <a:rPr lang="en-US" i="1" dirty="0" smtClean="0"/>
              <a:t>assistant</a:t>
            </a:r>
            <a:r>
              <a:rPr lang="en-US" dirty="0" smtClean="0"/>
              <a:t>:   </a:t>
            </a:r>
            <a:r>
              <a:rPr lang="en-US" b="1" dirty="0" smtClean="0"/>
              <a:t>_____ !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/>
              <a:t>When it’s cold, I shall put on ….</a:t>
            </a:r>
            <a:endParaRPr lang="ru-RU" sz="4800" b="1" smtClean="0"/>
          </a:p>
        </p:txBody>
      </p:sp>
      <p:pic>
        <p:nvPicPr>
          <p:cNvPr id="36866" name="Содержимое 5" descr="28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411288"/>
            <a:ext cx="7850188" cy="54467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b="1" smtClean="0"/>
              <a:t>When it’s hot, I shall put on </a:t>
            </a:r>
            <a:r>
              <a:rPr lang="en-US" sz="5400" b="1" smtClean="0"/>
              <a:t>…</a:t>
            </a:r>
            <a:endParaRPr lang="ru-RU" sz="5400" b="1" smtClean="0"/>
          </a:p>
        </p:txBody>
      </p:sp>
      <p:pic>
        <p:nvPicPr>
          <p:cNvPr id="4" name="Содержимое 3" descr="1342458795_1aapsdcrtbchtmpt5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8975" y="1357313"/>
            <a:ext cx="7899400" cy="49291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b="1" smtClean="0"/>
              <a:t>When it’s rainy, I shall put on …</a:t>
            </a:r>
            <a:endParaRPr lang="ru-RU" sz="4800" b="1" smtClean="0"/>
          </a:p>
        </p:txBody>
      </p:sp>
      <p:pic>
        <p:nvPicPr>
          <p:cNvPr id="4" name="Содержимое 3" descr="ма-ыши-играя-ож-ь-4475968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298575"/>
            <a:ext cx="8143875" cy="55594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актический английский c iSchool (online-video-cutter.com).mp4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 flipH="1" flipV="1">
            <a:off x="827580" y="404663"/>
            <a:ext cx="7488831" cy="5616623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rgbClr val="FF0000"/>
                </a:solidFill>
              </a:rPr>
              <a:t>In all weathers.</a:t>
            </a:r>
            <a:br>
              <a:rPr lang="en-US" sz="4000" b="1" smtClean="0">
                <a:solidFill>
                  <a:srgbClr val="FF0000"/>
                </a:solidFill>
              </a:rPr>
            </a:br>
            <a:r>
              <a:rPr lang="en-US" sz="4000" b="1" smtClean="0">
                <a:solidFill>
                  <a:srgbClr val="FF0000"/>
                </a:solidFill>
              </a:rPr>
              <a:t>Shopping for clothes.</a:t>
            </a:r>
            <a:endParaRPr lang="ru-RU" sz="4000" b="1" smtClean="0">
              <a:solidFill>
                <a:srgbClr val="FF0000"/>
              </a:solidFill>
            </a:endParaRPr>
          </a:p>
        </p:txBody>
      </p:sp>
      <p:sp>
        <p:nvSpPr>
          <p:cNvPr id="39939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C00000"/>
                </a:solidFill>
              </a:rPr>
              <a:t>What will we do at the lesson?</a:t>
            </a:r>
          </a:p>
          <a:p>
            <a:pPr eaLnBrk="1" hangingPunct="1">
              <a:buFont typeface="Arial" charset="0"/>
              <a:buNone/>
            </a:pPr>
            <a:r>
              <a:rPr lang="en-US" b="1" smtClean="0">
                <a:solidFill>
                  <a:srgbClr val="C00000"/>
                </a:solidFill>
              </a:rPr>
              <a:t> (We will …)</a:t>
            </a:r>
          </a:p>
          <a:p>
            <a:pPr eaLnBrk="1" hangingPunct="1">
              <a:buFontTx/>
              <a:buChar char="-"/>
            </a:pPr>
            <a:r>
              <a:rPr lang="en-US" b="1" smtClean="0">
                <a:solidFill>
                  <a:srgbClr val="632523"/>
                </a:solidFill>
              </a:rPr>
              <a:t>Learn new phrases </a:t>
            </a:r>
          </a:p>
          <a:p>
            <a:pPr eaLnBrk="1" hangingPunct="1">
              <a:buFontTx/>
              <a:buChar char="-"/>
            </a:pPr>
            <a:r>
              <a:rPr lang="en-US" b="1" smtClean="0">
                <a:solidFill>
                  <a:srgbClr val="632523"/>
                </a:solidFill>
              </a:rPr>
              <a:t>Listen, read and talk about clothes </a:t>
            </a:r>
          </a:p>
          <a:p>
            <a:pPr eaLnBrk="1" hangingPunct="1">
              <a:buFontTx/>
              <a:buChar char="-"/>
            </a:pPr>
            <a:r>
              <a:rPr lang="en-US" b="1" smtClean="0">
                <a:solidFill>
                  <a:srgbClr val="632523"/>
                </a:solidFill>
              </a:rPr>
              <a:t>Make dialogues </a:t>
            </a:r>
          </a:p>
        </p:txBody>
      </p:sp>
      <p:sp>
        <p:nvSpPr>
          <p:cNvPr id="39940" name="Объект 3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CHOOSE A RIGHT WORD</a:t>
            </a:r>
            <a:endParaRPr lang="ru-RU" b="1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4400" b="1" smtClean="0"/>
              <a:t>A BLOUSE</a:t>
            </a:r>
          </a:p>
          <a:p>
            <a:pPr eaLnBrk="1" hangingPunct="1"/>
            <a:r>
              <a:rPr lang="en-US" sz="4400" b="1" smtClean="0"/>
              <a:t>A SKIRT</a:t>
            </a:r>
          </a:p>
          <a:p>
            <a:pPr eaLnBrk="1" hangingPunct="1"/>
            <a:r>
              <a:rPr lang="en-US" sz="4400" b="1" smtClean="0"/>
              <a:t>A SHIRT</a:t>
            </a:r>
          </a:p>
          <a:p>
            <a:pPr eaLnBrk="1" hangingPunct="1"/>
            <a:r>
              <a:rPr lang="en-US" sz="4400" b="1" smtClean="0"/>
              <a:t>A T-SHIRT</a:t>
            </a:r>
            <a:endParaRPr lang="ru-RU" sz="4400" b="1" smtClean="0"/>
          </a:p>
        </p:txBody>
      </p:sp>
      <p:pic>
        <p:nvPicPr>
          <p:cNvPr id="17411" name="Содержимое 6" descr="скачанные файлы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071938" y="1714500"/>
            <a:ext cx="4745037" cy="47450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4800" b="1" smtClean="0"/>
              <a:t>A SHIRT</a:t>
            </a:r>
          </a:p>
          <a:p>
            <a:pPr eaLnBrk="1" hangingPunct="1"/>
            <a:r>
              <a:rPr lang="en-US" sz="4800" b="1" smtClean="0"/>
              <a:t>A T-SHIRT</a:t>
            </a:r>
          </a:p>
          <a:p>
            <a:pPr eaLnBrk="1" hangingPunct="1"/>
            <a:r>
              <a:rPr lang="en-US" sz="4800" b="1" smtClean="0"/>
              <a:t>A BLOUSE</a:t>
            </a:r>
          </a:p>
          <a:p>
            <a:pPr eaLnBrk="1" hangingPunct="1"/>
            <a:r>
              <a:rPr lang="en-US" sz="4800" b="1" smtClean="0"/>
              <a:t>A COAT</a:t>
            </a:r>
            <a:endParaRPr lang="ru-RU" sz="4800" b="1" smtClean="0"/>
          </a:p>
        </p:txBody>
      </p:sp>
      <p:pic>
        <p:nvPicPr>
          <p:cNvPr id="18435" name="Содержимое 4" descr="b67063ec464fdc599d850639274aa307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57375"/>
            <a:ext cx="4465638" cy="36623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5400" b="1" smtClean="0"/>
              <a:t>MITTENS</a:t>
            </a:r>
          </a:p>
          <a:p>
            <a:pPr eaLnBrk="1" hangingPunct="1"/>
            <a:r>
              <a:rPr lang="en-US" sz="5400" b="1" smtClean="0"/>
              <a:t>A SCARF</a:t>
            </a:r>
          </a:p>
          <a:p>
            <a:pPr eaLnBrk="1" hangingPunct="1"/>
            <a:r>
              <a:rPr lang="en-US" sz="5400" b="1" smtClean="0"/>
              <a:t>A HAT</a:t>
            </a:r>
          </a:p>
          <a:p>
            <a:pPr eaLnBrk="1" hangingPunct="1"/>
            <a:r>
              <a:rPr lang="en-US" sz="5400" b="1" smtClean="0"/>
              <a:t>A CAP</a:t>
            </a:r>
            <a:endParaRPr lang="ru-RU" sz="5400" b="1" smtClean="0"/>
          </a:p>
        </p:txBody>
      </p:sp>
      <p:pic>
        <p:nvPicPr>
          <p:cNvPr id="19459" name="Содержимое 4" descr="2567313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781425" y="2071688"/>
            <a:ext cx="5226050" cy="4000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5400" b="1" smtClean="0"/>
              <a:t>A JACKET</a:t>
            </a:r>
          </a:p>
          <a:p>
            <a:pPr eaLnBrk="1" hangingPunct="1"/>
            <a:r>
              <a:rPr lang="en-US" sz="5400" b="1" smtClean="0"/>
              <a:t>A COAT</a:t>
            </a:r>
          </a:p>
          <a:p>
            <a:pPr eaLnBrk="1" hangingPunct="1"/>
            <a:r>
              <a:rPr lang="en-US" sz="5400" b="1" smtClean="0"/>
              <a:t>A SWEATER</a:t>
            </a:r>
          </a:p>
          <a:p>
            <a:pPr eaLnBrk="1" hangingPunct="1"/>
            <a:r>
              <a:rPr lang="en-US" sz="5400" b="1" smtClean="0"/>
              <a:t>A HAT</a:t>
            </a:r>
            <a:endParaRPr lang="ru-RU" sz="5400" b="1" smtClean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012950"/>
            <a:ext cx="4038600" cy="37004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4800" b="1" smtClean="0"/>
              <a:t>BOOTS</a:t>
            </a:r>
          </a:p>
          <a:p>
            <a:pPr eaLnBrk="1" hangingPunct="1"/>
            <a:r>
              <a:rPr lang="en-US" sz="4800" b="1" smtClean="0"/>
              <a:t>SHORTS</a:t>
            </a:r>
          </a:p>
          <a:p>
            <a:pPr eaLnBrk="1" hangingPunct="1"/>
            <a:r>
              <a:rPr lang="en-US" sz="4800" b="1" smtClean="0"/>
              <a:t>TROUSERS</a:t>
            </a:r>
          </a:p>
          <a:p>
            <a:pPr eaLnBrk="1" hangingPunct="1"/>
            <a:r>
              <a:rPr lang="en-US" sz="4800" b="1" smtClean="0"/>
              <a:t>JEANS</a:t>
            </a:r>
            <a:endParaRPr lang="ru-RU" sz="4800" b="1" smtClean="0"/>
          </a:p>
        </p:txBody>
      </p:sp>
      <p:sp>
        <p:nvSpPr>
          <p:cNvPr id="21507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562100"/>
            <a:ext cx="23907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700808"/>
            <a:ext cx="432048" cy="504056"/>
          </a:xfrm>
          <a:prstGeom prst="rect">
            <a:avLst/>
          </a:prstGeom>
          <a:solidFill>
            <a:srgbClr val="FFC000"/>
          </a:solidFill>
          <a:ln>
            <a:solidFill>
              <a:srgbClr val="CC99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67744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35696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03648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03648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35696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6" name="Прямоугольник 3"/>
          <p:cNvSpPr/>
          <p:nvPr/>
        </p:nvSpPr>
        <p:spPr>
          <a:xfrm>
            <a:off x="971600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71600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39552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131840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563888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995936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995936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131840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563888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563888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403648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35696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699792" y="321297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6" name="Прямоугольник 3"/>
          <p:cNvSpPr/>
          <p:nvPr/>
        </p:nvSpPr>
        <p:spPr>
          <a:xfrm>
            <a:off x="539552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71600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39552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267744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131840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563888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995936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995936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3131840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2699792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2267744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835696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403648" y="364502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403648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971600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835696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699792" y="414908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6" name="Прямоугольник 3"/>
          <p:cNvSpPr/>
          <p:nvPr/>
        </p:nvSpPr>
        <p:spPr>
          <a:xfrm>
            <a:off x="1187624" y="472514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971600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39552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267744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131840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563888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995936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995936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3131840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699792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2267744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835696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1403648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403648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971600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1835696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2699792" y="5157192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715" name="Прямоугольник 336"/>
          <p:cNvSpPr>
            <a:spLocks noChangeArrowheads="1"/>
          </p:cNvSpPr>
          <p:nvPr/>
        </p:nvSpPr>
        <p:spPr bwMode="auto">
          <a:xfrm>
            <a:off x="1476375" y="333375"/>
            <a:ext cx="61277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Verdana" pitchFamily="34" charset="0"/>
              </a:rPr>
              <a:t>Найди слова по теме «Одежда»</a:t>
            </a:r>
          </a:p>
        </p:txBody>
      </p:sp>
      <p:sp>
        <p:nvSpPr>
          <p:cNvPr id="338" name="Прямоугольник 337"/>
          <p:cNvSpPr/>
          <p:nvPr/>
        </p:nvSpPr>
        <p:spPr>
          <a:xfrm>
            <a:off x="2699792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9" name="Прямоугольник 338"/>
          <p:cNvSpPr/>
          <p:nvPr/>
        </p:nvSpPr>
        <p:spPr>
          <a:xfrm>
            <a:off x="3563888" y="1700808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0" name="Прямоугольник 339"/>
          <p:cNvSpPr/>
          <p:nvPr/>
        </p:nvSpPr>
        <p:spPr>
          <a:xfrm>
            <a:off x="2267744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1" name="Прямоугольник 340"/>
          <p:cNvSpPr/>
          <p:nvPr/>
        </p:nvSpPr>
        <p:spPr>
          <a:xfrm>
            <a:off x="3131840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2" name="Прямоугольник 341"/>
          <p:cNvSpPr/>
          <p:nvPr/>
        </p:nvSpPr>
        <p:spPr>
          <a:xfrm>
            <a:off x="539552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3" name="Прямоугольник 342"/>
          <p:cNvSpPr/>
          <p:nvPr/>
        </p:nvSpPr>
        <p:spPr>
          <a:xfrm>
            <a:off x="1835696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4" name="Прямоугольник 343"/>
          <p:cNvSpPr/>
          <p:nvPr/>
        </p:nvSpPr>
        <p:spPr>
          <a:xfrm>
            <a:off x="2267744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5" name="Прямоугольник 344"/>
          <p:cNvSpPr/>
          <p:nvPr/>
        </p:nvSpPr>
        <p:spPr>
          <a:xfrm>
            <a:off x="2699792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6" name="Прямоугольник 345"/>
          <p:cNvSpPr/>
          <p:nvPr/>
        </p:nvSpPr>
        <p:spPr>
          <a:xfrm>
            <a:off x="3563888" y="2708920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7" name="Прямоугольник 346"/>
          <p:cNvSpPr/>
          <p:nvPr/>
        </p:nvSpPr>
        <p:spPr>
          <a:xfrm>
            <a:off x="2699792" y="2204864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endParaRPr lang="ru-RU" sz="28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39750" y="1700213"/>
            <a:ext cx="3887788" cy="3960812"/>
          </a:xfrm>
          <a:prstGeom prst="rect">
            <a:avLst/>
          </a:prstGeom>
          <a:noFill/>
          <a:ln w="3810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2747" name="Группа 105"/>
          <p:cNvGrpSpPr>
            <a:grpSpLocks/>
          </p:cNvGrpSpPr>
          <p:nvPr/>
        </p:nvGrpSpPr>
        <p:grpSpPr bwMode="auto">
          <a:xfrm>
            <a:off x="4859338" y="1341438"/>
            <a:ext cx="1800225" cy="719137"/>
            <a:chOff x="5508104" y="1484784"/>
            <a:chExt cx="2376264" cy="504056"/>
          </a:xfrm>
        </p:grpSpPr>
        <p:sp>
          <p:nvSpPr>
            <p:cNvPr id="104" name="Скругленный прямоугольник 103"/>
            <p:cNvSpPr/>
            <p:nvPr/>
          </p:nvSpPr>
          <p:spPr>
            <a:xfrm>
              <a:off x="5508104" y="1484784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2818" name="Rectangle 1"/>
            <p:cNvSpPr>
              <a:spLocks noChangeArrowheads="1"/>
            </p:cNvSpPr>
            <p:nvPr/>
          </p:nvSpPr>
          <p:spPr bwMode="auto">
            <a:xfrm>
              <a:off x="5698205" y="1484784"/>
              <a:ext cx="1907704" cy="4039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плащ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48" name="Группа 107"/>
          <p:cNvGrpSpPr>
            <a:grpSpLocks/>
          </p:cNvGrpSpPr>
          <p:nvPr/>
        </p:nvGrpSpPr>
        <p:grpSpPr bwMode="auto">
          <a:xfrm>
            <a:off x="6875463" y="1341438"/>
            <a:ext cx="1874837" cy="719137"/>
            <a:chOff x="5508104" y="1988840"/>
            <a:chExt cx="2378526" cy="504056"/>
          </a:xfrm>
        </p:grpSpPr>
        <p:sp>
          <p:nvSpPr>
            <p:cNvPr id="107" name="Скругленный прямоугольник 106"/>
            <p:cNvSpPr/>
            <p:nvPr/>
          </p:nvSpPr>
          <p:spPr>
            <a:xfrm>
              <a:off x="5508104" y="1988840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814" name="Rectangle 2"/>
            <p:cNvSpPr>
              <a:spLocks noChangeArrowheads="1"/>
            </p:cNvSpPr>
            <p:nvPr/>
          </p:nvSpPr>
          <p:spPr bwMode="auto">
            <a:xfrm>
              <a:off x="5690894" y="1988840"/>
              <a:ext cx="2195736" cy="403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одежда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49" name="Группа 109"/>
          <p:cNvGrpSpPr>
            <a:grpSpLocks/>
          </p:cNvGrpSpPr>
          <p:nvPr/>
        </p:nvGrpSpPr>
        <p:grpSpPr bwMode="auto">
          <a:xfrm>
            <a:off x="4859338" y="2133600"/>
            <a:ext cx="1800225" cy="628650"/>
            <a:chOff x="5508104" y="2564904"/>
            <a:chExt cx="2376264" cy="504056"/>
          </a:xfrm>
        </p:grpSpPr>
        <p:sp>
          <p:nvSpPr>
            <p:cNvPr id="109" name="Скругленный прямоугольник 108"/>
            <p:cNvSpPr/>
            <p:nvPr/>
          </p:nvSpPr>
          <p:spPr>
            <a:xfrm>
              <a:off x="5508104" y="2564904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810" name="Rectangle 3"/>
            <p:cNvSpPr>
              <a:spLocks noChangeArrowheads="1"/>
            </p:cNvSpPr>
            <p:nvPr/>
          </p:nvSpPr>
          <p:spPr bwMode="auto">
            <a:xfrm>
              <a:off x="5590044" y="2584536"/>
              <a:ext cx="21957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рубашка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0" name="Группа 111"/>
          <p:cNvGrpSpPr>
            <a:grpSpLocks/>
          </p:cNvGrpSpPr>
          <p:nvPr/>
        </p:nvGrpSpPr>
        <p:grpSpPr bwMode="auto">
          <a:xfrm>
            <a:off x="6875463" y="2133600"/>
            <a:ext cx="1800225" cy="658813"/>
            <a:chOff x="5508104" y="3140968"/>
            <a:chExt cx="2376264" cy="504056"/>
          </a:xfrm>
        </p:grpSpPr>
        <p:sp>
          <p:nvSpPr>
            <p:cNvPr id="111" name="Скругленный прямоугольник 110"/>
            <p:cNvSpPr/>
            <p:nvPr/>
          </p:nvSpPr>
          <p:spPr>
            <a:xfrm>
              <a:off x="5508104" y="3140968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806" name="Rectangle 4"/>
            <p:cNvSpPr>
              <a:spLocks noChangeArrowheads="1"/>
            </p:cNvSpPr>
            <p:nvPr/>
          </p:nvSpPr>
          <p:spPr bwMode="auto">
            <a:xfrm>
              <a:off x="5603155" y="3149649"/>
              <a:ext cx="2123728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джинсы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1" name="Группа 114"/>
          <p:cNvGrpSpPr>
            <a:grpSpLocks/>
          </p:cNvGrpSpPr>
          <p:nvPr/>
        </p:nvGrpSpPr>
        <p:grpSpPr bwMode="auto">
          <a:xfrm>
            <a:off x="4859338" y="2636838"/>
            <a:ext cx="1800225" cy="863600"/>
            <a:chOff x="5508104" y="3581017"/>
            <a:chExt cx="2376264" cy="640071"/>
          </a:xfrm>
        </p:grpSpPr>
        <p:sp>
          <p:nvSpPr>
            <p:cNvPr id="113" name="Скругленный прямоугольник 112"/>
            <p:cNvSpPr/>
            <p:nvPr/>
          </p:nvSpPr>
          <p:spPr>
            <a:xfrm>
              <a:off x="5508104" y="3717032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802" name="Rectangle 5"/>
            <p:cNvSpPr>
              <a:spLocks noChangeArrowheads="1"/>
            </p:cNvSpPr>
            <p:nvPr/>
          </p:nvSpPr>
          <p:spPr bwMode="auto">
            <a:xfrm>
              <a:off x="5698205" y="3581017"/>
              <a:ext cx="2051720" cy="476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ботинок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2" name="Группа 115"/>
          <p:cNvGrpSpPr>
            <a:grpSpLocks/>
          </p:cNvGrpSpPr>
          <p:nvPr/>
        </p:nvGrpSpPr>
        <p:grpSpPr bwMode="auto">
          <a:xfrm>
            <a:off x="6875463" y="2852738"/>
            <a:ext cx="1944687" cy="647700"/>
            <a:chOff x="5508104" y="4077072"/>
            <a:chExt cx="2376264" cy="504056"/>
          </a:xfrm>
        </p:grpSpPr>
        <p:sp>
          <p:nvSpPr>
            <p:cNvPr id="114" name="Скругленный прямоугольник 113"/>
            <p:cNvSpPr/>
            <p:nvPr/>
          </p:nvSpPr>
          <p:spPr>
            <a:xfrm>
              <a:off x="5508104" y="4077072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98" name="Rectangle 6"/>
            <p:cNvSpPr>
              <a:spLocks noChangeArrowheads="1"/>
            </p:cNvSpPr>
            <p:nvPr/>
          </p:nvSpPr>
          <p:spPr bwMode="auto">
            <a:xfrm>
              <a:off x="5652121" y="4161011"/>
              <a:ext cx="1907704" cy="293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шляпы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3" name="Группа 117"/>
          <p:cNvGrpSpPr>
            <a:grpSpLocks/>
          </p:cNvGrpSpPr>
          <p:nvPr/>
        </p:nvGrpSpPr>
        <p:grpSpPr bwMode="auto">
          <a:xfrm>
            <a:off x="4859338" y="3573463"/>
            <a:ext cx="1800225" cy="719137"/>
            <a:chOff x="5436096" y="4653136"/>
            <a:chExt cx="2376264" cy="504056"/>
          </a:xfrm>
        </p:grpSpPr>
        <p:sp>
          <p:nvSpPr>
            <p:cNvPr id="117" name="Скругленный прямоугольник 116"/>
            <p:cNvSpPr/>
            <p:nvPr/>
          </p:nvSpPr>
          <p:spPr>
            <a:xfrm>
              <a:off x="5436096" y="4653136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94" name="Rectangle 7"/>
            <p:cNvSpPr>
              <a:spLocks noChangeArrowheads="1"/>
            </p:cNvSpPr>
            <p:nvPr/>
          </p:nvSpPr>
          <p:spPr bwMode="auto">
            <a:xfrm>
              <a:off x="5652120" y="4653136"/>
              <a:ext cx="1835696" cy="476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носок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4" name="Группа 119"/>
          <p:cNvGrpSpPr>
            <a:grpSpLocks/>
          </p:cNvGrpSpPr>
          <p:nvPr/>
        </p:nvGrpSpPr>
        <p:grpSpPr bwMode="auto">
          <a:xfrm>
            <a:off x="6875463" y="3573463"/>
            <a:ext cx="1909762" cy="719137"/>
            <a:chOff x="5508104" y="5157192"/>
            <a:chExt cx="2376264" cy="504056"/>
          </a:xfrm>
        </p:grpSpPr>
        <p:sp>
          <p:nvSpPr>
            <p:cNvPr id="119" name="Скругленный прямоугольник 118"/>
            <p:cNvSpPr/>
            <p:nvPr/>
          </p:nvSpPr>
          <p:spPr>
            <a:xfrm>
              <a:off x="5508104" y="5157192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90" name="Rectangle 8"/>
            <p:cNvSpPr>
              <a:spLocks noChangeArrowheads="1"/>
            </p:cNvSpPr>
            <p:nvPr/>
          </p:nvSpPr>
          <p:spPr bwMode="auto">
            <a:xfrm>
              <a:off x="5724128" y="5226442"/>
              <a:ext cx="1763688" cy="323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туфля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5" name="Группа 121"/>
          <p:cNvGrpSpPr>
            <a:grpSpLocks/>
          </p:cNvGrpSpPr>
          <p:nvPr/>
        </p:nvGrpSpPr>
        <p:grpSpPr bwMode="auto">
          <a:xfrm>
            <a:off x="4859338" y="4365625"/>
            <a:ext cx="1800225" cy="719138"/>
            <a:chOff x="5364088" y="5008606"/>
            <a:chExt cx="2376264" cy="508626"/>
          </a:xfrm>
        </p:grpSpPr>
        <p:sp>
          <p:nvSpPr>
            <p:cNvPr id="121" name="Скругленный прямоугольник 120"/>
            <p:cNvSpPr/>
            <p:nvPr/>
          </p:nvSpPr>
          <p:spPr>
            <a:xfrm>
              <a:off x="5364088" y="5013176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86" name="Rectangle 9"/>
            <p:cNvSpPr>
              <a:spLocks noChangeArrowheads="1"/>
            </p:cNvSpPr>
            <p:nvPr/>
          </p:nvSpPr>
          <p:spPr bwMode="auto">
            <a:xfrm>
              <a:off x="5455483" y="5008606"/>
              <a:ext cx="201622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пальто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6" name="Группа 123"/>
          <p:cNvGrpSpPr>
            <a:grpSpLocks/>
          </p:cNvGrpSpPr>
          <p:nvPr/>
        </p:nvGrpSpPr>
        <p:grpSpPr bwMode="auto">
          <a:xfrm>
            <a:off x="6659563" y="4365625"/>
            <a:ext cx="2484437" cy="719138"/>
            <a:chOff x="5212782" y="5517232"/>
            <a:chExt cx="2497294" cy="504056"/>
          </a:xfrm>
        </p:grpSpPr>
        <p:sp>
          <p:nvSpPr>
            <p:cNvPr id="123" name="Скругленный прямоугольник 122"/>
            <p:cNvSpPr/>
            <p:nvPr/>
          </p:nvSpPr>
          <p:spPr>
            <a:xfrm>
              <a:off x="5364088" y="5517232"/>
              <a:ext cx="1995680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82" name="Rectangle 10"/>
            <p:cNvSpPr>
              <a:spLocks noChangeArrowheads="1"/>
            </p:cNvSpPr>
            <p:nvPr/>
          </p:nvSpPr>
          <p:spPr bwMode="auto">
            <a:xfrm>
              <a:off x="5212782" y="5590569"/>
              <a:ext cx="2497294" cy="323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 кроссовки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7" name="Группа 125"/>
          <p:cNvGrpSpPr>
            <a:grpSpLocks/>
          </p:cNvGrpSpPr>
          <p:nvPr/>
        </p:nvGrpSpPr>
        <p:grpSpPr bwMode="auto">
          <a:xfrm>
            <a:off x="4859338" y="5157788"/>
            <a:ext cx="1873250" cy="647700"/>
            <a:chOff x="5436096" y="5949280"/>
            <a:chExt cx="2376264" cy="504056"/>
          </a:xfrm>
        </p:grpSpPr>
        <p:sp>
          <p:nvSpPr>
            <p:cNvPr id="125" name="Скругленный прямоугольник 124"/>
            <p:cNvSpPr/>
            <p:nvPr/>
          </p:nvSpPr>
          <p:spPr>
            <a:xfrm>
              <a:off x="5436096" y="5949280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78" name="Rectangle 11"/>
            <p:cNvSpPr>
              <a:spLocks noChangeArrowheads="1"/>
            </p:cNvSpPr>
            <p:nvPr/>
          </p:nvSpPr>
          <p:spPr bwMode="auto">
            <a:xfrm>
              <a:off x="5710280" y="6005286"/>
              <a:ext cx="1607726" cy="359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платье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grpSp>
        <p:nvGrpSpPr>
          <p:cNvPr id="22758" name="Группа 127"/>
          <p:cNvGrpSpPr>
            <a:grpSpLocks/>
          </p:cNvGrpSpPr>
          <p:nvPr/>
        </p:nvGrpSpPr>
        <p:grpSpPr bwMode="auto">
          <a:xfrm>
            <a:off x="6875463" y="5157788"/>
            <a:ext cx="1944687" cy="647700"/>
            <a:chOff x="5364088" y="6353944"/>
            <a:chExt cx="2376264" cy="504056"/>
          </a:xfrm>
        </p:grpSpPr>
        <p:sp>
          <p:nvSpPr>
            <p:cNvPr id="127" name="Скругленный прямоугольник 126"/>
            <p:cNvSpPr/>
            <p:nvPr/>
          </p:nvSpPr>
          <p:spPr>
            <a:xfrm>
              <a:off x="5364088" y="6353944"/>
              <a:ext cx="2376264" cy="504056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74" name="Rectangle 12"/>
            <p:cNvSpPr>
              <a:spLocks noChangeArrowheads="1"/>
            </p:cNvSpPr>
            <p:nvPr/>
          </p:nvSpPr>
          <p:spPr bwMode="auto">
            <a:xfrm>
              <a:off x="5452098" y="6404350"/>
              <a:ext cx="1907704" cy="323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свитер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sp>
        <p:nvSpPr>
          <p:cNvPr id="129" name="Прямоугольник 128"/>
          <p:cNvSpPr/>
          <p:nvPr/>
        </p:nvSpPr>
        <p:spPr>
          <a:xfrm>
            <a:off x="539552" y="4653136"/>
            <a:ext cx="432048" cy="50405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chemeClr val="tx1"/>
                </a:solidFill>
                <a:latin typeface="Verdana" pitchFamily="34" charset="0"/>
              </a:rPr>
              <a:t>а</a:t>
            </a:r>
          </a:p>
        </p:txBody>
      </p:sp>
      <p:grpSp>
        <p:nvGrpSpPr>
          <p:cNvPr id="22762" name="Группа 130"/>
          <p:cNvGrpSpPr>
            <a:grpSpLocks/>
          </p:cNvGrpSpPr>
          <p:nvPr/>
        </p:nvGrpSpPr>
        <p:grpSpPr bwMode="auto">
          <a:xfrm>
            <a:off x="5580063" y="5876925"/>
            <a:ext cx="2447925" cy="647700"/>
            <a:chOff x="5580112" y="5949280"/>
            <a:chExt cx="2448272" cy="576064"/>
          </a:xfrm>
        </p:grpSpPr>
        <p:sp>
          <p:nvSpPr>
            <p:cNvPr id="130" name="Скругленный прямоугольник 129"/>
            <p:cNvSpPr/>
            <p:nvPr/>
          </p:nvSpPr>
          <p:spPr>
            <a:xfrm>
              <a:off x="5652120" y="5949280"/>
              <a:ext cx="2376264" cy="576064"/>
            </a:xfrm>
            <a:prstGeom prst="roundRect">
              <a:avLst/>
            </a:prstGeom>
            <a:solidFill>
              <a:srgbClr val="FFC00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70" name="Rectangle 13"/>
            <p:cNvSpPr>
              <a:spLocks noChangeArrowheads="1"/>
            </p:cNvSpPr>
            <p:nvPr/>
          </p:nvSpPr>
          <p:spPr bwMode="auto">
            <a:xfrm>
              <a:off x="5580112" y="6021288"/>
              <a:ext cx="2267744" cy="476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2400"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брюки</a:t>
              </a:r>
              <a:endParaRPr lang="ru-RU">
                <a:ea typeface="Calibri" pitchFamily="34" charset="0"/>
                <a:cs typeface="Arial" charset="0"/>
              </a:endParaRPr>
            </a:p>
          </p:txBody>
        </p:sp>
      </p:grpSp>
      <p:sp>
        <p:nvSpPr>
          <p:cNvPr id="132" name="Стрелка вправо 131">
            <a:hlinkClick r:id="rId3" action="ppaction://hlinksldjump"/>
          </p:cNvPr>
          <p:cNvSpPr/>
          <p:nvPr/>
        </p:nvSpPr>
        <p:spPr>
          <a:xfrm>
            <a:off x="8604250" y="6453188"/>
            <a:ext cx="539750" cy="40481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3" name="Прямая со стрелкой 132"/>
          <p:cNvCxnSpPr/>
          <p:nvPr/>
        </p:nvCxnSpPr>
        <p:spPr>
          <a:xfrm>
            <a:off x="539750" y="1484313"/>
            <a:ext cx="1439863" cy="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 rot="5400000">
            <a:off x="3851275" y="2420938"/>
            <a:ext cx="1441450" cy="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66" name="Прямоугольник 134"/>
          <p:cNvSpPr>
            <a:spLocks noChangeArrowheads="1"/>
          </p:cNvSpPr>
          <p:nvPr/>
        </p:nvSpPr>
        <p:spPr bwMode="auto">
          <a:xfrm>
            <a:off x="611188" y="6092825"/>
            <a:ext cx="4257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Verdana" pitchFamily="34" charset="0"/>
              </a:rPr>
              <a:t>Проверь себя, нажав на слова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335</Words>
  <Application>Microsoft Office PowerPoint</Application>
  <PresentationFormat>Экран (4:3)</PresentationFormat>
  <Paragraphs>171</Paragraphs>
  <Slides>19</Slides>
  <Notes>6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Verdana</vt:lpstr>
      <vt:lpstr>Times New Roman</vt:lpstr>
      <vt:lpstr>Тема Office</vt:lpstr>
      <vt:lpstr>Слайд 1</vt:lpstr>
      <vt:lpstr>Слайд 2</vt:lpstr>
      <vt:lpstr>In all weathers. Shopping for clothes.</vt:lpstr>
      <vt:lpstr>CHOOSE A RIGHT WORD</vt:lpstr>
      <vt:lpstr>Слайд 5</vt:lpstr>
      <vt:lpstr>Слайд 6</vt:lpstr>
      <vt:lpstr>Слайд 7</vt:lpstr>
      <vt:lpstr>Слайд 8</vt:lpstr>
      <vt:lpstr>Слайд 9</vt:lpstr>
      <vt:lpstr>Phonetic chant:</vt:lpstr>
      <vt:lpstr>Слайд 11</vt:lpstr>
      <vt:lpstr>Shopping for clothes</vt:lpstr>
      <vt:lpstr>Слайд 13</vt:lpstr>
      <vt:lpstr>Do you like the lesson?</vt:lpstr>
      <vt:lpstr>Слайд 15</vt:lpstr>
      <vt:lpstr>Make up a dialogue</vt:lpstr>
      <vt:lpstr>When it’s cold, I shall put on ….</vt:lpstr>
      <vt:lpstr>When it’s hot, I shall put on …</vt:lpstr>
      <vt:lpstr>When it’s rainy, I shall put on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Ковалёва Л.В</cp:lastModifiedBy>
  <cp:revision>63</cp:revision>
  <cp:lastPrinted>2019-02-04T18:04:36Z</cp:lastPrinted>
  <dcterms:created xsi:type="dcterms:W3CDTF">2015-04-06T17:17:33Z</dcterms:created>
  <dcterms:modified xsi:type="dcterms:W3CDTF">2019-02-05T04:48:56Z</dcterms:modified>
</cp:coreProperties>
</file>