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7"/>
  </p:notesMasterIdLst>
  <p:sldIdLst>
    <p:sldId id="286" r:id="rId2"/>
    <p:sldId id="306" r:id="rId3"/>
    <p:sldId id="287" r:id="rId4"/>
    <p:sldId id="259" r:id="rId5"/>
    <p:sldId id="288" r:id="rId6"/>
    <p:sldId id="261" r:id="rId7"/>
    <p:sldId id="289" r:id="rId8"/>
    <p:sldId id="263" r:id="rId9"/>
    <p:sldId id="290" r:id="rId10"/>
    <p:sldId id="265" r:id="rId11"/>
    <p:sldId id="266" r:id="rId12"/>
    <p:sldId id="292" r:id="rId13"/>
    <p:sldId id="269" r:id="rId14"/>
    <p:sldId id="293" r:id="rId15"/>
    <p:sldId id="294" r:id="rId16"/>
    <p:sldId id="297" r:id="rId17"/>
    <p:sldId id="295" r:id="rId18"/>
    <p:sldId id="272" r:id="rId19"/>
    <p:sldId id="296" r:id="rId20"/>
    <p:sldId id="273" r:id="rId21"/>
    <p:sldId id="302" r:id="rId22"/>
    <p:sldId id="275" r:id="rId23"/>
    <p:sldId id="279" r:id="rId24"/>
    <p:sldId id="303" r:id="rId25"/>
    <p:sldId id="304" r:id="rId26"/>
    <p:sldId id="305" r:id="rId27"/>
    <p:sldId id="300" r:id="rId28"/>
    <p:sldId id="310" r:id="rId29"/>
    <p:sldId id="308" r:id="rId30"/>
    <p:sldId id="311" r:id="rId31"/>
    <p:sldId id="299" r:id="rId32"/>
    <p:sldId id="307" r:id="rId33"/>
    <p:sldId id="309" r:id="rId34"/>
    <p:sldId id="282" r:id="rId35"/>
    <p:sldId id="28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73" autoAdjust="0"/>
  </p:normalViewPr>
  <p:slideViewPr>
    <p:cSldViewPr>
      <p:cViewPr varScale="1">
        <p:scale>
          <a:sx n="63" d="100"/>
          <a:sy n="63" d="100"/>
        </p:scale>
        <p:origin x="-15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9D2C10-5567-4757-8F91-34096B2958F8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FCBF4-BE53-4434-9B50-A1DA8F3C71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</a:t>
            </a:r>
            <a:r>
              <a:rPr lang="en-US" baseline="0" dirty="0" smtClean="0"/>
              <a:t> PLACE WOULD YOU LIKE TO VISIT?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endParaRPr lang="en-US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endParaRPr lang="en-US" baseline="0" dirty="0" smtClean="0"/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endParaRPr lang="en-US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FCBF4-BE53-4434-9B50-A1DA8F3C71B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CC27D-B72F-4A09-84ED-114C290C01A3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568B1-3BFD-4779-A280-F54460EB9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76980">
            <a:off x="657640" y="380555"/>
            <a:ext cx="8229600" cy="2703548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C00000"/>
                </a:solidFill>
                <a:latin typeface="Arial Black" pitchFamily="34" charset="0"/>
              </a:rPr>
              <a:t>SATELITE</a:t>
            </a:r>
            <a:r>
              <a:rPr lang="ru-RU" sz="54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5400" dirty="0" smtClean="0">
                <a:solidFill>
                  <a:srgbClr val="C00000"/>
                </a:solidFill>
                <a:latin typeface="Arial Black" pitchFamily="34" charset="0"/>
              </a:rPr>
              <a:t> LINK </a:t>
            </a:r>
            <a:br>
              <a:rPr lang="en-US" sz="54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en-US" sz="5400" dirty="0" smtClean="0">
                <a:solidFill>
                  <a:srgbClr val="C00000"/>
                </a:solidFill>
                <a:latin typeface="Arial Black" pitchFamily="34" charset="0"/>
              </a:rPr>
              <a:t>LESSON</a:t>
            </a:r>
            <a:endParaRPr lang="ru-RU" sz="5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5" name="Рисунок 4" descr="http://www.funlib.ru/cimg/2014/102013/0727993"/>
          <p:cNvPicPr/>
          <p:nvPr/>
        </p:nvPicPr>
        <p:blipFill>
          <a:blip r:embed="rId3" cstate="email">
            <a:lum contrast="20000"/>
          </a:blip>
          <a:srcRect r="2000" b="5769"/>
          <a:stretch>
            <a:fillRect/>
          </a:stretch>
        </p:blipFill>
        <p:spPr bwMode="auto">
          <a:xfrm>
            <a:off x="5220072" y="2996952"/>
            <a:ext cx="360040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7158" y="285729"/>
            <a:ext cx="84633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C000"/>
                </a:solidFill>
                <a:latin typeface="Arial Black" pitchFamily="34" charset="0"/>
              </a:rPr>
              <a:t>ENGLISH</a:t>
            </a:r>
            <a:endParaRPr lang="ru-RU" sz="2000" dirty="0" smtClean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3982998"/>
            <a:ext cx="26642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sz="36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en-US" sz="3600" b="1" dirty="0" smtClean="0">
                <a:solidFill>
                  <a:srgbClr val="C00000"/>
                </a:solidFill>
                <a:latin typeface="Comic Sans MS" pitchFamily="66" charset="0"/>
              </a:rPr>
              <a:t>LONDON</a:t>
            </a:r>
            <a:endParaRPr lang="ru-RU" sz="36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0" name="Двойная стрелка влево/вправо 9"/>
          <p:cNvSpPr/>
          <p:nvPr/>
        </p:nvSpPr>
        <p:spPr>
          <a:xfrm>
            <a:off x="3923928" y="4725144"/>
            <a:ext cx="1216152" cy="484632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Содержимое 10" descr="C:\Users\DM\Desktop\3648773208.jpg"/>
          <p:cNvPicPr>
            <a:picLocks noGrp="1"/>
          </p:cNvPicPr>
          <p:nvPr>
            <p:ph idx="1"/>
          </p:nvPr>
        </p:nvPicPr>
        <p:blipFill>
          <a:blip r:embed="rId4" cstate="email">
            <a:lum bright="-10000" contrast="10000"/>
          </a:blip>
          <a:srcRect r="1754" b="8616"/>
          <a:stretch>
            <a:fillRect/>
          </a:stretch>
        </p:blipFill>
        <p:spPr bwMode="auto">
          <a:xfrm>
            <a:off x="539552" y="2924944"/>
            <a:ext cx="3240361" cy="3733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THE NANURAL HISTORY MUSEUM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/>
          <a:lstStyle/>
          <a:p>
            <a:r>
              <a:rPr lang="en-US" dirty="0" smtClean="0"/>
              <a:t>- History collection</a:t>
            </a:r>
            <a:endParaRPr lang="ru-RU" dirty="0" smtClean="0"/>
          </a:p>
          <a:p>
            <a:r>
              <a:rPr lang="en-US" dirty="0" smtClean="0"/>
              <a:t>- History collection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paspartu.s3.amazonaws.com/london-nat-history-museum.jpg"/>
          <p:cNvPicPr/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251520" y="1628800"/>
            <a:ext cx="5256583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940152" y="1556792"/>
            <a:ext cx="2952328" cy="895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history collection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specimen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rocks and fossils</a:t>
            </a:r>
            <a:endParaRPr lang="ru-RU" sz="3200" dirty="0" smtClean="0">
              <a:solidFill>
                <a:schemeClr val="bg1"/>
              </a:solidFill>
            </a:endParaRPr>
          </a:p>
          <a:p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dirty="0" smtClean="0">
                <a:solidFill>
                  <a:schemeClr val="bg1"/>
                </a:solidFill>
              </a:rPr>
              <a:t>- </a:t>
            </a:r>
            <a:r>
              <a:rPr lang="en-US" sz="3200" dirty="0" smtClean="0">
                <a:solidFill>
                  <a:schemeClr val="bg1"/>
                </a:solidFill>
              </a:rPr>
              <a:t>Easter Monday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MADAM TUSSAUD’S WAX MUSEUM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5842992" cy="46413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novosti-land.ru/wp-content/uploads/2015/02/Zdanie-Muzeya-Madam-Tyusso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556792"/>
            <a:ext cx="5580112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372200" y="1484784"/>
            <a:ext cx="2520280" cy="846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the most popular</a:t>
            </a:r>
            <a:endParaRPr lang="ru-RU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wax models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Marylebone Rode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04664"/>
            <a:ext cx="8218488" cy="1224135"/>
          </a:xfrm>
        </p:spPr>
        <p:txBody>
          <a:bodyPr>
            <a:normAutofit fontScale="90000"/>
          </a:bodyPr>
          <a:lstStyle/>
          <a:p>
            <a:r>
              <a:rPr lang="en-US" sz="4900" b="1" dirty="0">
                <a:solidFill>
                  <a:srgbClr val="C00000"/>
                </a:solidFill>
                <a:latin typeface="Arial Black" pitchFamily="34" charset="0"/>
              </a:rPr>
              <a:t>GRAND DUKE VLADIMIR MONUMENT</a:t>
            </a:r>
            <a:r>
              <a:rPr lang="ru-RU" sz="4000" b="1" dirty="0"/>
              <a:t/>
            </a:r>
            <a:br>
              <a:rPr lang="ru-RU" sz="4000" b="1" dirty="0"/>
            </a:b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12160" y="1556792"/>
            <a:ext cx="33123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famous historical person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new religion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the Holy Cross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the Big Shield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https://live.staticflickr.com/8672/29035730406_23c64a395f_b.jpg"/>
          <p:cNvPicPr>
            <a:picLocks noGrp="1"/>
          </p:cNvPicPr>
          <p:nvPr>
            <p:ph idx="1"/>
          </p:nvPr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1187624" y="1484784"/>
            <a:ext cx="4032448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BUCKINGHAM PALACE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6" name="Рисунок 5" descr="http://ohrana.ru/upload/iblock/409/409b65785348a3926796f1b4ab3ffd3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484784"/>
            <a:ext cx="5976664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444208" y="1268760"/>
            <a:ext cx="2520280" cy="9664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official residence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state occasion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royal entertaining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Changing of the guards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2"/>
            <a:ext cx="9756775" cy="1062955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Arial Black" pitchFamily="34" charset="0"/>
              </a:rPr>
              <a:t>BELGOROD 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STATE </a:t>
            </a:r>
            <a:r>
              <a:rPr lang="en-US" b="1" dirty="0">
                <a:solidFill>
                  <a:srgbClr val="C00000"/>
                </a:solidFill>
                <a:latin typeface="Arial Black" pitchFamily="34" charset="0"/>
              </a:rPr>
              <a:t>UNIVERSITY</a:t>
            </a:r>
            <a:r>
              <a:rPr lang="ru-RU" dirty="0">
                <a:solidFill>
                  <a:srgbClr val="C00000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36578" y="3244334"/>
            <a:ext cx="50118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en-US" dirty="0" smtClean="0"/>
              <a:t>Young people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660232" y="1628800"/>
            <a:ext cx="2483768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young people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to gain knowledge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a fountain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https://mirbelogorya.ru/images/stories/news/2014/12/belgu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700808"/>
            <a:ext cx="5904656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720874"/>
          </a:xfrm>
        </p:spPr>
        <p:txBody>
          <a:bodyPr>
            <a:normAutofit fontScale="90000"/>
          </a:bodyPr>
          <a:lstStyle/>
          <a:p>
            <a:r>
              <a:rPr lang="en-US" sz="4900" b="1" dirty="0">
                <a:solidFill>
                  <a:srgbClr val="C00000"/>
                </a:solidFill>
                <a:latin typeface="Arial Black" pitchFamily="34" charset="0"/>
              </a:rPr>
              <a:t>YOUNG CULTURE CENTRE</a:t>
            </a:r>
            <a:endParaRPr lang="ru-RU" sz="49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522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39751" y="1731674"/>
            <a:ext cx="5832450" cy="4721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732240" y="1556792"/>
            <a:ext cx="241176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cultural centre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creative students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a stage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CAMBRIDGE UNIVERSITY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72264" y="1714488"/>
            <a:ext cx="2714644" cy="867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-university town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-prestigious</a:t>
            </a:r>
            <a:endParaRPr lang="ru-RU" sz="3200" dirty="0" smtClean="0">
              <a:solidFill>
                <a:schemeClr val="bg1"/>
              </a:solidFill>
            </a:endParaRPr>
          </a:p>
          <a:p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dirty="0" smtClean="0">
                <a:solidFill>
                  <a:schemeClr val="bg1"/>
                </a:solidFill>
              </a:rPr>
              <a:t>- </a:t>
            </a:r>
            <a:r>
              <a:rPr lang="en-US" sz="3200" dirty="0" smtClean="0">
                <a:solidFill>
                  <a:schemeClr val="bg1"/>
                </a:solidFill>
              </a:rPr>
              <a:t>the oldest university </a:t>
            </a:r>
            <a:endParaRPr lang="ru-RU" sz="3200" dirty="0" smtClean="0">
              <a:solidFill>
                <a:schemeClr val="bg1"/>
              </a:solidFill>
            </a:endParaRPr>
          </a:p>
          <a:p>
            <a:endParaRPr lang="ru-RU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8" name="Содержимое 7" descr="https://otvet.imgsmail.ru/download/u_fcf478f0b57ec03a4679122800c41282.jpg"/>
          <p:cNvPicPr>
            <a:picLocks noGrp="1"/>
          </p:cNvPicPr>
          <p:nvPr>
            <p:ph idx="1"/>
          </p:nvPr>
        </p:nvPicPr>
        <p:blipFill>
          <a:blip r:embed="rId3" cstate="email">
            <a:lum bright="10000" contrast="-10000"/>
          </a:blip>
          <a:srcRect/>
          <a:stretch>
            <a:fillRect/>
          </a:stretch>
        </p:blipFill>
        <p:spPr bwMode="auto">
          <a:xfrm>
            <a:off x="611560" y="1988840"/>
            <a:ext cx="5616624" cy="3877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Arial Black" pitchFamily="34" charset="0"/>
              </a:rPr>
              <a:t>LENIN PARK</a:t>
            </a: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/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endParaRPr lang="ru-RU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pic>
        <p:nvPicPr>
          <p:cNvPr id="440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11560" y="1412776"/>
            <a:ext cx="5445159" cy="4831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516216" y="980728"/>
            <a:ext cx="2627784" cy="895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adults and children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abundance of trees and flowers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attractions for children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HYDE PARK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http://grachjev.ru/gallery/d/2253-2/dsc1581.jpg"/>
          <p:cNvPicPr>
            <a:picLocks noGrp="1"/>
          </p:cNvPicPr>
          <p:nvPr>
            <p:ph idx="1"/>
          </p:nvPr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251521" y="1628800"/>
            <a:ext cx="5616624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516216" y="1340768"/>
            <a:ext cx="2376263" cy="846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city park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to enjoy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pitches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children’s playground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SOBORNAYA SQUARE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04248" y="1142984"/>
            <a:ext cx="2339751" cy="94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heart of the city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recognized place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the House of the Region </a:t>
            </a:r>
            <a:r>
              <a:rPr lang="en-US" sz="3200" dirty="0" err="1" smtClean="0">
                <a:solidFill>
                  <a:schemeClr val="bg1"/>
                </a:solidFill>
              </a:rPr>
              <a:t>Administra-tion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https://moe-belgorod.ru/media_new/6/2/9/6/6/2/1cb5c2d85d31268a9e9cdbb5f72d76bc/original_photo-thumb_650.jpg"/>
          <p:cNvPicPr>
            <a:picLocks noGrp="1"/>
          </p:cNvPicPr>
          <p:nvPr>
            <p:ph idx="1"/>
          </p:nvPr>
        </p:nvPicPr>
        <p:blipFill>
          <a:blip r:embed="rId3" cstate="email">
            <a:lum bright="-10000"/>
          </a:blip>
          <a:srcRect r="5618"/>
          <a:stretch>
            <a:fillRect/>
          </a:stretch>
        </p:blipFill>
        <p:spPr bwMode="auto">
          <a:xfrm>
            <a:off x="467544" y="1628800"/>
            <a:ext cx="5760640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188640"/>
            <a:ext cx="8712968" cy="648072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sz="3400" b="1" i="1" dirty="0" smtClean="0">
                <a:latin typeface="+mj-lt"/>
                <a:cs typeface="Times New Roman" pitchFamily="18" charset="0"/>
              </a:rPr>
              <a:t> </a:t>
            </a:r>
            <a:r>
              <a:rPr lang="ru-RU" sz="3400" b="1" i="1" u="sng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Тип урока</a:t>
            </a:r>
            <a:r>
              <a:rPr lang="ru-RU" sz="3400" dirty="0" smtClean="0">
                <a:latin typeface="+mj-lt"/>
                <a:cs typeface="Times New Roman" pitchFamily="18" charset="0"/>
              </a:rPr>
              <a:t>: урок комплексного применения знаний и умений</a:t>
            </a:r>
          </a:p>
          <a:p>
            <a:pPr>
              <a:buNone/>
            </a:pPr>
            <a:endParaRPr lang="ru-RU" sz="3400" dirty="0" smtClean="0">
              <a:latin typeface="+mj-lt"/>
              <a:cs typeface="Times New Roman" pitchFamily="18" charset="0"/>
            </a:endParaRPr>
          </a:p>
          <a:p>
            <a:pPr algn="just">
              <a:buNone/>
            </a:pPr>
            <a:r>
              <a:rPr lang="ru-RU" sz="3400" b="1" i="1" u="sng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Учебные задачи, направленные на достижение:</a:t>
            </a:r>
            <a:endParaRPr lang="ru-RU" sz="3400" dirty="0" smtClean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pPr algn="just">
              <a:buNone/>
            </a:pPr>
            <a:r>
              <a:rPr lang="ru-RU" sz="3400" b="1" i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Личностного развития:</a:t>
            </a:r>
            <a:endParaRPr lang="ru-RU" sz="3400" b="1" dirty="0" smtClean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pPr lvl="0" algn="just"/>
            <a:r>
              <a:rPr lang="ru-RU" sz="3400" dirty="0" smtClean="0">
                <a:latin typeface="+mj-lt"/>
                <a:cs typeface="Times New Roman" pitchFamily="18" charset="0"/>
              </a:rPr>
              <a:t>развивать  лингвострановедческую компетенцию  и познавательную активность обучающихся;</a:t>
            </a:r>
          </a:p>
          <a:p>
            <a:pPr lvl="0" algn="just"/>
            <a:r>
              <a:rPr lang="ru-RU" sz="3400" dirty="0" smtClean="0">
                <a:latin typeface="+mj-lt"/>
                <a:cs typeface="Times New Roman" pitchFamily="18" charset="0"/>
              </a:rPr>
              <a:t>развивать </a:t>
            </a:r>
            <a:r>
              <a:rPr lang="ru-RU" sz="3400" dirty="0" err="1" smtClean="0">
                <a:latin typeface="+mj-lt"/>
                <a:cs typeface="Times New Roman" pitchFamily="18" charset="0"/>
              </a:rPr>
              <a:t>креативность</a:t>
            </a:r>
            <a:r>
              <a:rPr lang="ru-RU" sz="3400" dirty="0" smtClean="0">
                <a:latin typeface="+mj-lt"/>
                <a:cs typeface="Times New Roman" pitchFamily="18" charset="0"/>
              </a:rPr>
              <a:t> мышления, инициативу, находчивость, активность при решении коммуникативных  задач; </a:t>
            </a:r>
          </a:p>
          <a:p>
            <a:pPr lvl="0" algn="just"/>
            <a:r>
              <a:rPr lang="ru-RU" sz="3400" dirty="0" smtClean="0">
                <a:latin typeface="+mj-lt"/>
                <a:cs typeface="Times New Roman" pitchFamily="18" charset="0"/>
              </a:rPr>
              <a:t>совершенствовать презентационные умения;</a:t>
            </a:r>
          </a:p>
          <a:p>
            <a:pPr algn="just">
              <a:buNone/>
            </a:pPr>
            <a:r>
              <a:rPr lang="ru-RU" sz="3400" b="1" i="1" dirty="0" err="1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Метапредметного</a:t>
            </a:r>
            <a:r>
              <a:rPr lang="ru-RU" sz="3400" b="1" i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развития</a:t>
            </a:r>
            <a:r>
              <a:rPr lang="ru-RU" sz="34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:</a:t>
            </a:r>
          </a:p>
          <a:p>
            <a:pPr lvl="0" algn="just"/>
            <a:r>
              <a:rPr lang="ru-RU" sz="3400" dirty="0" smtClean="0">
                <a:latin typeface="+mj-lt"/>
                <a:cs typeface="Times New Roman" pitchFamily="18" charset="0"/>
              </a:rPr>
              <a:t>расширять кругозор, прививать умение работать в команде;</a:t>
            </a:r>
          </a:p>
          <a:p>
            <a:pPr lvl="0" algn="just"/>
            <a:r>
              <a:rPr lang="ru-RU" sz="3400" dirty="0" smtClean="0">
                <a:latin typeface="+mj-lt"/>
                <a:cs typeface="Times New Roman" pitchFamily="18" charset="0"/>
              </a:rPr>
              <a:t> развивать способность видеть коммуникативную  задачу в окружающей жизни;</a:t>
            </a:r>
          </a:p>
          <a:p>
            <a:pPr lvl="0" algn="just"/>
            <a:r>
              <a:rPr lang="ru-RU" sz="3400" dirty="0" smtClean="0">
                <a:latin typeface="+mj-lt"/>
                <a:cs typeface="Times New Roman" pitchFamily="18" charset="0"/>
              </a:rPr>
              <a:t>воспитывать уважение к историческим и культурным ценностям своей страны и страны  изучаемого языка;</a:t>
            </a:r>
          </a:p>
          <a:p>
            <a:pPr algn="just">
              <a:buNone/>
            </a:pPr>
            <a:r>
              <a:rPr lang="ru-RU" sz="3400" b="1" i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Предметного развития:</a:t>
            </a:r>
            <a:endParaRPr lang="ru-RU" sz="3400" b="1" dirty="0" smtClean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pPr lvl="0" algn="just"/>
            <a:r>
              <a:rPr lang="ru-RU" sz="3400" dirty="0" smtClean="0">
                <a:latin typeface="+mj-lt"/>
                <a:cs typeface="Times New Roman" pitchFamily="18" charset="0"/>
              </a:rPr>
              <a:t>развитие использования семантизированных лексических единиц на основе словосочетаний и предложений;</a:t>
            </a:r>
          </a:p>
          <a:p>
            <a:pPr lvl="0" algn="just"/>
            <a:r>
              <a:rPr lang="ru-RU" sz="3400" dirty="0" smtClean="0">
                <a:latin typeface="+mj-lt"/>
                <a:cs typeface="Times New Roman" pitchFamily="18" charset="0"/>
              </a:rPr>
              <a:t>развитие умения  строить высказывания в монологической речи в контексте коммуникативной задачи;</a:t>
            </a:r>
          </a:p>
          <a:p>
            <a:pPr lvl="0" algn="just"/>
            <a:r>
              <a:rPr lang="ru-RU" sz="3400" dirty="0" smtClean="0">
                <a:latin typeface="+mj-lt"/>
                <a:cs typeface="Times New Roman" pitchFamily="18" charset="0"/>
              </a:rPr>
              <a:t>совершенствование  умения выделять главное, находить ключевые слова и словосочетания во время </a:t>
            </a:r>
            <a:r>
              <a:rPr lang="ru-RU" sz="3400" dirty="0" err="1" smtClean="0">
                <a:latin typeface="+mj-lt"/>
                <a:cs typeface="Times New Roman" pitchFamily="18" charset="0"/>
              </a:rPr>
              <a:t>аудирования</a:t>
            </a:r>
            <a:r>
              <a:rPr lang="ru-RU" sz="3400" dirty="0" smtClean="0">
                <a:latin typeface="+mj-lt"/>
                <a:cs typeface="Times New Roman" pitchFamily="18" charset="0"/>
              </a:rPr>
              <a:t>. </a:t>
            </a:r>
          </a:p>
          <a:p>
            <a:pPr algn="just">
              <a:buNone/>
            </a:pPr>
            <a:r>
              <a:rPr lang="ru-RU" sz="3400" b="1" i="1" u="sng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Формы организации  деятельности</a:t>
            </a:r>
            <a:r>
              <a:rPr lang="ru-RU" sz="34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:</a:t>
            </a:r>
            <a:r>
              <a:rPr lang="ru-RU" sz="3400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3400" dirty="0" smtClean="0">
                <a:latin typeface="+mj-lt"/>
                <a:cs typeface="Times New Roman" pitchFamily="18" charset="0"/>
              </a:rPr>
              <a:t>фронтальная, парная, индивидуальная, групповая</a:t>
            </a:r>
          </a:p>
          <a:p>
            <a:pPr algn="just">
              <a:buNone/>
            </a:pPr>
            <a:r>
              <a:rPr lang="ru-RU" sz="3400" b="1" i="1" dirty="0" smtClean="0">
                <a:latin typeface="+mj-lt"/>
                <a:cs typeface="Times New Roman" pitchFamily="18" charset="0"/>
              </a:rPr>
              <a:t> </a:t>
            </a:r>
            <a:endParaRPr lang="ru-RU" sz="3400" dirty="0" smtClean="0">
              <a:latin typeface="+mj-lt"/>
              <a:cs typeface="Times New Roman" pitchFamily="18" charset="0"/>
            </a:endParaRPr>
          </a:p>
          <a:p>
            <a:pPr algn="just">
              <a:buNone/>
            </a:pPr>
            <a:r>
              <a:rPr lang="ru-RU" sz="3400" b="1" i="1" u="sng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Средства обучения</a:t>
            </a:r>
            <a:r>
              <a:rPr lang="ru-RU" sz="34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:</a:t>
            </a:r>
            <a:r>
              <a:rPr lang="ru-RU" sz="34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  </a:t>
            </a:r>
            <a:r>
              <a:rPr lang="ru-RU" sz="3400" dirty="0" smtClean="0">
                <a:latin typeface="+mj-lt"/>
                <a:cs typeface="Times New Roman" pitchFamily="18" charset="0"/>
              </a:rPr>
              <a:t>компьютер,  </a:t>
            </a:r>
            <a:r>
              <a:rPr lang="ru-RU" sz="3400" dirty="0" err="1" smtClean="0">
                <a:latin typeface="+mj-lt"/>
                <a:cs typeface="Times New Roman" pitchFamily="18" charset="0"/>
              </a:rPr>
              <a:t>мультимедийный</a:t>
            </a:r>
            <a:r>
              <a:rPr lang="ru-RU" sz="3400" dirty="0" smtClean="0">
                <a:latin typeface="+mj-lt"/>
                <a:cs typeface="Times New Roman" pitchFamily="18" charset="0"/>
              </a:rPr>
              <a:t> проектор, экран, компьютерная презентация, раздаточный материал с заданиями, словари.</a:t>
            </a:r>
          </a:p>
          <a:p>
            <a:endParaRPr lang="ru-RU" sz="3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TRAFALGAR SQUARE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32240" y="1628800"/>
            <a:ext cx="2411760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The Battle of Trafalgar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Admiral Nelson’s Column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original name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7" name="Содержимое 6" descr="https://b-abo.com/triproute/files/523/523_e88d301d-467e-5cfb-8dd1-51e9db7e3b79.jpg"/>
          <p:cNvPicPr>
            <a:picLocks noGrp="1"/>
          </p:cNvPicPr>
          <p:nvPr>
            <p:ph idx="1"/>
          </p:nvPr>
        </p:nvPicPr>
        <p:blipFill>
          <a:blip r:embed="rId3" cstate="email">
            <a:lum bright="-10000" contrast="-10000"/>
          </a:blip>
          <a:srcRect/>
          <a:stretch>
            <a:fillRect/>
          </a:stretch>
        </p:blipFill>
        <p:spPr bwMode="auto">
          <a:xfrm>
            <a:off x="395536" y="1700808"/>
            <a:ext cx="576064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3600" b="1" u="sng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TEST №1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949280"/>
          </a:xfrm>
        </p:spPr>
        <p:txBody>
          <a:bodyPr>
            <a:noAutofit/>
          </a:bodyPr>
          <a:lstStyle/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You can see the column with a statue of Nelson in…</a:t>
            </a: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b) Trafalgar Square</a:t>
            </a:r>
            <a:b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… is the greatest city park.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b) Hyde Park</a:t>
            </a:r>
            <a:r>
              <a:rPr lang="en-US" sz="2000" b="1" dirty="0" smtClean="0">
                <a:solidFill>
                  <a:schemeClr val="accent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chemeClr val="accent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2000" b="1" dirty="0" smtClean="0">
              <a:solidFill>
                <a:schemeClr val="accent6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Tower consists of … towers.</a:t>
            </a: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a) 20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sz="2000" b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Big Ben is the name of …..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c) the biggest bell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The London home of the Queen is…</a:t>
            </a: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lphaLcParenR"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Buckingham Palace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Many famous people are buried in ….</a:t>
            </a: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b) Westminster Abbey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 . Madam </a:t>
            </a:r>
            <a:r>
              <a:rPr lang="en-US" sz="2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Tussaud’s</a:t>
            </a:r>
            <a: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is the most popular … museum in the world.</a:t>
            </a: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c) Wax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948690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en-US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You can see the building of  administration at the …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AutoNum type="alphaLcParenR"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Sobornaya Square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There are many attractions in this park.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c) Lenin Park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6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This building has a half circled construction.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c) Kursk Bulge Diorama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6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There is a fountain in front of this university.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b) Belgorod State University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This building was a museum many years ago.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c)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Preobrazhenskiy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Cathedral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6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This monument was built in 1998. 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b) Grand Duke Vladimir Monument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There you can see many historical exhibits.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c)  Local Lore Museum</a:t>
            </a:r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188640"/>
            <a:ext cx="2448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u="sng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TEST № 2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TRUE or FALSE?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en-US" dirty="0" smtClean="0"/>
              <a:t>1. London is the capital of America.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FALSE</a:t>
            </a:r>
          </a:p>
          <a:p>
            <a:pPr marL="514350" indent="-514350">
              <a:buNone/>
            </a:pPr>
            <a:r>
              <a:rPr lang="en-US" dirty="0" smtClean="0"/>
              <a:t>2. It stands on the River Thames.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TRUE</a:t>
            </a:r>
          </a:p>
          <a:p>
            <a:pPr marL="514350" indent="-514350">
              <a:buNone/>
            </a:pPr>
            <a:r>
              <a:rPr lang="en-US" dirty="0" smtClean="0"/>
              <a:t>3. Westminster Abbey is the Queen’s home.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FALSE</a:t>
            </a:r>
          </a:p>
          <a:p>
            <a:pPr marL="514350" indent="-514350">
              <a:buNone/>
            </a:pPr>
            <a:r>
              <a:rPr lang="en-US" dirty="0" smtClean="0"/>
              <a:t>4. The ceremony “Changing of the guards”</a:t>
            </a:r>
            <a:r>
              <a:rPr lang="en-US" dirty="0"/>
              <a:t> </a:t>
            </a:r>
            <a:r>
              <a:rPr lang="en-US" dirty="0" smtClean="0"/>
              <a:t>takes place in front of the Houses of Parliament.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FALSE</a:t>
            </a:r>
          </a:p>
          <a:p>
            <a:pPr marL="514350" indent="-514350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TRUE or FALSE?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5. Westminster Abbey has been a fortress, a prison, a zoo. Now it is a museum.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TRUE</a:t>
            </a:r>
          </a:p>
          <a:p>
            <a:pPr>
              <a:buNone/>
            </a:pPr>
            <a:r>
              <a:rPr lang="en-US" dirty="0" smtClean="0"/>
              <a:t>6. Many famous people are buried in Westminster Abbey.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TRUE</a:t>
            </a:r>
          </a:p>
          <a:p>
            <a:pPr>
              <a:buNone/>
            </a:pPr>
            <a:r>
              <a:rPr lang="en-US" dirty="0" smtClean="0"/>
              <a:t>7. Big Ben is the symbol of Paris.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FALSE</a:t>
            </a:r>
          </a:p>
          <a:p>
            <a:pPr>
              <a:buNone/>
            </a:pPr>
            <a:r>
              <a:rPr lang="en-US" dirty="0" smtClean="0"/>
              <a:t>8. The Tower of London is a museum now.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TRUE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TRUE or FALSE?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en-US" dirty="0" smtClean="0"/>
              <a:t>1. Belgorod is the centre of the Kursk region.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FALSE</a:t>
            </a:r>
          </a:p>
          <a:p>
            <a:pPr marL="514350" indent="-514350">
              <a:buNone/>
            </a:pPr>
            <a:r>
              <a:rPr lang="en-US" dirty="0" smtClean="0"/>
              <a:t>2. It stands on the River </a:t>
            </a:r>
            <a:r>
              <a:rPr lang="en-US" dirty="0" err="1" smtClean="0"/>
              <a:t>Severskiy</a:t>
            </a:r>
            <a:r>
              <a:rPr lang="en-US" dirty="0" smtClean="0"/>
              <a:t> </a:t>
            </a:r>
            <a:r>
              <a:rPr lang="en-US" dirty="0" err="1" smtClean="0"/>
              <a:t>Donetz</a:t>
            </a:r>
            <a:r>
              <a:rPr lang="en-US" dirty="0" smtClean="0"/>
              <a:t>.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TRUE</a:t>
            </a:r>
          </a:p>
          <a:p>
            <a:pPr marL="514350" indent="-514350">
              <a:buNone/>
            </a:pPr>
            <a:r>
              <a:rPr lang="en-US" dirty="0" smtClean="0"/>
              <a:t>3. Preobrazhenskiy Cathedral is the  museum now.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FALSE</a:t>
            </a:r>
          </a:p>
          <a:p>
            <a:pPr marL="514350" indent="-514350">
              <a:buNone/>
            </a:pPr>
            <a:r>
              <a:rPr lang="en-US" dirty="0" smtClean="0"/>
              <a:t>4. Many festivities take place on the Sobornaya Square.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TRUE or FALSE?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5. There is no Drama Theatre in Belgorod.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FALSE</a:t>
            </a:r>
          </a:p>
          <a:p>
            <a:pPr>
              <a:buNone/>
            </a:pPr>
            <a:r>
              <a:rPr lang="en-US" dirty="0" smtClean="0"/>
              <a:t>6. The Kursk Bulge Diorama has a square construction.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FALSE</a:t>
            </a:r>
          </a:p>
          <a:p>
            <a:pPr>
              <a:buNone/>
            </a:pPr>
            <a:r>
              <a:rPr lang="en-US" dirty="0" smtClean="0"/>
              <a:t>7. The monument to the Great Duke Vladimir was presented in 1998.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TRUE</a:t>
            </a:r>
          </a:p>
          <a:p>
            <a:pPr>
              <a:buNone/>
            </a:pPr>
            <a:r>
              <a:rPr lang="en-US" dirty="0" smtClean="0"/>
              <a:t>8. The Belgorod State University is a modern educational institution.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TRUE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FIND THE PAIR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Westminster Abbey</a:t>
            </a:r>
          </a:p>
          <a:p>
            <a:r>
              <a:rPr lang="en-US" b="1" dirty="0" smtClean="0"/>
              <a:t>Tower Bridge</a:t>
            </a:r>
          </a:p>
          <a:p>
            <a:r>
              <a:rPr lang="en-US" b="1" dirty="0" smtClean="0"/>
              <a:t>Piccadilly Circus</a:t>
            </a:r>
          </a:p>
          <a:p>
            <a:r>
              <a:rPr lang="en-US" b="1" dirty="0" smtClean="0"/>
              <a:t>Buckingham Palace</a:t>
            </a:r>
          </a:p>
          <a:p>
            <a:r>
              <a:rPr lang="en-US" b="1" dirty="0" smtClean="0"/>
              <a:t>Trafalgar Square</a:t>
            </a:r>
          </a:p>
          <a:p>
            <a:r>
              <a:rPr lang="en-US" b="1" dirty="0" smtClean="0"/>
              <a:t>Hyde Park</a:t>
            </a:r>
          </a:p>
          <a:p>
            <a:r>
              <a:rPr lang="en-US" b="1" dirty="0" smtClean="0"/>
              <a:t>Big Ben</a:t>
            </a:r>
          </a:p>
          <a:p>
            <a:r>
              <a:rPr lang="en-US" b="1" dirty="0" smtClean="0"/>
              <a:t>Madam </a:t>
            </a:r>
            <a:r>
              <a:rPr lang="en-US" b="1" dirty="0" err="1" smtClean="0"/>
              <a:t>Tussaud’s</a:t>
            </a:r>
            <a:r>
              <a:rPr lang="en-US" b="1" dirty="0" smtClean="0"/>
              <a:t> Museum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FIND THE PAIR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Sobornaya Square</a:t>
            </a:r>
          </a:p>
          <a:p>
            <a:r>
              <a:rPr lang="en-US" b="1" dirty="0" err="1" smtClean="0"/>
              <a:t>Schepkin</a:t>
            </a:r>
            <a:r>
              <a:rPr lang="en-US" b="1" dirty="0" smtClean="0"/>
              <a:t> Drama Theatre</a:t>
            </a:r>
          </a:p>
          <a:p>
            <a:r>
              <a:rPr lang="en-US" b="1" dirty="0" smtClean="0"/>
              <a:t>Kursk Bulge Diorama</a:t>
            </a:r>
          </a:p>
          <a:p>
            <a:r>
              <a:rPr lang="en-US" b="1" dirty="0" smtClean="0"/>
              <a:t>Local Lore Museum</a:t>
            </a:r>
          </a:p>
          <a:p>
            <a:r>
              <a:rPr lang="en-US" b="1" dirty="0" smtClean="0"/>
              <a:t>Preobrazhenskiy Cathedral</a:t>
            </a:r>
          </a:p>
          <a:p>
            <a:r>
              <a:rPr lang="en-US" b="1" dirty="0" smtClean="0"/>
              <a:t>Lenin Park</a:t>
            </a:r>
          </a:p>
          <a:p>
            <a:r>
              <a:rPr lang="en-US" b="1" dirty="0" smtClean="0"/>
              <a:t>Puppet Show Theatre</a:t>
            </a:r>
          </a:p>
          <a:p>
            <a:r>
              <a:rPr lang="en-US" b="1" dirty="0" smtClean="0"/>
              <a:t>Belgorod State University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GUESS     THE    CODE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1845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1. </a:t>
            </a:r>
            <a:r>
              <a:rPr lang="en-US" b="1" dirty="0" err="1" smtClean="0"/>
              <a:t>meswaybsirbetnet</a:t>
            </a:r>
            <a:r>
              <a:rPr lang="en-US" b="1" dirty="0" smtClean="0"/>
              <a:t> – Westminster Abbey</a:t>
            </a:r>
          </a:p>
          <a:p>
            <a:pPr>
              <a:buNone/>
            </a:pPr>
            <a:r>
              <a:rPr lang="en-US" b="1" dirty="0" smtClean="0"/>
              <a:t>2. </a:t>
            </a:r>
            <a:r>
              <a:rPr lang="en-US" b="1" dirty="0" err="1" smtClean="0"/>
              <a:t>kapeyhrd</a:t>
            </a:r>
            <a:r>
              <a:rPr lang="en-US" b="1" dirty="0" smtClean="0"/>
              <a:t> - Hyde Park</a:t>
            </a:r>
          </a:p>
          <a:p>
            <a:pPr>
              <a:buNone/>
            </a:pPr>
            <a:r>
              <a:rPr lang="en-US" b="1" dirty="0" smtClean="0"/>
              <a:t>3. </a:t>
            </a:r>
            <a:r>
              <a:rPr lang="en-US" b="1" dirty="0" err="1" smtClean="0"/>
              <a:t>nbegib</a:t>
            </a:r>
            <a:r>
              <a:rPr lang="en-US" b="1" dirty="0" smtClean="0"/>
              <a:t> - Big Ben</a:t>
            </a:r>
          </a:p>
          <a:p>
            <a:pPr>
              <a:buNone/>
            </a:pPr>
            <a:r>
              <a:rPr lang="en-US" b="1" dirty="0" smtClean="0"/>
              <a:t>4. </a:t>
            </a:r>
            <a:r>
              <a:rPr lang="en-US" b="1" dirty="0" err="1" smtClean="0"/>
              <a:t>mutassumadusemad’sum</a:t>
            </a:r>
            <a:r>
              <a:rPr lang="en-US" b="1" dirty="0" smtClean="0"/>
              <a:t> - Madam </a:t>
            </a:r>
            <a:r>
              <a:rPr lang="en-US" b="1" dirty="0" err="1" smtClean="0"/>
              <a:t>Tussaud’s</a:t>
            </a:r>
            <a:r>
              <a:rPr lang="en-US" b="1" dirty="0" smtClean="0"/>
              <a:t> Museum </a:t>
            </a:r>
          </a:p>
          <a:p>
            <a:pPr>
              <a:buNone/>
            </a:pPr>
            <a:r>
              <a:rPr lang="en-US" b="1" dirty="0" smtClean="0"/>
              <a:t>5. </a:t>
            </a:r>
            <a:r>
              <a:rPr lang="en-US" b="1" dirty="0" err="1" smtClean="0"/>
              <a:t>pulackbaighnamce</a:t>
            </a:r>
            <a:r>
              <a:rPr lang="en-US" b="1" dirty="0" smtClean="0"/>
              <a:t> - Buckingham Palace</a:t>
            </a:r>
          </a:p>
          <a:p>
            <a:pPr>
              <a:buNone/>
            </a:pPr>
            <a:r>
              <a:rPr lang="en-US" b="1" dirty="0" smtClean="0"/>
              <a:t>6. </a:t>
            </a:r>
            <a:r>
              <a:rPr lang="en-US" b="1" dirty="0" err="1" smtClean="0"/>
              <a:t>lowetofnornod</a:t>
            </a:r>
            <a:r>
              <a:rPr lang="en-US" b="1" dirty="0" smtClean="0"/>
              <a:t> – Tower of London</a:t>
            </a:r>
          </a:p>
          <a:p>
            <a:pPr>
              <a:buNone/>
            </a:pPr>
            <a:r>
              <a:rPr lang="en-US" b="1" dirty="0" smtClean="0"/>
              <a:t>7. </a:t>
            </a:r>
            <a:r>
              <a:rPr lang="en-US" b="1" dirty="0" err="1" smtClean="0"/>
              <a:t>ftsauelaragaraq</a:t>
            </a:r>
            <a:r>
              <a:rPr lang="en-US" b="1" dirty="0" smtClean="0"/>
              <a:t> - Trafalgar Square</a:t>
            </a:r>
          </a:p>
          <a:p>
            <a:pPr>
              <a:buNone/>
            </a:pPr>
            <a:r>
              <a:rPr lang="en-US" b="1" dirty="0" smtClean="0"/>
              <a:t>8. </a:t>
            </a:r>
            <a:r>
              <a:rPr lang="en-US" b="1" dirty="0" err="1" smtClean="0"/>
              <a:t>mdgrabice</a:t>
            </a:r>
            <a:r>
              <a:rPr lang="en-US" b="1" dirty="0" smtClean="0"/>
              <a:t> - Cambridge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77552" y="273713"/>
            <a:ext cx="8229600" cy="159217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Arial Black" pitchFamily="34" charset="0"/>
              </a:rPr>
              <a:t>KURSK BULGE DIORAMA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Arial Black" pitchFamily="34" charset="0"/>
              </a:rPr>
            </a:b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1628800"/>
            <a:ext cx="2843808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600" dirty="0" smtClean="0">
                <a:solidFill>
                  <a:schemeClr val="bg1"/>
                </a:solidFill>
              </a:rPr>
              <a:t>half circled construction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600" dirty="0" smtClean="0">
                <a:solidFill>
                  <a:schemeClr val="bg1"/>
                </a:solidFill>
              </a:rPr>
              <a:t>heroic defense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600" dirty="0" smtClean="0">
                <a:solidFill>
                  <a:schemeClr val="bg1"/>
                </a:solidFill>
              </a:rPr>
              <a:t> the Great Tank Battle</a:t>
            </a:r>
            <a:endParaRPr lang="ru-RU" sz="3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https://a.d-cd.net/335b0cu-960.jpg"/>
          <p:cNvPicPr>
            <a:picLocks noGrp="1"/>
          </p:cNvPicPr>
          <p:nvPr>
            <p:ph idx="1"/>
          </p:nvPr>
        </p:nvPicPr>
        <p:blipFill>
          <a:blip r:embed="rId3" cstate="email">
            <a:lum contrast="20000"/>
          </a:blip>
          <a:srcRect r="10390"/>
          <a:stretch>
            <a:fillRect/>
          </a:stretch>
        </p:blipFill>
        <p:spPr bwMode="auto">
          <a:xfrm>
            <a:off x="539552" y="1772816"/>
            <a:ext cx="5112568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GUESS     THE    CODE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60212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1. </a:t>
            </a:r>
            <a:r>
              <a:rPr lang="en-US" b="1" dirty="0" err="1" smtClean="0"/>
              <a:t>rbonsoqeuasayra</a:t>
            </a:r>
            <a:r>
              <a:rPr lang="en-US" b="1" dirty="0" smtClean="0"/>
              <a:t> - Sobornaya Square</a:t>
            </a:r>
          </a:p>
          <a:p>
            <a:pPr>
              <a:buNone/>
            </a:pPr>
            <a:r>
              <a:rPr lang="en-US" b="1" dirty="0" smtClean="0"/>
              <a:t>2. </a:t>
            </a:r>
            <a:r>
              <a:rPr lang="en-US" b="1" dirty="0" err="1" smtClean="0"/>
              <a:t>renikanpl</a:t>
            </a:r>
            <a:r>
              <a:rPr lang="en-US" b="1" dirty="0" smtClean="0"/>
              <a:t> - Lenin Park</a:t>
            </a:r>
          </a:p>
          <a:p>
            <a:pPr>
              <a:buNone/>
            </a:pPr>
            <a:r>
              <a:rPr lang="en-US" b="1" dirty="0" smtClean="0"/>
              <a:t>3. </a:t>
            </a:r>
            <a:r>
              <a:rPr lang="en-US" b="1" dirty="0" err="1" smtClean="0"/>
              <a:t>beurkdaulgmarokis</a:t>
            </a:r>
            <a:r>
              <a:rPr lang="en-US" b="1" dirty="0" smtClean="0"/>
              <a:t> - Kursk Bulge Diorama</a:t>
            </a:r>
          </a:p>
          <a:p>
            <a:pPr>
              <a:buNone/>
            </a:pPr>
            <a:r>
              <a:rPr lang="en-US" b="1" dirty="0" smtClean="0"/>
              <a:t>4. </a:t>
            </a:r>
            <a:r>
              <a:rPr lang="en-US" b="1" dirty="0" err="1" smtClean="0"/>
              <a:t>adtetamehrar</a:t>
            </a:r>
            <a:r>
              <a:rPr lang="en-US" b="1" dirty="0" smtClean="0"/>
              <a:t> - Drama Theatre</a:t>
            </a:r>
          </a:p>
          <a:p>
            <a:pPr>
              <a:buNone/>
            </a:pPr>
            <a:r>
              <a:rPr lang="en-US" b="1" dirty="0" smtClean="0"/>
              <a:t>5. </a:t>
            </a:r>
            <a:r>
              <a:rPr lang="en-US" b="1" dirty="0" err="1" smtClean="0"/>
              <a:t>cthopzherdaernbraskeaily</a:t>
            </a:r>
            <a:r>
              <a:rPr lang="en-US" b="1" dirty="0" smtClean="0"/>
              <a:t> - Preobrazhenskiy Cathedral</a:t>
            </a:r>
          </a:p>
          <a:p>
            <a:pPr>
              <a:buNone/>
            </a:pPr>
            <a:r>
              <a:rPr lang="en-US" b="1" dirty="0" smtClean="0"/>
              <a:t>6. </a:t>
            </a:r>
            <a:r>
              <a:rPr lang="en-US" b="1" dirty="0" err="1" smtClean="0"/>
              <a:t>larmesuoclomleu</a:t>
            </a:r>
            <a:r>
              <a:rPr lang="en-US" b="1" dirty="0" smtClean="0"/>
              <a:t> - Local Lore Museum</a:t>
            </a:r>
          </a:p>
          <a:p>
            <a:pPr>
              <a:buNone/>
            </a:pPr>
            <a:r>
              <a:rPr lang="en-US" b="1" dirty="0" smtClean="0"/>
              <a:t>7. </a:t>
            </a:r>
            <a:r>
              <a:rPr lang="en-US" b="1" dirty="0" err="1" smtClean="0"/>
              <a:t>stelboutviretosiredagny</a:t>
            </a:r>
            <a:r>
              <a:rPr lang="en-US" b="1" dirty="0" smtClean="0"/>
              <a:t> - Belgorod State University</a:t>
            </a:r>
          </a:p>
          <a:p>
            <a:pPr>
              <a:buNone/>
            </a:pPr>
            <a:r>
              <a:rPr lang="en-US" b="1" dirty="0" smtClean="0"/>
              <a:t>8. </a:t>
            </a:r>
            <a:r>
              <a:rPr lang="en-US" b="1" dirty="0" err="1" smtClean="0"/>
              <a:t>vdirlamikedumentmuno</a:t>
            </a:r>
            <a:r>
              <a:rPr lang="en-US" b="1" dirty="0" smtClean="0"/>
              <a:t> – Duke Vladimir Monument</a:t>
            </a:r>
            <a:endParaRPr lang="ru-RU" b="1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CINQUAIN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400" dirty="0" smtClean="0">
                <a:latin typeface="Arial Black" pitchFamily="34" charset="0"/>
              </a:rPr>
              <a:t>1 - a key word</a:t>
            </a:r>
          </a:p>
          <a:p>
            <a:pPr>
              <a:buNone/>
            </a:pPr>
            <a:r>
              <a:rPr lang="en-US" sz="4400" dirty="0" smtClean="0">
                <a:latin typeface="Arial Black" pitchFamily="34" charset="0"/>
              </a:rPr>
              <a:t>2 - two adjectives</a:t>
            </a:r>
          </a:p>
          <a:p>
            <a:pPr>
              <a:buNone/>
            </a:pPr>
            <a:r>
              <a:rPr lang="en-US" sz="4400" dirty="0" smtClean="0">
                <a:latin typeface="Arial Black" pitchFamily="34" charset="0"/>
              </a:rPr>
              <a:t>3 - three verbs</a:t>
            </a:r>
          </a:p>
          <a:p>
            <a:pPr>
              <a:buNone/>
            </a:pPr>
            <a:r>
              <a:rPr lang="en-US" sz="4400" dirty="0" smtClean="0">
                <a:latin typeface="Arial Black" pitchFamily="34" charset="0"/>
              </a:rPr>
              <a:t>4 - short sentence</a:t>
            </a:r>
          </a:p>
          <a:p>
            <a:pPr>
              <a:buNone/>
            </a:pPr>
            <a:r>
              <a:rPr lang="en-US" sz="4400" dirty="0" smtClean="0">
                <a:latin typeface="Arial Black" pitchFamily="34" charset="0"/>
              </a:rPr>
              <a:t>5 – one word- association    with a key word</a:t>
            </a:r>
            <a:endParaRPr lang="ru-RU" sz="4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2000240"/>
          <a:ext cx="7715304" cy="4429156"/>
        </p:xfrm>
        <a:graphic>
          <a:graphicData uri="http://schemas.openxmlformats.org/drawingml/2006/table">
            <a:tbl>
              <a:tblPr/>
              <a:tblGrid>
                <a:gridCol w="4660205"/>
                <a:gridCol w="1527549"/>
                <a:gridCol w="1527550"/>
              </a:tblGrid>
              <a:tr h="8946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2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Group 1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Group 2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explained </a:t>
                      </a:r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their choice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9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everyone </a:t>
                      </a:r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in the group took part in the discussion and answered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2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2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4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mistakes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2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2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85728"/>
            <a:ext cx="94685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latin typeface="Arial Black" pitchFamily="34" charset="0"/>
              </a:rPr>
              <a:t>WHAT PLACE WOULD YOU LIKE TO VISIT?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LETTERS – WORDS 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accent2"/>
                </a:solidFill>
                <a:latin typeface="Arial Black" pitchFamily="34" charset="0"/>
              </a:rPr>
              <a:t>  </a:t>
            </a:r>
            <a:r>
              <a:rPr lang="en-US" sz="3600" dirty="0" smtClean="0">
                <a:latin typeface="Arial Black" pitchFamily="34" charset="0"/>
              </a:rPr>
              <a:t>B -                              L -</a:t>
            </a:r>
          </a:p>
          <a:p>
            <a:pPr>
              <a:buNone/>
            </a:pPr>
            <a:r>
              <a:rPr lang="en-US" sz="3600" dirty="0" smtClean="0">
                <a:latin typeface="Arial Black" pitchFamily="34" charset="0"/>
              </a:rPr>
              <a:t>  E -                              O -</a:t>
            </a:r>
          </a:p>
          <a:p>
            <a:pPr>
              <a:buNone/>
            </a:pPr>
            <a:r>
              <a:rPr lang="en-US" sz="3600" dirty="0" smtClean="0">
                <a:latin typeface="Arial Black" pitchFamily="34" charset="0"/>
              </a:rPr>
              <a:t>  L -                              N -</a:t>
            </a:r>
          </a:p>
          <a:p>
            <a:pPr>
              <a:buNone/>
            </a:pPr>
            <a:r>
              <a:rPr lang="en-US" sz="3600" dirty="0" smtClean="0">
                <a:latin typeface="Arial Black" pitchFamily="34" charset="0"/>
              </a:rPr>
              <a:t>  G -                              D -                                </a:t>
            </a:r>
          </a:p>
          <a:p>
            <a:pPr>
              <a:buNone/>
            </a:pPr>
            <a:r>
              <a:rPr lang="en-US" sz="3600" dirty="0" smtClean="0">
                <a:latin typeface="Arial Black" pitchFamily="34" charset="0"/>
              </a:rPr>
              <a:t>  O -                              O -</a:t>
            </a:r>
          </a:p>
          <a:p>
            <a:pPr>
              <a:buNone/>
            </a:pPr>
            <a:r>
              <a:rPr lang="en-US" sz="3600" dirty="0" smtClean="0">
                <a:latin typeface="Arial Black" pitchFamily="34" charset="0"/>
              </a:rPr>
              <a:t>  R -                              N -</a:t>
            </a:r>
          </a:p>
          <a:p>
            <a:pPr>
              <a:buNone/>
            </a:pPr>
            <a:r>
              <a:rPr lang="en-US" sz="3600" dirty="0" smtClean="0">
                <a:latin typeface="Arial Black" pitchFamily="34" charset="0"/>
              </a:rPr>
              <a:t>  O -</a:t>
            </a:r>
          </a:p>
          <a:p>
            <a:pPr>
              <a:buNone/>
            </a:pPr>
            <a:r>
              <a:rPr lang="en-US" sz="3600" dirty="0" smtClean="0">
                <a:latin typeface="Arial Black" pitchFamily="34" charset="0"/>
              </a:rPr>
              <a:t>  D -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HOMEWORK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87727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dirty="0" smtClean="0">
                <a:solidFill>
                  <a:schemeClr val="bg1"/>
                </a:solidFill>
              </a:rPr>
              <a:t>        </a:t>
            </a:r>
            <a:r>
              <a:rPr lang="en-US" dirty="0" smtClean="0"/>
              <a:t>Write a letter to your pen friend. Describe any tradition or holiday in your native city (arts festivals, theatre festivals, special fairs, cultural events etc.) </a:t>
            </a:r>
          </a:p>
          <a:p>
            <a:pPr algn="just">
              <a:buNone/>
            </a:pPr>
            <a:r>
              <a:rPr lang="en-US" dirty="0" smtClean="0"/>
              <a:t>         Use the following </a:t>
            </a:r>
            <a:r>
              <a:rPr lang="en-US" b="1" u="sng" dirty="0" smtClean="0"/>
              <a:t>structure</a:t>
            </a:r>
            <a:r>
              <a:rPr lang="en-US" dirty="0" smtClean="0"/>
              <a:t> of informal letter: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Greeting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Reason for writing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Development on this subject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Concluding  sentences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Closing remarks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/>
                </a:solidFill>
                <a:latin typeface="Arial Black" pitchFamily="34" charset="0"/>
              </a:rPr>
              <a:t/>
            </a:r>
            <a:br>
              <a:rPr lang="en-US" dirty="0" smtClean="0">
                <a:solidFill>
                  <a:schemeClr val="accent2"/>
                </a:solidFill>
                <a:latin typeface="Arial Black" pitchFamily="34" charset="0"/>
              </a:rPr>
            </a:br>
            <a:r>
              <a:rPr lang="en-US" sz="4900" dirty="0" smtClean="0">
                <a:solidFill>
                  <a:srgbClr val="C00000"/>
                </a:solidFill>
                <a:latin typeface="Arial Black" pitchFamily="34" charset="0"/>
              </a:rPr>
              <a:t>OUR LESSON IS OVER!</a:t>
            </a:r>
            <a:br>
              <a:rPr lang="en-US" sz="4900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49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https://i.pinimg.com/originals/09/d3/18/09d318ee250c1c5bd3bc31ae7e4ed1d1.pn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91695" y="1412776"/>
            <a:ext cx="4228577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1.bp.blogspot.com/-1ySuxMlP23c/X4HTKk8n7eI/AAAAAAAA9z8/McF01TA846k0Aj-KQucsB3-5s7swKQneACLcBGAsYHQ/s2048/%25D1%258F%25D0%25B1%25D0%25BB%25D0%25BE%25D0%25BA%25D0%25BE_DoV%2B%252811%252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824" y="1268760"/>
            <a:ext cx="1494447" cy="2016224"/>
          </a:xfrm>
          <a:prstGeom prst="rect">
            <a:avLst/>
          </a:prstGeom>
          <a:noFill/>
        </p:spPr>
      </p:pic>
      <p:pic>
        <p:nvPicPr>
          <p:cNvPr id="1028" name="Picture 4" descr="https://images.vfl.ru/ii/1534937595/303c678f/2299622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040" y="2420888"/>
            <a:ext cx="2128185" cy="1596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BIG BEN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6" name="Содержимое 5" descr="http://saitolenka1-1.ucoz.ru/sait/18.png"/>
          <p:cNvPicPr>
            <a:picLocks noGrp="1"/>
          </p:cNvPicPr>
          <p:nvPr>
            <p:ph idx="1"/>
          </p:nvPr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755576" y="1556792"/>
            <a:ext cx="4536504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 flipH="1">
            <a:off x="5868143" y="1412776"/>
            <a:ext cx="273630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clock tower</a:t>
            </a:r>
          </a:p>
          <a:p>
            <a:pPr>
              <a:buFontTx/>
              <a:buChar char="-"/>
            </a:pPr>
            <a:endParaRPr lang="en-US" sz="3200" dirty="0" smtClean="0"/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symbol of London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- the biggest bell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SCHEPKIN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b="1" dirty="0">
                <a:solidFill>
                  <a:srgbClr val="C00000"/>
                </a:solidFill>
                <a:latin typeface="Arial Black" pitchFamily="34" charset="0"/>
              </a:rPr>
              <a:t>DRAMA THEATRE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419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68313" y="1626810"/>
            <a:ext cx="5111799" cy="4970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868144" y="1628800"/>
            <a:ext cx="3096344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large and beautiful</a:t>
            </a:r>
          </a:p>
          <a:p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exciting actions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sculptural composition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TOWER OF LONDON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- The biggest bell</a:t>
            </a:r>
            <a:endParaRPr lang="ru-RU" dirty="0" smtClean="0"/>
          </a:p>
          <a:p>
            <a:r>
              <a:rPr lang="en-US" dirty="0" smtClean="0"/>
              <a:t>- The biggest bell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btimes.ru/files/imagecache/Article/tower_of_london_viewed_from_the_river_thames.jpg"/>
          <p:cNvPicPr/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251520" y="1484784"/>
            <a:ext cx="5112568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940152" y="1628800"/>
            <a:ext cx="266429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historical site</a:t>
            </a:r>
            <a:endParaRPr lang="ru-RU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twenty towers</a:t>
            </a:r>
            <a:endParaRPr lang="ru-RU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a fortress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- a prison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700808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</a:rPr>
              <a:t>PREOBRAZHENSKIY </a:t>
            </a:r>
            <a:r>
              <a:rPr lang="en-US" b="1" dirty="0">
                <a:solidFill>
                  <a:srgbClr val="C00000"/>
                </a:solidFill>
                <a:latin typeface="Arial Black" pitchFamily="34" charset="0"/>
              </a:rPr>
              <a:t>CATHEDRAL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3" cstate="email">
            <a:lum bright="10000" contrast="10000"/>
          </a:blip>
          <a:srcRect/>
          <a:stretch>
            <a:fillRect/>
          </a:stretch>
        </p:blipFill>
        <p:spPr>
          <a:xfrm>
            <a:off x="683569" y="1893757"/>
            <a:ext cx="5112567" cy="470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372200" y="1844824"/>
            <a:ext cx="2592288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saint place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a museum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religious ceremonies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WESTMINSTER ABBEY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5" name="Рисунок 4" descr="http://yourholidayhomes.com/images/content/thinks/443/orig-westminster-at-night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772816"/>
            <a:ext cx="5688632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516216" y="1340768"/>
            <a:ext cx="24482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famous church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kings and queens</a:t>
            </a:r>
          </a:p>
          <a:p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dirty="0" smtClean="0">
                <a:solidFill>
                  <a:schemeClr val="bg1"/>
                </a:solidFill>
              </a:rPr>
              <a:t>- </a:t>
            </a:r>
            <a:r>
              <a:rPr lang="en-US" sz="3200" dirty="0" smtClean="0">
                <a:solidFill>
                  <a:schemeClr val="bg1"/>
                </a:solidFill>
              </a:rPr>
              <a:t>Middle Ages</a:t>
            </a:r>
            <a:endParaRPr lang="ru-RU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Arial Black" pitchFamily="34" charset="0"/>
              </a:rPr>
              <a:t>MUSEUM OF LOCAL LORE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096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23528" y="1527202"/>
            <a:ext cx="5328592" cy="4781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084168" y="1412776"/>
            <a:ext cx="3059832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-establishments of culture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historical interest</a:t>
            </a:r>
          </a:p>
          <a:p>
            <a:pPr>
              <a:buFontTx/>
              <a:buChar char="-"/>
            </a:pPr>
            <a:endParaRPr lang="en-US" sz="32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</a:rPr>
              <a:t> biological halls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939</TotalTime>
  <Words>878</Words>
  <Application>Microsoft Office PowerPoint</Application>
  <PresentationFormat>Экран (4:3)</PresentationFormat>
  <Paragraphs>409</Paragraphs>
  <Slides>35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SATELITE  LINK  LESSON</vt:lpstr>
      <vt:lpstr>Слайд 2</vt:lpstr>
      <vt:lpstr>KURSK BULGE DIORAMA </vt:lpstr>
      <vt:lpstr>BIG BEN</vt:lpstr>
      <vt:lpstr>SCHEPKIN  DRAMA THEATRE </vt:lpstr>
      <vt:lpstr>TOWER OF LONDON</vt:lpstr>
      <vt:lpstr>PREOBRAZHENSKIY CATHEDRAL</vt:lpstr>
      <vt:lpstr>WESTMINSTER ABBEY</vt:lpstr>
      <vt:lpstr>MUSEUM OF LOCAL LORE</vt:lpstr>
      <vt:lpstr>THE NANURAL HISTORY MUSEUM</vt:lpstr>
      <vt:lpstr>MADAM TUSSAUD’S WAX MUSEUM</vt:lpstr>
      <vt:lpstr>GRAND DUKE VLADIMIR MONUMENT </vt:lpstr>
      <vt:lpstr>BUCKINGHAM PALACE</vt:lpstr>
      <vt:lpstr>BELGOROD  STATE UNIVERSITY </vt:lpstr>
      <vt:lpstr>YOUNG CULTURE CENTRE</vt:lpstr>
      <vt:lpstr>CAMBRIDGE UNIVERSITY</vt:lpstr>
      <vt:lpstr>LENIN PARK </vt:lpstr>
      <vt:lpstr>HYDE PARK</vt:lpstr>
      <vt:lpstr>SOBORNAYA SQUARE</vt:lpstr>
      <vt:lpstr>TRAFALGAR SQUARE</vt:lpstr>
      <vt:lpstr>TEST №1 </vt:lpstr>
      <vt:lpstr>Слайд 22</vt:lpstr>
      <vt:lpstr>TRUE or FALSE?</vt:lpstr>
      <vt:lpstr>TRUE or FALSE?</vt:lpstr>
      <vt:lpstr>TRUE or FALSE?</vt:lpstr>
      <vt:lpstr>TRUE or FALSE?</vt:lpstr>
      <vt:lpstr>FIND THE PAIR</vt:lpstr>
      <vt:lpstr>FIND THE PAIR</vt:lpstr>
      <vt:lpstr>GUESS     THE    CODE</vt:lpstr>
      <vt:lpstr>GUESS     THE    CODE</vt:lpstr>
      <vt:lpstr>CINQUAIN</vt:lpstr>
      <vt:lpstr>Слайд 32</vt:lpstr>
      <vt:lpstr>LETTERS – WORDS </vt:lpstr>
      <vt:lpstr>HOMEWORK</vt:lpstr>
      <vt:lpstr> OUR LESSON IS OVER!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DM</cp:lastModifiedBy>
  <cp:revision>108</cp:revision>
  <dcterms:created xsi:type="dcterms:W3CDTF">2016-05-23T06:20:36Z</dcterms:created>
  <dcterms:modified xsi:type="dcterms:W3CDTF">2021-08-04T13:47:00Z</dcterms:modified>
</cp:coreProperties>
</file>