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8" r:id="rId3"/>
    <p:sldId id="261" r:id="rId4"/>
    <p:sldId id="259" r:id="rId5"/>
    <p:sldId id="275" r:id="rId6"/>
    <p:sldId id="272" r:id="rId7"/>
    <p:sldId id="273" r:id="rId8"/>
    <p:sldId id="262" r:id="rId9"/>
    <p:sldId id="276" r:id="rId10"/>
    <p:sldId id="263" r:id="rId11"/>
    <p:sldId id="264" r:id="rId12"/>
    <p:sldId id="266" r:id="rId13"/>
    <p:sldId id="268" r:id="rId14"/>
    <p:sldId id="265" r:id="rId15"/>
    <p:sldId id="267" r:id="rId16"/>
    <p:sldId id="277" r:id="rId17"/>
    <p:sldId id="279" r:id="rId18"/>
    <p:sldId id="278" r:id="rId19"/>
    <p:sldId id="280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 varScale="1">
        <p:scale>
          <a:sx n="69" d="100"/>
          <a:sy n="69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5A78B-BCE3-4B3D-AF2E-D7DC598E553C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1AEFE-F275-498C-9D89-AC408890A8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7145F85-4C14-4556-8E9C-2A19F3DA6DAA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11665D8-6FAB-400E-BD89-865D8D023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929718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Научная деятельность путешественника, ученого-этнографа, исследователя Дальнего Востока В.К.Арсеньева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User\Desktop\Арсеньев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85925"/>
            <a:ext cx="6929486" cy="4658479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786742" cy="1143000"/>
          </a:xfrm>
        </p:spPr>
        <p:txBody>
          <a:bodyPr>
            <a:normAutofit/>
          </a:bodyPr>
          <a:lstStyle/>
          <a:p>
            <a:pPr algn="ctr"/>
            <a:r>
              <a:rPr lang="ru-RU" sz="4500" b="1" dirty="0" smtClean="0">
                <a:solidFill>
                  <a:schemeClr val="accent1">
                    <a:lumMod val="75000"/>
                  </a:schemeClr>
                </a:solidFill>
              </a:rPr>
              <a:t>Публикации В.К.Арсеньева</a:t>
            </a:r>
            <a:endParaRPr lang="ru-RU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928670"/>
            <a:ext cx="9215502" cy="2286016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dirty="0" smtClean="0"/>
              <a:t>             </a:t>
            </a:r>
            <a:r>
              <a:rPr lang="ru-RU" sz="3300" dirty="0" smtClean="0"/>
              <a:t>За всю свою 30-летнюю деятельность по изучению Дальнего Востока В.К.Арсеньев опубликовал в печати 62 работы, из которых «По Уссурийскому краю», «</a:t>
            </a:r>
            <a:r>
              <a:rPr lang="ru-RU" sz="3300" dirty="0" err="1" smtClean="0"/>
              <a:t>Дерсу</a:t>
            </a:r>
            <a:r>
              <a:rPr lang="ru-RU" sz="3300" dirty="0" smtClean="0"/>
              <a:t> </a:t>
            </a:r>
            <a:r>
              <a:rPr lang="ru-RU" sz="3300" dirty="0" err="1" smtClean="0"/>
              <a:t>Узала</a:t>
            </a:r>
            <a:r>
              <a:rPr lang="ru-RU" sz="3300" dirty="0" smtClean="0"/>
              <a:t>», «Сквозь тайгу», «В горах Сихотэ-Алиня» переиздавались но многу раз. В.К.Арсеньеву, однако, не удалось обработать и опубликовать все, что он собрал при своих исследованиях, многое осталось в его дневниках и рукописях. Большая часть этих материалов хранилась в архиве Приморского филиала Географического общества СССР во Владивостоке.</a:t>
            </a:r>
          </a:p>
          <a:p>
            <a:pPr algn="just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000372"/>
            <a:ext cx="5643602" cy="3768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Вклад в изучение горной области Сихотэ-Алиня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571612"/>
            <a:ext cx="9144064" cy="2714644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     </a:t>
            </a:r>
            <a:r>
              <a:rPr lang="ru-RU" sz="2900" dirty="0" smtClean="0"/>
              <a:t>Одним из первых детально изучил и описал горную область Сихотэ-Алиня, сообщив для последней названия многих рек, их протяженность, перевалы и их высоты, вычертив первые кроки полуинструментальной съемки и заполнив тем самым часть «белых пятен» на карте Дальнего Востока, которые были ко времени его прибытия (1899-1900) обширны и многочисленны. Многим вершинам и перевалам он дал названия, которые сохранились на современных картах.</a:t>
            </a:r>
          </a:p>
          <a:p>
            <a:pPr algn="just">
              <a:buNone/>
            </a:pPr>
            <a:r>
              <a:rPr lang="ru-RU" dirty="0" smtClean="0"/>
              <a:t>    </a:t>
            </a:r>
          </a:p>
          <a:p>
            <a:pPr algn="just">
              <a:buNone/>
            </a:pPr>
            <a:endParaRPr lang="ru-RU" dirty="0" smtClean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428424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 descr="C:\Users\User\Desktop\Арсеньев\3d321a1271e8d7dd0d0a211b99f43bc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4214842" cy="30003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286124"/>
            <a:ext cx="436050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928802"/>
            <a:ext cx="470325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42852"/>
            <a:ext cx="9072626" cy="6500858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dirty="0" smtClean="0"/>
              <a:t>      </a:t>
            </a:r>
            <a:r>
              <a:rPr lang="ru-RU" sz="1800" dirty="0" smtClean="0"/>
              <a:t> В.К.Арсеньев </a:t>
            </a:r>
            <a:r>
              <a:rPr lang="ru-RU" sz="1900" dirty="0" smtClean="0"/>
              <a:t>дал обстоятельные характеристики морских заливов и бухт по побережью Японского моря, изучил многие метеорологические и климатические особенности Сихотэ-Алиня и некоторых районов южного Приморья, дал первые описания выявленных им минеральных и горячих источников.</a:t>
            </a:r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endParaRPr lang="ru-RU" sz="1900" dirty="0" smtClean="0"/>
          </a:p>
          <a:p>
            <a:pPr algn="just">
              <a:spcBef>
                <a:spcPts val="0"/>
              </a:spcBef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1800" dirty="0" smtClean="0"/>
              <a:t>Рисунок В.К.Арсеньева из дневника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                          1908 года.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467600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Изучение растительного мира Приморья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71546"/>
            <a:ext cx="7858180" cy="335758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85720" y="1285860"/>
            <a:ext cx="864399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В.К.Арсеньевым установлены важнейшие границы распространения деревьев, кустарников и ряда характерных травянистых растений (женьшень, лотос и др.) и уточнено разделение флоры горной области Сихотэ-Алиня на охотскую и маньчжурскую.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В отчетах он привел общие описания растительности лесов лугов и болот.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928934"/>
            <a:ext cx="6667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Изучение животного мира Приморья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1357298"/>
            <a:ext cx="5357850" cy="528641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900" dirty="0" smtClean="0"/>
              <a:t>           По фауне и охотоведению В.К.Арсеньев сообщил особенности жизни и повадок птиц и зверей, описал перелет птиц на озере </a:t>
            </a:r>
            <a:r>
              <a:rPr lang="ru-RU" sz="1900" dirty="0" err="1" smtClean="0"/>
              <a:t>Ханка</a:t>
            </a:r>
            <a:r>
              <a:rPr lang="ru-RU" sz="1900" dirty="0" smtClean="0"/>
              <a:t>. Им установлены границы распространения отдельных промысловых птиц и зверей (тигр, кабарга, лось, олень северный, пятнистый олень, рябчик, дикуша и др.).     По сделанным им сборам рыб, птиц и зверей специалистами описаны новые виды и разновидности и экологические формы. В.К.Арсеньев описал приемы и способы добычи пантов пятнистого оленя, соболя, тигра, морского котика, дельфина, тихоокеанского моржа и других, а также описал снасти и жилища охотников-зверовщиков.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3714776" cy="516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Краеведческая деятельность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142984"/>
            <a:ext cx="9358346" cy="5715016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           </a:t>
            </a:r>
            <a:r>
              <a:rPr lang="ru-RU" sz="3800" dirty="0" smtClean="0"/>
              <a:t>Свою работу по всестороннему изучению природы, ресурсов, населения и хозяйства Приморья В.К.Арсеньев справедливо считал краеведческой. Он был краеведом в полном смысле этого слова. Обилие и глубина наблюдений не только над отдельными явлениями жизни природы Дальнего Востока, но и над связями между этими явлениями позволяют считать В.К.Арсеньева настоящим краеведом-географом, что, однако, не умаляет его заслуг как краеведа-историка и этнографа. В.К.Арсеньев укреплял и развивал во Владивостоке и Хабаровске музейную работу, много лет был директором Хабаровского и позднее Владивостокского (Приморского) краеведческих музеев (1910-1918 </a:t>
            </a:r>
            <a:r>
              <a:rPr lang="ru-RU" sz="3800" dirty="0" err="1" smtClean="0"/>
              <a:t>гг</a:t>
            </a:r>
            <a:r>
              <a:rPr lang="ru-RU" sz="3800" dirty="0" smtClean="0"/>
              <a:t>). В.К.Арсеньев много раз выступал с различными лекциями и докладами перед самой различной аудиторией, писал и публиковал свои научные исследования. После Октябрьской революции он стал руководителем и организатором многих экспедиций, опубликовал замечательные по своей художественности книги, готовил кадры молодых исследователей в высшей школе Дальнего Востока.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/>
              <a:t>             Особо следует упомянуть об этнографических и историко-археологических работах В.К.Арсеньева. Он дал общее описание условий жизни и хозяйственной деятельности аборигенов Дальнего Востока – орочей, </a:t>
            </a:r>
            <a:r>
              <a:rPr lang="ru-RU" sz="3800" dirty="0" err="1" smtClean="0"/>
              <a:t>удэхейцев</a:t>
            </a:r>
            <a:r>
              <a:rPr lang="ru-RU" sz="3800" dirty="0" smtClean="0"/>
              <a:t>, тазов, нанайцев; записал сказки и поверья орочей, </a:t>
            </a:r>
            <a:r>
              <a:rPr lang="ru-RU" sz="3800" dirty="0" err="1" smtClean="0"/>
              <a:t>удэхейцев</a:t>
            </a:r>
            <a:r>
              <a:rPr lang="ru-RU" sz="3800" dirty="0" smtClean="0"/>
              <a:t>; описал шаманство, ритуалы поисков и находок ценного лекарственного корня женьшеня, его выкопку, хранение и консервирование, промыслы на соболя, тигра.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900" dirty="0" smtClean="0"/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857892"/>
            <a:ext cx="8072494" cy="78581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900" dirty="0" smtClean="0"/>
              <a:t>      </a:t>
            </a:r>
            <a:r>
              <a:rPr lang="ru-RU" sz="2600" dirty="0" smtClean="0"/>
              <a:t>В.К. Арсеньев в костюме </a:t>
            </a:r>
            <a:r>
              <a:rPr lang="ru-RU" sz="2600" dirty="0" err="1" smtClean="0"/>
              <a:t>удэгейского</a:t>
            </a:r>
            <a:r>
              <a:rPr lang="ru-RU" sz="2600" dirty="0" smtClean="0"/>
              <a:t> охотника на экспозиции краеведческого музея им. Н.И. </a:t>
            </a:r>
            <a:r>
              <a:rPr lang="ru-RU" sz="2600" dirty="0" err="1" smtClean="0"/>
              <a:t>Гродекова</a:t>
            </a:r>
            <a:r>
              <a:rPr lang="ru-RU" sz="2600" dirty="0" smtClean="0"/>
              <a:t>. Хабаровск. 1910 г.</a:t>
            </a:r>
          </a:p>
          <a:p>
            <a:pPr algn="ctr"/>
            <a:endParaRPr lang="ru-RU" dirty="0"/>
          </a:p>
        </p:txBody>
      </p:sp>
      <p:pic>
        <p:nvPicPr>
          <p:cNvPr id="4" name="Picture 1" descr="C:\Users\User\Desktop\Арсеньев\i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3714776" cy="5544346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Picture 2" descr="C:\Users\User\Desktop\Арсеньев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290"/>
            <a:ext cx="3786214" cy="5572163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00438"/>
            <a:ext cx="454482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Активная общественная деятельность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928670"/>
            <a:ext cx="9144064" cy="592933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900" dirty="0" smtClean="0"/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            В 1909 году В.К.Арсеньев стал членом Русского географического общества, в 1919 г. – почётным членом Вашингтонского национального и Британского Королевского географических обществ. Был членом 23 научных обществ и учреждений Дальнего Востока.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/>
              <a:t>             В.К. Арсеньев вел широкую организационную и педагогическую работу на Дальнем Востоке. . Он преподавал в Дальневосточном университете и Владивостокском педагогическом институте.</a:t>
            </a:r>
          </a:p>
          <a:p>
            <a:pPr algn="just">
              <a:spcBef>
                <a:spcPts val="0"/>
              </a:spcBef>
              <a:buNone/>
            </a:pPr>
            <a:endParaRPr lang="ru-RU" sz="1800" dirty="0" smtClean="0"/>
          </a:p>
          <a:p>
            <a:pPr algn="just">
              <a:spcBef>
                <a:spcPts val="0"/>
              </a:spcBef>
              <a:buNone/>
            </a:pPr>
            <a:endParaRPr lang="ru-RU" sz="1800" dirty="0" smtClean="0"/>
          </a:p>
          <a:p>
            <a:pPr algn="just">
              <a:spcBef>
                <a:spcPts val="0"/>
              </a:spcBef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       В. К. Арсеньев (слева) и </a:t>
            </a:r>
          </a:p>
          <a:p>
            <a:pPr>
              <a:buNone/>
            </a:pPr>
            <a:r>
              <a:rPr lang="ru-RU" sz="1800" dirty="0" smtClean="0"/>
              <a:t>      Фритьоф Нансен на железнодорожном </a:t>
            </a:r>
          </a:p>
          <a:p>
            <a:pPr>
              <a:buNone/>
            </a:pPr>
            <a:r>
              <a:rPr lang="ru-RU" sz="1800" dirty="0" smtClean="0"/>
              <a:t>       вокзале Хабаровска. 1913 г.</a:t>
            </a:r>
            <a:endParaRPr lang="ru-RU" sz="1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1"/>
            <a:ext cx="8786874" cy="235745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/>
              <a:t>           Находясь на полевых работах, В.К.Арсеньев простудился, тяжело заболел и затем возвратился в конце августа во Владивосток, несколько оправившись. Однако болезнь начала прогрессировать, и 4 сентября 1930 г. исследователь скончался от крупозного воспаления легких.</a:t>
            </a:r>
          </a:p>
          <a:p>
            <a:pPr algn="just">
              <a:buNone/>
            </a:pPr>
            <a:r>
              <a:rPr lang="ru-RU" sz="1800" dirty="0" smtClean="0"/>
              <a:t>           По воспоминаниям Анны Константиновны Арсеньевой, первой жены Владимира </a:t>
            </a:r>
            <a:r>
              <a:rPr lang="ru-RU" sz="1800" dirty="0" err="1" smtClean="0"/>
              <a:t>Клавдиевича</a:t>
            </a:r>
            <a:r>
              <a:rPr lang="ru-RU" sz="1800" dirty="0" smtClean="0"/>
              <a:t>, эпитафия, которую он просил сделать на могиле: 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«Ты мой учитель, учитель и друг, ты храм и моя Родина – шумящий, шелестящий тихий лес».</a:t>
            </a:r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500306"/>
            <a:ext cx="4428000" cy="29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3"/>
            <a:ext cx="4664190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85728"/>
            <a:ext cx="7467600" cy="4525963"/>
          </a:xfrm>
        </p:spPr>
        <p:txBody>
          <a:bodyPr/>
          <a:lstStyle/>
          <a:p>
            <a:pPr algn="ctr">
              <a:buNone/>
            </a:pPr>
            <a:r>
              <a:rPr lang="ru-RU" sz="2400" i="1" dirty="0" smtClean="0"/>
              <a:t>Он дорог не начинал с вокзала,</a:t>
            </a:r>
            <a:endParaRPr lang="ru-RU" sz="2400" dirty="0" smtClean="0"/>
          </a:p>
          <a:p>
            <a:pPr algn="ctr">
              <a:buNone/>
            </a:pPr>
            <a:r>
              <a:rPr lang="ru-RU" sz="2400" i="1" dirty="0" smtClean="0"/>
              <a:t>Не баюкало его в пути купе.</a:t>
            </a:r>
            <a:endParaRPr lang="ru-RU" sz="2400" dirty="0" smtClean="0"/>
          </a:p>
          <a:p>
            <a:pPr algn="ctr">
              <a:buNone/>
            </a:pPr>
            <a:r>
              <a:rPr lang="ru-RU" sz="2400" i="1" dirty="0" smtClean="0"/>
              <a:t>Шел он со своим </a:t>
            </a:r>
            <a:r>
              <a:rPr lang="ru-RU" sz="2400" i="1" dirty="0" err="1" smtClean="0"/>
              <a:t>Дерсу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Узала</a:t>
            </a:r>
            <a:endParaRPr lang="ru-RU" sz="2400" dirty="0" smtClean="0"/>
          </a:p>
          <a:p>
            <a:pPr algn="ctr">
              <a:buNone/>
            </a:pPr>
            <a:r>
              <a:rPr lang="ru-RU" sz="2400" i="1" dirty="0" smtClean="0"/>
              <a:t>По лесной извилистой тропе…</a:t>
            </a:r>
            <a:endParaRPr lang="ru-RU" sz="2400" dirty="0" smtClean="0"/>
          </a:p>
          <a:p>
            <a:pPr algn="ctr">
              <a:buNone/>
            </a:pPr>
            <a:r>
              <a:rPr lang="ru-RU" sz="2400" i="1" dirty="0" smtClean="0"/>
              <a:t>(Г. </a:t>
            </a:r>
            <a:r>
              <a:rPr lang="ru-RU" sz="2400" i="1" dirty="0" err="1" smtClean="0"/>
              <a:t>Корешов</a:t>
            </a:r>
            <a:r>
              <a:rPr lang="ru-RU" sz="2400" i="1" dirty="0" smtClean="0"/>
              <a:t>, 1947)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14620"/>
            <a:ext cx="773104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85728"/>
            <a:ext cx="5000660" cy="6357982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7200" dirty="0" smtClean="0"/>
              <a:t>                      Изучение российского Дальнего Востока началось      относительно недавно, и до ХX в. большинство исследований носили комплексный характер, когда путешественники и учёные не ограничивали свой поиск определёнными дисциплинами. Независимо от основных научных интересов, они включали в свои труды и отчёты самые разнообразные сведения, которые удалось собрать о далёком крае – биологические, географические, этнографические и т.д. Ярким примером таких исследований является и деятельность Владимира </a:t>
            </a:r>
            <a:r>
              <a:rPr lang="ru-RU" sz="7200" dirty="0" err="1" smtClean="0"/>
              <a:t>Клавдиевича</a:t>
            </a:r>
            <a:r>
              <a:rPr lang="ru-RU" sz="7200" dirty="0" smtClean="0"/>
              <a:t> Арсеньева (1872–1930), который начал обследовать Дальний Восток как военный, затем одновременно стал изучать жизнь коренных народностей, а в дальнейшем успешно решал и прикладные научные проблемы. Сегодня его популярность основана на книге «</a:t>
            </a:r>
            <a:r>
              <a:rPr lang="ru-RU" sz="7200" dirty="0" err="1" smtClean="0"/>
              <a:t>Дерсу</a:t>
            </a:r>
            <a:r>
              <a:rPr lang="ru-RU" sz="7200" dirty="0" smtClean="0"/>
              <a:t> </a:t>
            </a:r>
            <a:r>
              <a:rPr lang="ru-RU" sz="7200" dirty="0" err="1" smtClean="0"/>
              <a:t>Узала</a:t>
            </a:r>
            <a:r>
              <a:rPr lang="ru-RU" sz="7200" dirty="0" smtClean="0"/>
              <a:t>», но для науки большее значение имеют его труды, написанные по результатам исследований</a:t>
            </a:r>
            <a:r>
              <a:rPr lang="ru-RU" sz="8800" dirty="0" smtClean="0"/>
              <a:t>.</a:t>
            </a:r>
            <a:endParaRPr lang="ru-RU" sz="8800" dirty="0"/>
          </a:p>
        </p:txBody>
      </p:sp>
      <p:pic>
        <p:nvPicPr>
          <p:cNvPr id="2056" name="Picture 8" descr="C:\Users\User\Desktop\Арсеньев\Арсеньев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66"/>
            <a:ext cx="4143404" cy="5946862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7472386" cy="1154098"/>
          </a:xfrm>
        </p:spPr>
        <p:txBody>
          <a:bodyPr>
            <a:normAutofit/>
          </a:bodyPr>
          <a:lstStyle/>
          <a:p>
            <a:pPr algn="ctr"/>
            <a:r>
              <a:rPr lang="ru-RU" sz="45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</a:t>
            </a:r>
            <a:endParaRPr lang="ru-RU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1928802"/>
            <a:ext cx="3781428" cy="350046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1800" dirty="0" smtClean="0"/>
              <a:t>Презентацию подготовила:</a:t>
            </a:r>
          </a:p>
          <a:p>
            <a:pPr algn="r">
              <a:buNone/>
            </a:pPr>
            <a:r>
              <a:rPr lang="ru-RU" sz="1800" dirty="0" smtClean="0"/>
              <a:t>учитель биологии и химии </a:t>
            </a:r>
          </a:p>
          <a:p>
            <a:pPr algn="r">
              <a:buNone/>
            </a:pPr>
            <a:r>
              <a:rPr lang="ru-RU" sz="1800" dirty="0" smtClean="0"/>
              <a:t>МОУ Первомайской СОШ №3,</a:t>
            </a:r>
          </a:p>
          <a:p>
            <a:pPr algn="r">
              <a:buNone/>
            </a:pPr>
            <a:r>
              <a:rPr lang="ru-RU" sz="1800" dirty="0" smtClean="0"/>
              <a:t>п. Первомайского</a:t>
            </a:r>
          </a:p>
          <a:p>
            <a:pPr algn="r">
              <a:buNone/>
            </a:pPr>
            <a:r>
              <a:rPr lang="ru-RU" sz="1800" dirty="0" err="1" smtClean="0"/>
              <a:t>Шилкинского</a:t>
            </a:r>
            <a:r>
              <a:rPr lang="ru-RU" sz="1800" dirty="0" smtClean="0"/>
              <a:t> района </a:t>
            </a:r>
          </a:p>
          <a:p>
            <a:pPr algn="r">
              <a:buNone/>
            </a:pPr>
            <a:r>
              <a:rPr lang="ru-RU" sz="1800" dirty="0" smtClean="0"/>
              <a:t>Забайкальского края</a:t>
            </a:r>
          </a:p>
          <a:p>
            <a:pPr algn="r">
              <a:buNone/>
            </a:pPr>
            <a:r>
              <a:rPr lang="ru-RU" sz="1800" dirty="0" err="1" smtClean="0"/>
              <a:t>Веретельникова</a:t>
            </a:r>
            <a:r>
              <a:rPr lang="ru-RU" sz="1800" dirty="0" smtClean="0"/>
              <a:t> Екатерина</a:t>
            </a:r>
          </a:p>
          <a:p>
            <a:pPr algn="r">
              <a:buNone/>
            </a:pPr>
            <a:r>
              <a:rPr lang="ru-RU" sz="1800" dirty="0" smtClean="0"/>
              <a:t> Анатольевна</a:t>
            </a:r>
          </a:p>
          <a:p>
            <a:pPr algn="r">
              <a:buNone/>
            </a:pPr>
            <a:r>
              <a:rPr lang="ru-RU" sz="1800" dirty="0" smtClean="0"/>
              <a:t>2022 г.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516809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4714884"/>
            <a:ext cx="9429784" cy="20002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/>
              <a:t>          В течение нескольких лет Владимир </a:t>
            </a:r>
            <a:r>
              <a:rPr lang="ru-RU" sz="1800" dirty="0" err="1" smtClean="0"/>
              <a:t>Клавдиевич</a:t>
            </a:r>
            <a:r>
              <a:rPr lang="ru-RU" sz="1800" dirty="0" smtClean="0"/>
              <a:t> Арсеньев совершал серьезные экспедиции, все более открывая для научного сообщества новые факты о Дальнем Востоке. Он не останавливался лишь на изучении флоры или фауны этих диких земель: он совершал открытия и в археологии, географии, орнитологии, он проводил важнейшие экспертизы, доказывая или опровергая различные данные, найденные им на Дальнем Востоке.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pic>
        <p:nvPicPr>
          <p:cNvPr id="3074" name="Picture 2" descr="C:\Users\User\Desktop\Арсеньев\Арсеньев. Путешествие по Уссурийскому краю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42852"/>
            <a:ext cx="4299717" cy="3429024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075" name="Picture 3" descr="C:\Users\User\Desktop\Арсеньев\ehkspediciya-arsene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0" y="928670"/>
            <a:ext cx="4318026" cy="3420000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28577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Деятельность В.К.Арсеньева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4071934" y="1857364"/>
            <a:ext cx="4857784" cy="414340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708436"/>
          <a:ext cx="8786874" cy="6078150"/>
        </p:xfrm>
        <a:graphic>
          <a:graphicData uri="http://schemas.openxmlformats.org/drawingml/2006/table">
            <a:tbl>
              <a:tblPr/>
              <a:tblGrid>
                <a:gridCol w="1428760"/>
                <a:gridCol w="7358114"/>
              </a:tblGrid>
              <a:tr h="458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Calibri"/>
                          <a:cs typeface="Times New Roman"/>
                        </a:rPr>
                        <a:t>Период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n-lt"/>
                          <a:ea typeface="Calibri"/>
                          <a:cs typeface="Times New Roman"/>
                        </a:rPr>
                        <a:t>Деятельность в данный период</a:t>
                      </a:r>
                      <a:endParaRPr lang="ru-RU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1902-1903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гг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Ряд экспедиций для географического и военно-статистического изучения отдельных районов Южного приморья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 Встреча с гольдом </a:t>
                      </a:r>
                      <a:r>
                        <a:rPr lang="ru-RU" sz="1800" dirty="0" err="1" smtClean="0">
                          <a:latin typeface="+mn-lt"/>
                          <a:ea typeface="Calibri"/>
                          <a:cs typeface="Times New Roman"/>
                        </a:rPr>
                        <a:t>Дерсу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err="1" smtClean="0">
                          <a:latin typeface="+mn-lt"/>
                          <a:ea typeface="Calibri"/>
                          <a:cs typeface="Times New Roman"/>
                        </a:rPr>
                        <a:t>Узала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 сыгравшая исключительную роль в осуществлении всех последующих экспедиций. Он раскрыл В.К.Арсеньеву особенности природы Уссурийского края, познакомил с повадками зверей и птиц, обычаями  и верованиями орочей, нанайцев, </a:t>
                      </a:r>
                      <a:r>
                        <a:rPr lang="ru-RU" sz="18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удэхейцев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6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1904-1905 гг</a:t>
                      </a: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Во время русско-японской войны руководил гарнизонной разведкой и был награжден тремя орденами.</a:t>
                      </a: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99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Calibri"/>
                          <a:cs typeface="Times New Roman"/>
                        </a:rPr>
                        <a:t>1906 г</a:t>
                      </a: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Первая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крупная экспедиция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в Южный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Сихоте-Алинь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, в ходе которой пересек его от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Шмаковки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по долинам рек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Улахе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Фудзин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 к заливу Ольги, горами прошел в Тетюхе и Терней, откуда еще раз пересек Сихотэ-Алинь в верховьях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Имана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. Всего в этой экспедиции водораздел Сихотэ-Алиня был пересечен девять раз. У Бухт Джигит и Терней исследованы приморские склоны Сихотэ-Алиня, верховья правых притоков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Имана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, пересек Сихотэ-Алинь через верховья реки Бикин и спустился вниз по этой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реке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к железной дороге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 Результатом первой экспедиции стало большое количество собранных коллекций: животных, растений, горных пород и этнографических материалов.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654" marR="346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000745"/>
            <a:ext cx="8643998" cy="5715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  <a:r>
              <a:rPr lang="ru-RU" sz="1800" dirty="0" err="1" smtClean="0"/>
              <a:t>Дерсу</a:t>
            </a:r>
            <a:r>
              <a:rPr lang="ru-RU" sz="1800" dirty="0" smtClean="0"/>
              <a:t> </a:t>
            </a:r>
            <a:r>
              <a:rPr lang="ru-RU" sz="1800" dirty="0" err="1" smtClean="0"/>
              <a:t>Узала</a:t>
            </a:r>
            <a:r>
              <a:rPr lang="ru-RU" sz="1800" dirty="0" smtClean="0"/>
              <a:t>.                                  </a:t>
            </a:r>
            <a:r>
              <a:rPr lang="ru-RU" sz="1800" dirty="0" smtClean="0"/>
              <a:t>Сплавы </a:t>
            </a:r>
            <a:r>
              <a:rPr lang="ru-RU" sz="1800" dirty="0" smtClean="0"/>
              <a:t>и переходы по рекам.</a:t>
            </a:r>
            <a:endParaRPr lang="ru-RU" dirty="0"/>
          </a:p>
        </p:txBody>
      </p:sp>
      <p:pic>
        <p:nvPicPr>
          <p:cNvPr id="33795" name="Picture 3" descr="C:\Users\User\Desktop\Арсеньев\88bc672c13271d3e8fa3a433bde6986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4214842" cy="2714644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3794" name="Picture 2" descr="C:\Users\User\Desktop\Арсеньев\50339410513_d708fd8fd4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214842" cy="2714644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3796" name="Picture 4" descr="C:\Users\User\Desktop\Арсеньев\1200px-thumbna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4290"/>
            <a:ext cx="4286240" cy="2714644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33797" name="Picture 5" descr="C:\Users\User\Desktop\Арсеньев\i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143248"/>
            <a:ext cx="4286280" cy="2714644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Users\User\Desktop\Арсеньев\sihote-alin-ross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286124"/>
            <a:ext cx="3357586" cy="2631051"/>
          </a:xfrm>
          <a:prstGeom prst="rect">
            <a:avLst/>
          </a:prstGeom>
          <a:noFill/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214290"/>
          <a:ext cx="8643998" cy="6500857"/>
        </p:xfrm>
        <a:graphic>
          <a:graphicData uri="http://schemas.openxmlformats.org/drawingml/2006/table">
            <a:tbl>
              <a:tblPr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</a:tblPr>
              <a:tblGrid>
                <a:gridCol w="1296600"/>
                <a:gridCol w="7347398"/>
              </a:tblGrid>
              <a:tr h="16252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1907 г</a:t>
                      </a:r>
                    </a:p>
                  </a:txBody>
                  <a:tcPr marL="19154" marR="19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Собранные в ходе первой экспедиции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 сведения легли в основу доклада, который был с успехом прочитан в апреле в Приамурском отделе ИРГО.</a:t>
                      </a: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Вторая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экспедиция, во время которой пересечен главный водораздел Сихотэ-Алиня четыре раза.</a:t>
                      </a:r>
                    </a:p>
                  </a:txBody>
                  <a:tcPr marL="19154" marR="19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56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1908 г</a:t>
                      </a:r>
                    </a:p>
                  </a:txBody>
                  <a:tcPr marL="19154" marR="19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В ознаменование 50-летия со дня присоединения Приамурского края к России третья экспедиция в северную часть Сихотэ-Алиня по маршруту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Хабаровск - река </a:t>
                      </a:r>
                      <a:r>
                        <a:rPr lang="ru-RU" sz="1800" dirty="0" err="1" smtClean="0">
                          <a:latin typeface="+mn-lt"/>
                          <a:ea typeface="Calibri"/>
                          <a:cs typeface="Times New Roman"/>
                        </a:rPr>
                        <a:t>Анюй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Императорская (Советская) Гавань, затем берегом моря к заливу </a:t>
                      </a:r>
                      <a:r>
                        <a:rPr lang="ru-RU" sz="1800" dirty="0" err="1">
                          <a:latin typeface="+mn-lt"/>
                          <a:ea typeface="Calibri"/>
                          <a:cs typeface="Times New Roman"/>
                        </a:rPr>
                        <a:t>Де-Кастри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, сделано еще шесть пересечений главного 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водораздела </a:t>
                      </a:r>
                      <a:r>
                        <a:rPr lang="ru-RU" sz="1800" dirty="0">
                          <a:latin typeface="+mn-lt"/>
                          <a:ea typeface="Calibri"/>
                          <a:cs typeface="Times New Roman"/>
                        </a:rPr>
                        <a:t>Сихотэ-Алиня</a:t>
                      </a: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            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         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            Горы Сихотэ-Алиня.                          Река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aseline="0" dirty="0" err="1" smtClean="0">
                          <a:latin typeface="+mn-lt"/>
                          <a:ea typeface="Calibri"/>
                          <a:cs typeface="Times New Roman"/>
                        </a:rPr>
                        <a:t>Анюй</a:t>
                      </a:r>
                      <a:r>
                        <a:rPr lang="ru-RU" sz="1800" baseline="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ru-RU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9154" marR="19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1746" name="Picture 2" descr="C:\Users\User\Desktop\Арсеньев\Анюй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357562"/>
            <a:ext cx="3429024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14290"/>
          <a:ext cx="8858312" cy="6357982"/>
        </p:xfrm>
        <a:graphic>
          <a:graphicData uri="http://schemas.openxmlformats.org/drawingml/2006/table">
            <a:tbl>
              <a:tblPr/>
              <a:tblGrid>
                <a:gridCol w="1244556"/>
                <a:gridCol w="7613756"/>
              </a:tblGrid>
              <a:tr h="48654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1911 г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225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На основе трех экспедиций опубликовал свою крупную работу – «Краткий военно-географический и военно-статистический очерк Уссурийского края». Очерк явился первой комплексной сводкой данных о природе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 людях огромного и в те дни еще крайне слабо изученного края. Практическая направленность труда – удовлетворение запросов русских войск в интересах обороны края – лишь содействовала всесторонности и обстоятельности характеристики, а добросовестность и наблюдательность помогли превратить этот служебный отчет в солидный научный труд по географии Уссурийского края. Важно отметить, что уже эти труды не только являлись незаменимыми справочниками и путеводителями, но и содержали в себе ценнейшие данные о возможностях хозяйственного освоения края.                      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225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Экспедиция на побережье Японского моря к северу от залива Святой Ольги. Задача заключалась в борьбе с хищническим истреблением соболя иностранными охотниками. 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25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1912 г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Экспедиция в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Никольск-Уссурийский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Иманский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уезды,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Ольгинский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и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Заольгинский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станы для борьбы  с хунхузами, грабившими местное население.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Публикация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работ: «Материалы по изучению древнейшей истории Уссурийского края», «Китайцы в Уссурийском крае» и др.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7154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</a:rPr>
              <a:t>Деятельность в советский период</a:t>
            </a:r>
            <a:endParaRPr lang="ru-RU" sz="5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670099"/>
          <a:ext cx="8715436" cy="5952553"/>
        </p:xfrm>
        <a:graphic>
          <a:graphicData uri="http://schemas.openxmlformats.org/drawingml/2006/table">
            <a:tbl>
              <a:tblPr/>
              <a:tblGrid>
                <a:gridCol w="1374869"/>
                <a:gridCol w="7340567"/>
              </a:tblGrid>
              <a:tr h="15321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1917 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225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Октябрьская революция застала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В.К.Арсеньева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 экспедиции, в бассейне реки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Урми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. В советское время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исследователь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продолжал неутомимо изучать природу Дальнего Востока и во многом помогал хозяйственным органам при планировании переселенческих работ.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4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1918 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225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Ездил на Камчатку и изучал ее в колонизационном отношении, поднялся вверх по реке Камчатке от ее устья до с. Мильково, отсюда – к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Ганальскому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перевалу, на реку Белую и через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Начикинский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перевал на реке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Аваче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и вышел к г. Петропавловску.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1922 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225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Обследовал северо-восточную часть Охотского моря, в основном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Гижигинский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район, изучая его в статистико-экономическом, звероводческом и промысловом отношениях.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5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1923 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Изучая Командорские острова, вновь посетил Камчатку и совершил восхождение на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Авачинский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вулкан, проведя там ряд интересных наблюдений.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 это время выходят в местном издании почти одна за другой две книги– «По Уссурийскому краю» (1921) и «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Дерсу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Узала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 (1923), которые вскоре стали широко популярными и любимыми у читателей.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37197"/>
          <a:ext cx="8858312" cy="6120762"/>
        </p:xfrm>
        <a:graphic>
          <a:graphicData uri="http://schemas.openxmlformats.org/drawingml/2006/table">
            <a:tbl>
              <a:tblPr/>
              <a:tblGrid>
                <a:gridCol w="1397407"/>
                <a:gridCol w="7460905"/>
              </a:tblGrid>
              <a:tr h="25797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1926 г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 1926 г. в качестве председателя Оргбюро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В.К.Арсеньев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провел первую в Хабаровске конференцию по изучению производительных сил Дальнего Востока, которая подытожила научные исследования и наметила план дальнейших работ. Летом, но поручению Переселенческого управления совершил колонизационную экспедицию в районы правобережья Амура (г. Хабаровск, с. Вятское, с. Сарапульское, озеро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Синда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, реки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Немпту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Пихца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, затем по реке Амуру до с. Троицкого и устья реки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Анюя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и по последнему до реки Монома).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97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1927 г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Руководил большой экспедицией по маршруту Советская Гавань – г. Хабаровск. В результате этого путешествия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В.К.Арсеньев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опубликовал дневник «Сквозь тайгу».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Принимая участие в краевых исследовательских учреждениях,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В.К.Арсеньев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читал в Дальневосточном государственном университете курс лекций по этнографии, теории и практике путешествий, а в Дальневосточном краевом научно-исследовательском институте руководил разделом географических исследований, совершая небольшие поездки по южному Приморью.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12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1930 г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Становится начальником бюро экономических изысканий новых железнодорожных магистралей и руководителем четырех экспедиций в северную часть Хабаровского края.</a:t>
                      </a:r>
                      <a:endParaRPr lang="ru-RU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686</TotalTime>
  <Words>1788</Words>
  <Application>Microsoft Office PowerPoint</Application>
  <PresentationFormat>Экран (4:3)</PresentationFormat>
  <Paragraphs>111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Техническая</vt:lpstr>
      <vt:lpstr>Научная деятельность путешественника, ученого-этнографа, исследователя Дальнего Востока В.К.Арсеньева</vt:lpstr>
      <vt:lpstr>Слайд 2</vt:lpstr>
      <vt:lpstr>Слайд 3</vt:lpstr>
      <vt:lpstr>Деятельность В.К.Арсеньева</vt:lpstr>
      <vt:lpstr>Слайд 5</vt:lpstr>
      <vt:lpstr>Слайд 6</vt:lpstr>
      <vt:lpstr>Слайд 7</vt:lpstr>
      <vt:lpstr>Деятельность в советский период</vt:lpstr>
      <vt:lpstr>Слайд 9</vt:lpstr>
      <vt:lpstr>Публикации В.К.Арсеньева</vt:lpstr>
      <vt:lpstr>Вклад в изучение горной области Сихотэ-Алиня</vt:lpstr>
      <vt:lpstr>Слайд 12</vt:lpstr>
      <vt:lpstr>Изучение растительного мира Приморья</vt:lpstr>
      <vt:lpstr>Изучение животного мира Приморья</vt:lpstr>
      <vt:lpstr>Краеведческая деятельность</vt:lpstr>
      <vt:lpstr>Слайд 16</vt:lpstr>
      <vt:lpstr>Активная общественная деятельность</vt:lpstr>
      <vt:lpstr>Слайд 18</vt:lpstr>
      <vt:lpstr>Слайд 19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68</cp:revision>
  <dcterms:created xsi:type="dcterms:W3CDTF">2015-02-23T02:57:59Z</dcterms:created>
  <dcterms:modified xsi:type="dcterms:W3CDTF">2022-02-09T11:50:17Z</dcterms:modified>
</cp:coreProperties>
</file>