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8" r:id="rId3"/>
    <p:sldId id="256" r:id="rId4"/>
    <p:sldId id="26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5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412776"/>
            <a:ext cx="8568952" cy="1802631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улыбка + настроение + вера в себя = </a:t>
            </a:r>
            <a:r>
              <a:rPr lang="ru-RU" b="1" dirty="0" smtClean="0">
                <a:solidFill>
                  <a:srgbClr val="FF0000"/>
                </a:solidFill>
              </a:rPr>
              <a:t>результат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650" name="Picture 2" descr="http://cs621827.vk.me/v621827084/29fd3/ns9EYUbPl1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3645024"/>
            <a:ext cx="3364632" cy="2825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39552" y="404664"/>
            <a:ext cx="7920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ctr"/>
            <a:r>
              <a:rPr lang="ru-RU" sz="4400" b="1" dirty="0" smtClean="0">
                <a:solidFill>
                  <a:srgbClr val="0000FF"/>
                </a:solidFill>
              </a:rPr>
              <a:t>3. Составим таблицу</a:t>
            </a:r>
            <a:endParaRPr lang="ru-RU" sz="4400" b="1" dirty="0">
              <a:solidFill>
                <a:srgbClr val="0000FF"/>
              </a:solidFill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67544" y="1484784"/>
          <a:ext cx="8136904" cy="4165273"/>
        </p:xfrm>
        <a:graphic>
          <a:graphicData uri="http://schemas.openxmlformats.org/drawingml/2006/table">
            <a:tbl>
              <a:tblPr/>
              <a:tblGrid>
                <a:gridCol w="3684636"/>
                <a:gridCol w="1535265"/>
                <a:gridCol w="1381738"/>
                <a:gridCol w="1535265"/>
              </a:tblGrid>
              <a:tr h="66007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№ шага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Ёмкости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00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6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5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2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467544" y="1484784"/>
          <a:ext cx="8136904" cy="4165273"/>
        </p:xfrm>
        <a:graphic>
          <a:graphicData uri="http://schemas.openxmlformats.org/drawingml/2006/table">
            <a:tbl>
              <a:tblPr/>
              <a:tblGrid>
                <a:gridCol w="3684636"/>
                <a:gridCol w="1535265"/>
                <a:gridCol w="1381738"/>
                <a:gridCol w="1535265"/>
              </a:tblGrid>
              <a:tr h="66007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№ шага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Ёмкости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00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6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5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2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До переливания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5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51520" y="404664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ctr"/>
            <a:r>
              <a:rPr lang="ru-RU" sz="4000" b="1" dirty="0" smtClean="0">
                <a:solidFill>
                  <a:srgbClr val="0000FF"/>
                </a:solidFill>
              </a:rPr>
              <a:t>4. Составляем, предлагаем решение</a:t>
            </a:r>
            <a:endParaRPr lang="ru-RU" sz="4000" b="1" dirty="0">
              <a:solidFill>
                <a:srgbClr val="0000FF"/>
              </a:solidFill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539552" y="1968990"/>
          <a:ext cx="8136904" cy="4124306"/>
        </p:xfrm>
        <a:graphic>
          <a:graphicData uri="http://schemas.openxmlformats.org/drawingml/2006/table">
            <a:tbl>
              <a:tblPr/>
              <a:tblGrid>
                <a:gridCol w="3684636"/>
                <a:gridCol w="1535265"/>
                <a:gridCol w="1381738"/>
                <a:gridCol w="1535265"/>
              </a:tblGrid>
              <a:tr h="66007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№ шага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Ёмкости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00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6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5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2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До переливания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5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51520" y="692696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ctr"/>
            <a:r>
              <a:rPr lang="ru-RU" sz="4000" b="1" dirty="0" smtClean="0">
                <a:solidFill>
                  <a:srgbClr val="0000FF"/>
                </a:solidFill>
              </a:rPr>
              <a:t>5. Вносим решение в таблицу</a:t>
            </a:r>
            <a:endParaRPr lang="ru-RU" sz="4000" b="1" dirty="0">
              <a:solidFill>
                <a:srgbClr val="0000FF"/>
              </a:solidFill>
            </a:endParaRP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539552" y="1784007"/>
          <a:ext cx="8136904" cy="4165273"/>
        </p:xfrm>
        <a:graphic>
          <a:graphicData uri="http://schemas.openxmlformats.org/drawingml/2006/table">
            <a:tbl>
              <a:tblPr/>
              <a:tblGrid>
                <a:gridCol w="3684636"/>
                <a:gridCol w="1535265"/>
                <a:gridCol w="1381738"/>
                <a:gridCol w="1535265"/>
              </a:tblGrid>
              <a:tr h="66007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№ шага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Ёмкости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00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6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5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2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До переливания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5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1772816"/>
          <a:ext cx="8136904" cy="4165273"/>
        </p:xfrm>
        <a:graphic>
          <a:graphicData uri="http://schemas.openxmlformats.org/drawingml/2006/table">
            <a:tbl>
              <a:tblPr/>
              <a:tblGrid>
                <a:gridCol w="3684636"/>
                <a:gridCol w="1535265"/>
                <a:gridCol w="1381738"/>
                <a:gridCol w="1535265"/>
              </a:tblGrid>
              <a:tr h="69775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№ шага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Ёмкости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77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6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5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2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9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До переливания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5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1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1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6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0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51520" y="692696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ctr"/>
            <a:r>
              <a:rPr lang="ru-RU" sz="4000" b="1" dirty="0" smtClean="0">
                <a:solidFill>
                  <a:srgbClr val="0000FF"/>
                </a:solidFill>
              </a:rPr>
              <a:t>5. Вносим решение в таблицу</a:t>
            </a:r>
            <a:endParaRPr lang="ru-RU" sz="4000" b="1" dirty="0">
              <a:solidFill>
                <a:srgbClr val="0000FF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1772816"/>
          <a:ext cx="8136904" cy="4171845"/>
        </p:xfrm>
        <a:graphic>
          <a:graphicData uri="http://schemas.openxmlformats.org/drawingml/2006/table">
            <a:tbl>
              <a:tblPr/>
              <a:tblGrid>
                <a:gridCol w="3684636"/>
                <a:gridCol w="1535265"/>
                <a:gridCol w="1381738"/>
                <a:gridCol w="1535265"/>
              </a:tblGrid>
              <a:tr h="69775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№ шага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Ёмкости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77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6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5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2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9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До переливания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5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1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1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6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0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52" y="1772816"/>
          <a:ext cx="8136904" cy="4171845"/>
        </p:xfrm>
        <a:graphic>
          <a:graphicData uri="http://schemas.openxmlformats.org/drawingml/2006/table">
            <a:tbl>
              <a:tblPr/>
              <a:tblGrid>
                <a:gridCol w="3684636"/>
                <a:gridCol w="1535265"/>
                <a:gridCol w="1381738"/>
                <a:gridCol w="1535265"/>
              </a:tblGrid>
              <a:tr h="69775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№ шага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Ёмкости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77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6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5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2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9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До переливания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5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1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1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6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0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4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51520" y="692696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ctr"/>
            <a:r>
              <a:rPr lang="ru-RU" sz="4000" b="1" dirty="0" smtClean="0">
                <a:solidFill>
                  <a:srgbClr val="0000FF"/>
                </a:solidFill>
              </a:rPr>
              <a:t>5. Вносим решение в таблицу</a:t>
            </a:r>
            <a:endParaRPr lang="ru-RU" sz="4000" b="1" dirty="0">
              <a:solidFill>
                <a:srgbClr val="0000FF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1772816"/>
          <a:ext cx="8136904" cy="4171845"/>
        </p:xfrm>
        <a:graphic>
          <a:graphicData uri="http://schemas.openxmlformats.org/drawingml/2006/table">
            <a:tbl>
              <a:tblPr/>
              <a:tblGrid>
                <a:gridCol w="3684636"/>
                <a:gridCol w="1535265"/>
                <a:gridCol w="1381738"/>
                <a:gridCol w="1535265"/>
              </a:tblGrid>
              <a:tr h="69775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№ шага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Ёмкости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77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6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5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2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9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До переливания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5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1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1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6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0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4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52" y="1772816"/>
          <a:ext cx="8136904" cy="4171845"/>
        </p:xfrm>
        <a:graphic>
          <a:graphicData uri="http://schemas.openxmlformats.org/drawingml/2006/table">
            <a:tbl>
              <a:tblPr/>
              <a:tblGrid>
                <a:gridCol w="3684636"/>
                <a:gridCol w="1535265"/>
                <a:gridCol w="1381738"/>
                <a:gridCol w="1535265"/>
              </a:tblGrid>
              <a:tr h="69775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№ шага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Ёмкости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77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6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5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2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9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До переливания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5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1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1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6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0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4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3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4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4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0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1772816"/>
          <a:ext cx="8136904" cy="4171845"/>
        </p:xfrm>
        <a:graphic>
          <a:graphicData uri="http://schemas.openxmlformats.org/drawingml/2006/table">
            <a:tbl>
              <a:tblPr/>
              <a:tblGrid>
                <a:gridCol w="3684636"/>
                <a:gridCol w="1535265"/>
                <a:gridCol w="1381738"/>
                <a:gridCol w="1535265"/>
              </a:tblGrid>
              <a:tr h="69775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№ шага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Ёмкости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77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6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5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latin typeface="+mn-lt"/>
                          <a:ea typeface="Times New Roman"/>
                          <a:cs typeface="Calibri"/>
                        </a:rPr>
                        <a:t>2 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9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До переливания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5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3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3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1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1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6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0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4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8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3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4</a:t>
                      </a:r>
                      <a:endParaRPr lang="ru-RU" sz="4000" b="1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4</a:t>
                      </a:r>
                      <a:endParaRPr lang="ru-RU" sz="4000" b="1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+mn-lt"/>
                          <a:ea typeface="Times New Roman"/>
                          <a:cs typeface="Calibri"/>
                        </a:rPr>
                        <a:t>0</a:t>
                      </a:r>
                      <a:endParaRPr lang="ru-RU" sz="32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51520" y="404664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sz="2400" b="1" dirty="0" smtClean="0">
                <a:solidFill>
                  <a:srgbClr val="0000FF"/>
                </a:solidFill>
              </a:rPr>
              <a:t>РТ: №181. </a:t>
            </a:r>
            <a:r>
              <a:rPr lang="ru-RU" sz="2400" b="1" dirty="0" smtClean="0"/>
              <a:t>Как разделить 8 литров подсолнечного масла на две равные части по 4 литра, если кроме полного 8-литрового бидона есть два пустых бидона на 5 литров и 3 литра?</a:t>
            </a:r>
            <a:endParaRPr lang="ru-RU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27584" y="1556792"/>
          <a:ext cx="7632848" cy="4618990"/>
        </p:xfrm>
        <a:graphic>
          <a:graphicData uri="http://schemas.openxmlformats.org/drawingml/2006/table">
            <a:tbl>
              <a:tblPr/>
              <a:tblGrid>
                <a:gridCol w="2808312"/>
                <a:gridCol w="1728192"/>
                <a:gridCol w="1584176"/>
                <a:gridCol w="1512168"/>
              </a:tblGrid>
              <a:tr h="46085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Calibri"/>
                        </a:rPr>
                        <a:t>№ шага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Calibri"/>
                        </a:rPr>
                        <a:t>Ёмкость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08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Calibri"/>
                        </a:rPr>
                        <a:t>8л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Calibri"/>
                        </a:rPr>
                        <a:t>5л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+mn-lt"/>
                          <a:ea typeface="Times New Roman"/>
                          <a:cs typeface="Calibri"/>
                        </a:rPr>
                        <a:t>3л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8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+mn-lt"/>
                          <a:ea typeface="Times New Roman"/>
                          <a:cs typeface="Calibri"/>
                        </a:rPr>
                        <a:t>До переливания</a:t>
                      </a:r>
                      <a:endParaRPr lang="ru-RU" sz="28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+mn-lt"/>
                          <a:ea typeface="Times New Roman"/>
                          <a:cs typeface="Calibri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+mn-lt"/>
                          <a:ea typeface="Times New Roman"/>
                          <a:cs typeface="Calibri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+mn-lt"/>
                          <a:ea typeface="Times New Roman"/>
                          <a:cs typeface="Calibri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8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+mn-lt"/>
                          <a:ea typeface="Times New Roman"/>
                          <a:cs typeface="Calibri"/>
                        </a:rPr>
                        <a:t>1</a:t>
                      </a:r>
                      <a:endParaRPr lang="ru-RU" sz="28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+mn-lt"/>
                          <a:ea typeface="Times New Roman"/>
                          <a:cs typeface="Calibri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+mn-lt"/>
                          <a:ea typeface="Times New Roman"/>
                          <a:cs typeface="Calibri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+mn-lt"/>
                          <a:ea typeface="Times New Roman"/>
                          <a:cs typeface="Calibri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8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  <a:endParaRPr lang="ru-RU" sz="28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+mn-lt"/>
                          <a:ea typeface="Times New Roman"/>
                          <a:cs typeface="Calibri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+mn-lt"/>
                          <a:ea typeface="Times New Roman"/>
                          <a:cs typeface="Calibri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8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+mn-lt"/>
                          <a:ea typeface="Times New Roman"/>
                          <a:cs typeface="Calibri"/>
                        </a:rPr>
                        <a:t>3</a:t>
                      </a:r>
                      <a:endParaRPr lang="ru-RU" sz="28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+mn-lt"/>
                          <a:ea typeface="Times New Roman"/>
                          <a:cs typeface="Calibri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+mn-lt"/>
                          <a:ea typeface="Times New Roman"/>
                          <a:cs typeface="Calibri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8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+mn-lt"/>
                          <a:ea typeface="Times New Roman"/>
                          <a:cs typeface="Calibri"/>
                        </a:rPr>
                        <a:t>4</a:t>
                      </a:r>
                      <a:endParaRPr lang="ru-RU" sz="28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+mn-lt"/>
                          <a:ea typeface="Times New Roman"/>
                          <a:cs typeface="Calibri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+mn-lt"/>
                          <a:ea typeface="Times New Roman"/>
                          <a:cs typeface="Calibri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8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+mn-lt"/>
                          <a:ea typeface="Times New Roman"/>
                          <a:cs typeface="Calibri"/>
                        </a:rPr>
                        <a:t>5</a:t>
                      </a:r>
                      <a:endParaRPr lang="ru-RU" sz="28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+mn-lt"/>
                          <a:ea typeface="Times New Roman"/>
                          <a:cs typeface="Calibri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+mn-lt"/>
                          <a:ea typeface="Times New Roman"/>
                          <a:cs typeface="Calibri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+mn-lt"/>
                          <a:ea typeface="Times New Roman"/>
                          <a:cs typeface="Calibri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8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smtClean="0">
                          <a:latin typeface="+mn-lt"/>
                          <a:ea typeface="Times New Roman"/>
                          <a:cs typeface="Calibri"/>
                        </a:rPr>
                        <a:t>6</a:t>
                      </a:r>
                      <a:endParaRPr lang="ru-RU" sz="28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+mn-lt"/>
                          <a:ea typeface="Times New Roman"/>
                          <a:cs typeface="Calibri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+mn-lt"/>
                          <a:ea typeface="Times New Roman"/>
                          <a:cs typeface="Calibri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+mn-lt"/>
                          <a:ea typeface="Times New Roman"/>
                          <a:cs typeface="Calibri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8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smtClean="0">
                          <a:latin typeface="+mn-lt"/>
                          <a:ea typeface="Times New Roman"/>
                          <a:cs typeface="Calibri"/>
                        </a:rPr>
                        <a:t>7</a:t>
                      </a:r>
                      <a:endParaRPr lang="ru-RU" sz="28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+mn-lt"/>
                          <a:ea typeface="Times New Roman"/>
                          <a:cs typeface="Calibri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+mn-lt"/>
                          <a:ea typeface="Times New Roman"/>
                          <a:cs typeface="Calibri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+mn-lt"/>
                          <a:ea typeface="Times New Roman"/>
                          <a:cs typeface="Calibri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Picture 2" descr="http://www.agroopttorg.com/sites/default/files/attach/bidon_alyum_3l_s_kryshkoy_s18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275" r="30215"/>
          <a:stretch>
            <a:fillRect/>
          </a:stretch>
        </p:blipFill>
        <p:spPr bwMode="auto">
          <a:xfrm>
            <a:off x="8028384" y="5397938"/>
            <a:ext cx="907301" cy="1460062"/>
          </a:xfrm>
          <a:prstGeom prst="rect">
            <a:avLst/>
          </a:prstGeom>
          <a:noFill/>
        </p:spPr>
      </p:pic>
      <p:pic>
        <p:nvPicPr>
          <p:cNvPr id="12" name="Picture 2" descr="http://www.agroopttorg.com/sites/default/files/attach/bidon_alyum_3l_s_kryshkoy_s18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275" r="30215"/>
          <a:stretch>
            <a:fillRect/>
          </a:stretch>
        </p:blipFill>
        <p:spPr bwMode="auto">
          <a:xfrm>
            <a:off x="179512" y="5397938"/>
            <a:ext cx="907301" cy="1460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79512" y="692696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</a:rPr>
              <a:t>Алгоритм решения задачи о переливаниях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1556792"/>
            <a:ext cx="784887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3600" dirty="0" smtClean="0"/>
              <a:t>Выделить исходные данные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3600" dirty="0" smtClean="0"/>
              <a:t>Выделить результат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3600" dirty="0" smtClean="0"/>
              <a:t>Составить таблицу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3600" dirty="0" smtClean="0"/>
              <a:t>Найти решение задачи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3600" dirty="0" smtClean="0"/>
              <a:t>Внести решение в таблицу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79512" y="692696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</a:rPr>
              <a:t>Алгоритм решения задачи о переливаниях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1484784"/>
            <a:ext cx="676875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ru-RU" sz="3600" dirty="0" smtClean="0"/>
              <a:t>Составить таблицу</a:t>
            </a:r>
          </a:p>
          <a:p>
            <a:pPr marL="342900" lvl="0" indent="-342900">
              <a:lnSpc>
                <a:spcPct val="150000"/>
              </a:lnSpc>
            </a:pPr>
            <a:r>
              <a:rPr lang="ru-RU" sz="3600" dirty="0" smtClean="0"/>
              <a:t>Выделить исходные данные</a:t>
            </a:r>
          </a:p>
          <a:p>
            <a:pPr marL="342900" indent="-342900">
              <a:lnSpc>
                <a:spcPct val="150000"/>
              </a:lnSpc>
            </a:pPr>
            <a:r>
              <a:rPr lang="ru-RU" sz="3600" dirty="0" smtClean="0"/>
              <a:t>Внести решение в таблицу</a:t>
            </a:r>
          </a:p>
          <a:p>
            <a:pPr marL="342900" indent="-342900">
              <a:lnSpc>
                <a:spcPct val="150000"/>
              </a:lnSpc>
            </a:pPr>
            <a:r>
              <a:rPr lang="ru-RU" sz="3600" dirty="0" smtClean="0"/>
              <a:t>Найти решение задачи</a:t>
            </a:r>
          </a:p>
          <a:p>
            <a:pPr marL="342900" indent="-342900">
              <a:lnSpc>
                <a:spcPct val="150000"/>
              </a:lnSpc>
            </a:pPr>
            <a:r>
              <a:rPr lang="ru-RU" sz="3600" dirty="0" smtClean="0"/>
              <a:t>Выделить результат</a:t>
            </a:r>
          </a:p>
          <a:p>
            <a:pPr marL="342900" lvl="0" indent="-342900">
              <a:lnSpc>
                <a:spcPct val="150000"/>
              </a:lnSpc>
            </a:pPr>
            <a:endParaRPr lang="ru-RU" sz="3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79512" y="692696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</a:rPr>
              <a:t>Алгоритм решения задачи о переливаниях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1556792"/>
            <a:ext cx="784887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3600" dirty="0" smtClean="0"/>
              <a:t>Выделить исходные данные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3600" dirty="0" smtClean="0"/>
              <a:t>Выделить результат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3600" dirty="0" smtClean="0"/>
              <a:t>Составить таблицу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3600" dirty="0" smtClean="0"/>
              <a:t>Найти решение задачи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3600" dirty="0" smtClean="0"/>
              <a:t>Внести решение в таблицу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79512" y="476672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</a:rPr>
              <a:t>Лист самооценки</a:t>
            </a:r>
            <a:endParaRPr lang="ru-RU" sz="3200" b="1" dirty="0">
              <a:solidFill>
                <a:srgbClr val="0000FF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1124744"/>
          <a:ext cx="8496943" cy="4897141"/>
        </p:xfrm>
        <a:graphic>
          <a:graphicData uri="http://schemas.openxmlformats.org/drawingml/2006/table">
            <a:tbl>
              <a:tblPr/>
              <a:tblGrid>
                <a:gridCol w="2579429"/>
                <a:gridCol w="1668248"/>
                <a:gridCol w="2124633"/>
                <a:gridCol w="2124633"/>
              </a:tblGrid>
              <a:tr h="13092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+mn-lt"/>
                          <a:ea typeface="Times New Roman"/>
                          <a:cs typeface="Calibri"/>
                        </a:rPr>
                        <a:t>Критерий</a:t>
                      </a:r>
                      <a:endParaRPr lang="ru-RU" sz="200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Times New Roman"/>
                          <a:cs typeface="Calibri"/>
                        </a:rPr>
                        <a:t>Я легко справился</a:t>
                      </a:r>
                      <a:endParaRPr lang="ru-RU" sz="2000" dirty="0"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2 балла</a:t>
                      </a:r>
                      <a:endParaRPr lang="ru-RU" sz="2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Times New Roman"/>
                          <a:cs typeface="Calibri"/>
                        </a:rPr>
                        <a:t>У меня возникли затруднения</a:t>
                      </a:r>
                      <a:endParaRPr lang="ru-RU" sz="2000" dirty="0"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1 балл</a:t>
                      </a:r>
                      <a:endParaRPr lang="ru-RU" sz="2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Times New Roman"/>
                          <a:cs typeface="Calibri"/>
                        </a:rPr>
                        <a:t>У меня не получилось</a:t>
                      </a:r>
                      <a:endParaRPr lang="ru-RU" sz="2000" dirty="0"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0 баллов</a:t>
                      </a:r>
                      <a:endParaRPr lang="ru-RU" sz="2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8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Times New Roman"/>
                          <a:cs typeface="Calibri"/>
                        </a:rPr>
                        <a:t>Выделение исходных данных</a:t>
                      </a: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Calibri"/>
                        </a:rPr>
                        <a:t>Выделение результата</a:t>
                      </a: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Times New Roman"/>
                          <a:cs typeface="Calibri"/>
                        </a:rPr>
                        <a:t>Составление таблицы</a:t>
                      </a: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Times New Roman"/>
                          <a:cs typeface="Calibri"/>
                        </a:rPr>
                        <a:t>Поиск решения задачи</a:t>
                      </a: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48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Times New Roman"/>
                          <a:cs typeface="Calibri"/>
                        </a:rPr>
                        <a:t>Внесение решения в таблицу</a:t>
                      </a: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40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Calibri"/>
                        </a:rPr>
                        <a:t>Итого:</a:t>
                      </a:r>
                      <a:endParaRPr lang="ru-RU" sz="20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1633" marR="6163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332656"/>
            <a:ext cx="87129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sz="2400" dirty="0" smtClean="0"/>
              <a:t>Туристы (отец, мать и два брата-близнеца) должны переправиться через реку. В их распоряжении есть маленькая лодка, вмещающая только одного взрослого или двоих  детей. Как организовать самую скорую переправу, если и взрослые, и дети умеют грести?</a:t>
            </a: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7" y="2204863"/>
          <a:ext cx="8496945" cy="43204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99389"/>
                <a:gridCol w="1699389"/>
                <a:gridCol w="1699389"/>
                <a:gridCol w="1699389"/>
                <a:gridCol w="1699389"/>
              </a:tblGrid>
              <a:tr h="38991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Шаг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Берег</a:t>
                      </a:r>
                      <a:r>
                        <a:rPr lang="ru-RU" sz="1800" b="1" baseline="0" dirty="0" smtClean="0"/>
                        <a:t> 1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В лодке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Направление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Берег 2</a:t>
                      </a:r>
                      <a:endParaRPr lang="ru-RU" sz="1800" b="1" dirty="0"/>
                    </a:p>
                  </a:txBody>
                  <a:tcPr/>
                </a:tc>
              </a:tr>
              <a:tr h="38991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 М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Б1 и Б2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→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/>
                </a:tc>
              </a:tr>
              <a:tr h="38991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 М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Б2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←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Б1</a:t>
                      </a:r>
                      <a:endParaRPr lang="ru-RU" sz="1800" dirty="0"/>
                    </a:p>
                  </a:txBody>
                  <a:tcPr/>
                </a:tc>
              </a:tr>
              <a:tr h="42135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3.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 Б2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М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→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Б1</a:t>
                      </a:r>
                      <a:endParaRPr lang="ru-RU" sz="1800" dirty="0"/>
                    </a:p>
                  </a:txBody>
                  <a:tcPr/>
                </a:tc>
              </a:tr>
              <a:tr h="38991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4.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 Б2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Б1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М</a:t>
                      </a:r>
                      <a:endParaRPr lang="ru-RU" sz="1800" dirty="0"/>
                    </a:p>
                  </a:txBody>
                  <a:tcPr/>
                </a:tc>
              </a:tr>
              <a:tr h="38991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5.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Б1 и Б2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→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М</a:t>
                      </a:r>
                      <a:endParaRPr lang="ru-RU" sz="1800" dirty="0"/>
                    </a:p>
                  </a:txBody>
                  <a:tcPr/>
                </a:tc>
              </a:tr>
              <a:tr h="38991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6.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Б1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М и Б2</a:t>
                      </a:r>
                      <a:endParaRPr lang="ru-RU" sz="1800" dirty="0"/>
                    </a:p>
                  </a:txBody>
                  <a:tcPr/>
                </a:tc>
              </a:tr>
              <a:tr h="38991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7.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Б1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→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М и Б2</a:t>
                      </a:r>
                      <a:endParaRPr lang="ru-RU" sz="1800" dirty="0"/>
                    </a:p>
                  </a:txBody>
                  <a:tcPr/>
                </a:tc>
              </a:tr>
              <a:tr h="38991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8.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Б1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Б2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М и О</a:t>
                      </a:r>
                      <a:endParaRPr lang="ru-RU" sz="1800" dirty="0"/>
                    </a:p>
                  </a:txBody>
                  <a:tcPr/>
                </a:tc>
              </a:tr>
              <a:tr h="38991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9.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Б1 и Б2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→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М и О</a:t>
                      </a:r>
                      <a:endParaRPr lang="ru-RU" sz="1800" dirty="0"/>
                    </a:p>
                  </a:txBody>
                  <a:tcPr/>
                </a:tc>
              </a:tr>
              <a:tr h="389913"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М, О, Б1 и Б2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43608" y="5661248"/>
            <a:ext cx="6984776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Задачи о переправах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79512" y="548680"/>
            <a:ext cx="8712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Критерии оценки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1556792"/>
            <a:ext cx="784887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FF"/>
                </a:solidFill>
              </a:rPr>
              <a:t>0 – 2 баллов</a:t>
            </a:r>
            <a:r>
              <a:rPr lang="ru-RU" sz="3600" dirty="0" smtClean="0"/>
              <a:t> – </a:t>
            </a:r>
            <a:r>
              <a:rPr lang="ru-RU" sz="3600" b="1" dirty="0" smtClean="0">
                <a:solidFill>
                  <a:srgbClr val="FF0000"/>
                </a:solidFill>
              </a:rPr>
              <a:t>надо разбираться</a:t>
            </a:r>
          </a:p>
          <a:p>
            <a:pPr marL="2773363" indent="-2773363">
              <a:lnSpc>
                <a:spcPct val="150000"/>
              </a:lnSpc>
            </a:pPr>
            <a:r>
              <a:rPr lang="ru-RU" sz="3600" b="1" dirty="0" smtClean="0">
                <a:solidFill>
                  <a:srgbClr val="0000FF"/>
                </a:solidFill>
              </a:rPr>
              <a:t>5 - 6 баллов </a:t>
            </a:r>
            <a:r>
              <a:rPr lang="ru-RU" sz="3600" dirty="0" smtClean="0"/>
              <a:t>– </a:t>
            </a:r>
            <a:r>
              <a:rPr lang="ru-RU" sz="3600" b="1" dirty="0" smtClean="0">
                <a:solidFill>
                  <a:srgbClr val="FF0000"/>
                </a:solidFill>
              </a:rPr>
              <a:t>надо решить ещё одну задачу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FF"/>
                </a:solidFill>
              </a:rPr>
              <a:t>7 - 8 баллов </a:t>
            </a:r>
            <a:r>
              <a:rPr lang="ru-RU" sz="3600" dirty="0" smtClean="0"/>
              <a:t>– </a:t>
            </a:r>
            <a:r>
              <a:rPr lang="ru-RU" sz="3600" b="1" dirty="0" smtClean="0">
                <a:solidFill>
                  <a:srgbClr val="FF0000"/>
                </a:solidFill>
              </a:rPr>
              <a:t>оценка «4»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00FF"/>
                </a:solidFill>
              </a:rPr>
              <a:t>9–10 баллов </a:t>
            </a:r>
            <a:r>
              <a:rPr lang="ru-RU" sz="3600" dirty="0" smtClean="0"/>
              <a:t>– </a:t>
            </a:r>
            <a:r>
              <a:rPr lang="ru-RU" sz="3600" b="1" dirty="0" smtClean="0">
                <a:solidFill>
                  <a:srgbClr val="FF0000"/>
                </a:solidFill>
              </a:rPr>
              <a:t>оценка «5»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79512" y="404664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</a:rPr>
              <a:t>Закончи предложения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1052736"/>
            <a:ext cx="8280920" cy="5328591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lvl="0"/>
            <a:r>
              <a:rPr lang="ru-RU" sz="2800" dirty="0" smtClean="0"/>
              <a:t>сегодня я узнал…</a:t>
            </a:r>
          </a:p>
          <a:p>
            <a:pPr lvl="0"/>
            <a:r>
              <a:rPr lang="ru-RU" sz="2800" dirty="0" smtClean="0"/>
              <a:t>было интересно…</a:t>
            </a:r>
          </a:p>
          <a:p>
            <a:pPr lvl="0"/>
            <a:r>
              <a:rPr lang="ru-RU" sz="2800" dirty="0" smtClean="0"/>
              <a:t>было трудно…</a:t>
            </a:r>
          </a:p>
          <a:p>
            <a:pPr lvl="0"/>
            <a:r>
              <a:rPr lang="ru-RU" sz="2800" dirty="0" smtClean="0"/>
              <a:t>я выполнял задания…</a:t>
            </a:r>
          </a:p>
          <a:p>
            <a:pPr lvl="0"/>
            <a:r>
              <a:rPr lang="ru-RU" sz="2800" dirty="0" smtClean="0"/>
              <a:t>я понял, что…</a:t>
            </a:r>
          </a:p>
          <a:p>
            <a:pPr lvl="0"/>
            <a:r>
              <a:rPr lang="ru-RU" sz="2800" dirty="0" smtClean="0"/>
              <a:t>теперь я могу…</a:t>
            </a:r>
          </a:p>
          <a:p>
            <a:pPr lvl="0"/>
            <a:r>
              <a:rPr lang="ru-RU" sz="2800" dirty="0" smtClean="0"/>
              <a:t>я почувствовал, что…</a:t>
            </a:r>
          </a:p>
          <a:p>
            <a:pPr lvl="0"/>
            <a:r>
              <a:rPr lang="ru-RU" sz="2800" dirty="0" smtClean="0"/>
              <a:t>я приобрел…</a:t>
            </a:r>
          </a:p>
          <a:p>
            <a:pPr lvl="0"/>
            <a:r>
              <a:rPr lang="ru-RU" sz="2800" dirty="0" smtClean="0"/>
              <a:t>я научился…</a:t>
            </a:r>
          </a:p>
          <a:p>
            <a:pPr lvl="0"/>
            <a:r>
              <a:rPr lang="ru-RU" sz="2800" dirty="0" smtClean="0"/>
              <a:t>у меня получилось …</a:t>
            </a:r>
          </a:p>
          <a:p>
            <a:pPr lvl="0"/>
            <a:r>
              <a:rPr lang="ru-RU" sz="2800" dirty="0" smtClean="0"/>
              <a:t>я смог…</a:t>
            </a:r>
          </a:p>
          <a:p>
            <a:pPr lvl="0"/>
            <a:r>
              <a:rPr lang="ru-RU" sz="2800" dirty="0" smtClean="0"/>
              <a:t>я попробую…</a:t>
            </a:r>
          </a:p>
          <a:p>
            <a:pPr lvl="0"/>
            <a:r>
              <a:rPr lang="ru-RU" sz="2800" dirty="0" smtClean="0"/>
              <a:t>меня удивило…</a:t>
            </a:r>
          </a:p>
          <a:p>
            <a:pPr lvl="0"/>
            <a:r>
              <a:rPr lang="ru-RU" sz="2800" dirty="0" smtClean="0"/>
              <a:t>урок дал мне для жизни…</a:t>
            </a:r>
          </a:p>
          <a:p>
            <a:pPr lvl="0"/>
            <a:r>
              <a:rPr lang="ru-RU" sz="2800" dirty="0" smtClean="0"/>
              <a:t>мне захотелось…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2867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Задание на дом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67544" y="1484784"/>
            <a:ext cx="5429288" cy="4500594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algn="ctr">
              <a:spcBef>
                <a:spcPct val="20000"/>
              </a:spcBef>
              <a:defRPr/>
            </a:pPr>
            <a:endParaRPr lang="ru-RU" sz="3200" b="1" dirty="0" smtClean="0">
              <a:solidFill>
                <a:srgbClr val="002060"/>
              </a:solidFill>
            </a:endParaRPr>
          </a:p>
          <a:p>
            <a:pPr algn="ctr">
              <a:spcBef>
                <a:spcPct val="20000"/>
              </a:spcBef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>РТ: № 183, 184</a:t>
            </a:r>
          </a:p>
          <a:p>
            <a:pPr algn="ctr">
              <a:spcBef>
                <a:spcPct val="20000"/>
              </a:spcBef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>или</a:t>
            </a:r>
          </a:p>
          <a:p>
            <a:pPr algn="ctr">
              <a:spcBef>
                <a:spcPct val="20000"/>
              </a:spcBef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>Составь свою задачу о переливаниях и предложи способ решения</a:t>
            </a:r>
          </a:p>
          <a:p>
            <a:pPr algn="ctr">
              <a:spcBef>
                <a:spcPct val="20000"/>
              </a:spcBef>
              <a:defRPr/>
            </a:pPr>
            <a:endParaRPr lang="ru-RU" sz="3200" b="1" dirty="0" smtClean="0">
              <a:solidFill>
                <a:srgbClr val="002060"/>
              </a:solidFill>
            </a:endParaRPr>
          </a:p>
          <a:p>
            <a:pPr algn="ctr">
              <a:spcBef>
                <a:spcPct val="20000"/>
              </a:spcBef>
              <a:defRPr/>
            </a:pPr>
            <a:endParaRPr lang="ru-RU" sz="3200" b="1" dirty="0" smtClean="0">
              <a:solidFill>
                <a:srgbClr val="002060"/>
              </a:solidFill>
            </a:endParaRPr>
          </a:p>
          <a:p>
            <a:pPr algn="ctr">
              <a:spcBef>
                <a:spcPct val="20000"/>
              </a:spcBef>
              <a:defRPr/>
            </a:pPr>
            <a:endParaRPr lang="ru-RU" sz="3200" b="1" dirty="0" smtClean="0">
              <a:solidFill>
                <a:srgbClr val="C00000"/>
              </a:solidFill>
            </a:endParaRPr>
          </a:p>
          <a:p>
            <a:pPr algn="ctr">
              <a:spcBef>
                <a:spcPct val="20000"/>
              </a:spcBef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      </a:t>
            </a:r>
            <a:endParaRPr lang="ru-RU" sz="3200" dirty="0" smtClean="0">
              <a:solidFill>
                <a:srgbClr val="C00000"/>
              </a:solidFill>
            </a:endParaRPr>
          </a:p>
          <a:p>
            <a:pPr algn="ctr">
              <a:spcBef>
                <a:spcPct val="20000"/>
              </a:spcBef>
              <a:defRPr/>
            </a:pPr>
            <a:endParaRPr lang="ru-RU" sz="3200" b="1" dirty="0" smtClean="0">
              <a:solidFill>
                <a:srgbClr val="002060"/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ru-RU" sz="3200" b="1" dirty="0" smtClean="0">
              <a:solidFill>
                <a:srgbClr val="002060"/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ru-RU" sz="3200" b="1" dirty="0">
              <a:solidFill>
                <a:srgbClr val="002060"/>
              </a:solidFill>
            </a:endParaRPr>
          </a:p>
          <a:p>
            <a:pPr algn="ctr">
              <a:spcBef>
                <a:spcPct val="20000"/>
              </a:spcBef>
              <a:defRPr/>
            </a:pPr>
            <a:endParaRPr lang="ru-RU" sz="3200" b="1" dirty="0">
              <a:solidFill>
                <a:srgbClr val="002060"/>
              </a:solidFill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9" name="Picture 6" descr="Информатика : учебник для 5 клас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628800"/>
            <a:ext cx="2160240" cy="304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Информатика : рабочая тетрадь для 5 класс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068960"/>
            <a:ext cx="207539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39552" y="620688"/>
            <a:ext cx="79208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sz="2800" dirty="0" smtClean="0"/>
              <a:t>Две хозяйки купили 8 литров молока. У одной 5 литров в 6-литровом бидоне, у другой 3 литра в 5-литровом бидоне. Они решили  разделить всё молоко поровну, по 4 литра, пользуясь ещё одним, 2-литровым бидоном. Как это сделать?</a:t>
            </a:r>
            <a:endParaRPr lang="ru-RU" sz="2800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539552" y="2564904"/>
            <a:ext cx="2160240" cy="3309939"/>
            <a:chOff x="539552" y="2983036"/>
            <a:chExt cx="2160240" cy="3309939"/>
          </a:xfrm>
        </p:grpSpPr>
        <p:pic>
          <p:nvPicPr>
            <p:cNvPr id="12290" name="Picture 2" descr="http://www.agroopttorg.com/sites/default/files/attach/bidon_alyum_3l_s_kryshkoy_s18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275" r="30215"/>
            <a:stretch>
              <a:fillRect/>
            </a:stretch>
          </p:blipFill>
          <p:spPr bwMode="auto">
            <a:xfrm>
              <a:off x="539552" y="2983036"/>
              <a:ext cx="2160240" cy="3309939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1115616" y="5013176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dirty="0" smtClean="0">
                  <a:solidFill>
                    <a:srgbClr val="FF0000"/>
                  </a:solidFill>
                </a:rPr>
                <a:t>6 л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851920" y="3082876"/>
            <a:ext cx="1728192" cy="2647951"/>
            <a:chOff x="3851920" y="3501008"/>
            <a:chExt cx="1728192" cy="2647951"/>
          </a:xfrm>
        </p:grpSpPr>
        <p:pic>
          <p:nvPicPr>
            <p:cNvPr id="14" name="Picture 2" descr="http://www.agroopttorg.com/sites/default/files/attach/bidon_alyum_3l_s_kryshkoy_s18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275" r="30215"/>
            <a:stretch>
              <a:fillRect/>
            </a:stretch>
          </p:blipFill>
          <p:spPr bwMode="auto">
            <a:xfrm>
              <a:off x="3851920" y="3501008"/>
              <a:ext cx="1728192" cy="2647951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4211960" y="5085184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dirty="0" smtClean="0">
                  <a:solidFill>
                    <a:srgbClr val="FF0000"/>
                  </a:solidFill>
                </a:rPr>
                <a:t>5 л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660232" y="3430215"/>
            <a:ext cx="1512168" cy="2316957"/>
            <a:chOff x="6660232" y="3848347"/>
            <a:chExt cx="1512168" cy="2316957"/>
          </a:xfrm>
        </p:grpSpPr>
        <p:pic>
          <p:nvPicPr>
            <p:cNvPr id="15" name="Picture 2" descr="http://www.agroopttorg.com/sites/default/files/attach/bidon_alyum_3l_s_kryshkoy_s18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275" r="30215"/>
            <a:stretch>
              <a:fillRect/>
            </a:stretch>
          </p:blipFill>
          <p:spPr bwMode="auto">
            <a:xfrm>
              <a:off x="6660232" y="3848347"/>
              <a:ext cx="1512168" cy="2316957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6876256" y="5157192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dirty="0" smtClean="0">
                  <a:solidFill>
                    <a:srgbClr val="FF0000"/>
                  </a:solidFill>
                </a:rPr>
                <a:t>2 л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043608" y="5661248"/>
            <a:ext cx="6984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FF"/>
                </a:solidFill>
              </a:rPr>
              <a:t>Задачи о переливаниях</a:t>
            </a:r>
            <a:endParaRPr lang="ru-RU" sz="4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39552" y="2348880"/>
            <a:ext cx="43204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 smtClean="0"/>
              <a:t>о переливаниях.</a:t>
            </a:r>
            <a:endParaRPr lang="ru-RU" sz="4400" dirty="0"/>
          </a:p>
        </p:txBody>
      </p:sp>
      <p:sp>
        <p:nvSpPr>
          <p:cNvPr id="13" name="TextBox 12"/>
          <p:cNvSpPr txBox="1"/>
          <p:nvPr/>
        </p:nvSpPr>
        <p:spPr>
          <a:xfrm>
            <a:off x="5292080" y="2204864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 smtClean="0"/>
              <a:t>Табличная</a:t>
            </a:r>
            <a:endParaRPr lang="ru-RU" sz="4400" dirty="0"/>
          </a:p>
        </p:txBody>
      </p:sp>
      <p:sp>
        <p:nvSpPr>
          <p:cNvPr id="15" name="TextBox 14"/>
          <p:cNvSpPr txBox="1"/>
          <p:nvPr/>
        </p:nvSpPr>
        <p:spPr>
          <a:xfrm>
            <a:off x="1043608" y="3717032"/>
            <a:ext cx="30963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 smtClean="0"/>
              <a:t>плана</a:t>
            </a:r>
            <a:endParaRPr lang="ru-RU" sz="4400" dirty="0"/>
          </a:p>
        </p:txBody>
      </p:sp>
      <p:sp>
        <p:nvSpPr>
          <p:cNvPr id="16" name="TextBox 15"/>
          <p:cNvSpPr txBox="1"/>
          <p:nvPr/>
        </p:nvSpPr>
        <p:spPr>
          <a:xfrm>
            <a:off x="5652120" y="3645024"/>
            <a:ext cx="2232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 smtClean="0"/>
              <a:t>Задачи</a:t>
            </a:r>
            <a:endParaRPr lang="ru-RU" sz="4400" dirty="0"/>
          </a:p>
        </p:txBody>
      </p:sp>
      <p:sp>
        <p:nvSpPr>
          <p:cNvPr id="17" name="TextBox 16"/>
          <p:cNvSpPr txBox="1"/>
          <p:nvPr/>
        </p:nvSpPr>
        <p:spPr>
          <a:xfrm>
            <a:off x="899592" y="1052736"/>
            <a:ext cx="2880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 smtClean="0"/>
              <a:t>форма</a:t>
            </a:r>
            <a:endParaRPr lang="ru-RU" sz="4400" dirty="0"/>
          </a:p>
        </p:txBody>
      </p:sp>
      <p:sp>
        <p:nvSpPr>
          <p:cNvPr id="18" name="TextBox 17"/>
          <p:cNvSpPr txBox="1"/>
          <p:nvPr/>
        </p:nvSpPr>
        <p:spPr>
          <a:xfrm>
            <a:off x="4788024" y="1052736"/>
            <a:ext cx="4032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 smtClean="0"/>
              <a:t>действий</a:t>
            </a:r>
            <a:endParaRPr lang="ru-RU" sz="4400" dirty="0"/>
          </a:p>
        </p:txBody>
      </p:sp>
      <p:sp>
        <p:nvSpPr>
          <p:cNvPr id="19" name="TextBox 18"/>
          <p:cNvSpPr txBox="1"/>
          <p:nvPr/>
        </p:nvSpPr>
        <p:spPr>
          <a:xfrm>
            <a:off x="3563888" y="4869160"/>
            <a:ext cx="2232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 smtClean="0"/>
              <a:t>записи.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175805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Табличная форма записи плана действий. </a:t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b="1" dirty="0" smtClean="0">
                <a:solidFill>
                  <a:srgbClr val="0000FF"/>
                </a:solidFill>
              </a:rPr>
              <a:t>Задачи о переливаниях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29698" name="Picture 2" descr="http://xn--b1aecbphlwsn.xn--p1ai/wp-content/uploads/2014/10/perelivl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420888"/>
            <a:ext cx="5715000" cy="3762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39552" y="620688"/>
            <a:ext cx="79208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just"/>
            <a:r>
              <a:rPr lang="ru-RU" sz="2800" dirty="0" smtClean="0"/>
              <a:t>Две хозяйки купили 8 литров молока. У одной 5 литров в 6-литровом бидоне, у другой 3 литра в 5-литровом бидоне. Они решили  разделить всё молоко поровну, по 4 литра, пользуясь ещё одним, 2-литровым бидоном. Как это сделать?</a:t>
            </a:r>
            <a:endParaRPr lang="ru-RU" sz="2800" dirty="0"/>
          </a:p>
        </p:txBody>
      </p:sp>
      <p:grpSp>
        <p:nvGrpSpPr>
          <p:cNvPr id="2" name="Группа 19"/>
          <p:cNvGrpSpPr/>
          <p:nvPr/>
        </p:nvGrpSpPr>
        <p:grpSpPr>
          <a:xfrm>
            <a:off x="539552" y="2996952"/>
            <a:ext cx="2160240" cy="3309939"/>
            <a:chOff x="539552" y="2983036"/>
            <a:chExt cx="2160240" cy="3309939"/>
          </a:xfrm>
        </p:grpSpPr>
        <p:pic>
          <p:nvPicPr>
            <p:cNvPr id="12290" name="Picture 2" descr="http://www.agroopttorg.com/sites/default/files/attach/bidon_alyum_3l_s_kryshkoy_s18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275" r="30215"/>
            <a:stretch>
              <a:fillRect/>
            </a:stretch>
          </p:blipFill>
          <p:spPr bwMode="auto">
            <a:xfrm>
              <a:off x="539552" y="2983036"/>
              <a:ext cx="2160240" cy="3309939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1115616" y="5013176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dirty="0" smtClean="0">
                  <a:solidFill>
                    <a:srgbClr val="FF0000"/>
                  </a:solidFill>
                </a:rPr>
                <a:t>6 л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Группа 20"/>
          <p:cNvGrpSpPr/>
          <p:nvPr/>
        </p:nvGrpSpPr>
        <p:grpSpPr>
          <a:xfrm>
            <a:off x="3851920" y="3514924"/>
            <a:ext cx="1728192" cy="2647951"/>
            <a:chOff x="3851920" y="3501008"/>
            <a:chExt cx="1728192" cy="2647951"/>
          </a:xfrm>
        </p:grpSpPr>
        <p:pic>
          <p:nvPicPr>
            <p:cNvPr id="14" name="Picture 2" descr="http://www.agroopttorg.com/sites/default/files/attach/bidon_alyum_3l_s_kryshkoy_s18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275" r="30215"/>
            <a:stretch>
              <a:fillRect/>
            </a:stretch>
          </p:blipFill>
          <p:spPr bwMode="auto">
            <a:xfrm>
              <a:off x="3851920" y="3501008"/>
              <a:ext cx="1728192" cy="2647951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4211960" y="5085184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dirty="0" smtClean="0">
                  <a:solidFill>
                    <a:srgbClr val="FF0000"/>
                  </a:solidFill>
                </a:rPr>
                <a:t>5 л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" name="Группа 21"/>
          <p:cNvGrpSpPr/>
          <p:nvPr/>
        </p:nvGrpSpPr>
        <p:grpSpPr>
          <a:xfrm>
            <a:off x="6660232" y="3862263"/>
            <a:ext cx="1512168" cy="2316957"/>
            <a:chOff x="6660232" y="3848347"/>
            <a:chExt cx="1512168" cy="2316957"/>
          </a:xfrm>
        </p:grpSpPr>
        <p:pic>
          <p:nvPicPr>
            <p:cNvPr id="15" name="Picture 2" descr="http://www.agroopttorg.com/sites/default/files/attach/bidon_alyum_3l_s_kryshkoy_s18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275" r="30215"/>
            <a:stretch>
              <a:fillRect/>
            </a:stretch>
          </p:blipFill>
          <p:spPr bwMode="auto">
            <a:xfrm>
              <a:off x="6660232" y="3848347"/>
              <a:ext cx="1512168" cy="2316957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6876256" y="5157192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dirty="0" smtClean="0">
                  <a:solidFill>
                    <a:srgbClr val="FF0000"/>
                  </a:solidFill>
                </a:rPr>
                <a:t>2 л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39552" y="620688"/>
            <a:ext cx="7920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ctr"/>
            <a:r>
              <a:rPr lang="ru-RU" sz="5400" b="1" dirty="0" smtClean="0">
                <a:solidFill>
                  <a:srgbClr val="0000FF"/>
                </a:solidFill>
              </a:rPr>
              <a:t>Что дано в задаче?</a:t>
            </a:r>
            <a:endParaRPr lang="ru-RU" sz="5400" b="1" dirty="0">
              <a:solidFill>
                <a:srgbClr val="0000FF"/>
              </a:solidFill>
            </a:endParaRPr>
          </a:p>
        </p:txBody>
      </p:sp>
      <p:grpSp>
        <p:nvGrpSpPr>
          <p:cNvPr id="2" name="Группа 19"/>
          <p:cNvGrpSpPr/>
          <p:nvPr/>
        </p:nvGrpSpPr>
        <p:grpSpPr>
          <a:xfrm>
            <a:off x="539552" y="2204864"/>
            <a:ext cx="2160240" cy="3309939"/>
            <a:chOff x="539552" y="2983036"/>
            <a:chExt cx="2160240" cy="3309939"/>
          </a:xfrm>
        </p:grpSpPr>
        <p:pic>
          <p:nvPicPr>
            <p:cNvPr id="12290" name="Picture 2" descr="http://www.agroopttorg.com/sites/default/files/attach/bidon_alyum_3l_s_kryshkoy_s18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275" r="30215"/>
            <a:stretch>
              <a:fillRect/>
            </a:stretch>
          </p:blipFill>
          <p:spPr bwMode="auto">
            <a:xfrm>
              <a:off x="539552" y="2983036"/>
              <a:ext cx="2160240" cy="3309939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1115616" y="5013176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dirty="0" smtClean="0">
                  <a:solidFill>
                    <a:srgbClr val="FF0000"/>
                  </a:solidFill>
                </a:rPr>
                <a:t>6 л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Группа 20"/>
          <p:cNvGrpSpPr/>
          <p:nvPr/>
        </p:nvGrpSpPr>
        <p:grpSpPr>
          <a:xfrm>
            <a:off x="3851920" y="2722836"/>
            <a:ext cx="1728192" cy="2647951"/>
            <a:chOff x="3851920" y="3501008"/>
            <a:chExt cx="1728192" cy="2647951"/>
          </a:xfrm>
        </p:grpSpPr>
        <p:pic>
          <p:nvPicPr>
            <p:cNvPr id="14" name="Picture 2" descr="http://www.agroopttorg.com/sites/default/files/attach/bidon_alyum_3l_s_kryshkoy_s18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275" r="30215"/>
            <a:stretch>
              <a:fillRect/>
            </a:stretch>
          </p:blipFill>
          <p:spPr bwMode="auto">
            <a:xfrm>
              <a:off x="3851920" y="3501008"/>
              <a:ext cx="1728192" cy="2647951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4211960" y="5085184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dirty="0" smtClean="0">
                  <a:solidFill>
                    <a:srgbClr val="FF0000"/>
                  </a:solidFill>
                </a:rPr>
                <a:t>5 л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" name="Группа 21"/>
          <p:cNvGrpSpPr/>
          <p:nvPr/>
        </p:nvGrpSpPr>
        <p:grpSpPr>
          <a:xfrm>
            <a:off x="6660232" y="3070175"/>
            <a:ext cx="1512168" cy="2316957"/>
            <a:chOff x="6660232" y="3848347"/>
            <a:chExt cx="1512168" cy="2316957"/>
          </a:xfrm>
        </p:grpSpPr>
        <p:pic>
          <p:nvPicPr>
            <p:cNvPr id="15" name="Picture 2" descr="http://www.agroopttorg.com/sites/default/files/attach/bidon_alyum_3l_s_kryshkoy_s18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275" r="30215"/>
            <a:stretch>
              <a:fillRect/>
            </a:stretch>
          </p:blipFill>
          <p:spPr bwMode="auto">
            <a:xfrm>
              <a:off x="6660232" y="3848347"/>
              <a:ext cx="1512168" cy="2316957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6876256" y="5157192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dirty="0" smtClean="0">
                  <a:solidFill>
                    <a:srgbClr val="FF0000"/>
                  </a:solidFill>
                </a:rPr>
                <a:t>2 л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39552" y="620688"/>
            <a:ext cx="7920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ctr"/>
            <a:r>
              <a:rPr lang="ru-RU" sz="5400" b="1" dirty="0" smtClean="0">
                <a:solidFill>
                  <a:srgbClr val="0000FF"/>
                </a:solidFill>
              </a:rPr>
              <a:t>Что требуется сделать?</a:t>
            </a:r>
            <a:endParaRPr lang="ru-RU" sz="5400" b="1" dirty="0">
              <a:solidFill>
                <a:srgbClr val="0000FF"/>
              </a:solidFill>
            </a:endParaRPr>
          </a:p>
        </p:txBody>
      </p:sp>
      <p:grpSp>
        <p:nvGrpSpPr>
          <p:cNvPr id="2" name="Группа 19"/>
          <p:cNvGrpSpPr/>
          <p:nvPr/>
        </p:nvGrpSpPr>
        <p:grpSpPr>
          <a:xfrm>
            <a:off x="1691680" y="2204864"/>
            <a:ext cx="2160240" cy="3309939"/>
            <a:chOff x="1979712" y="2983036"/>
            <a:chExt cx="2160240" cy="3309939"/>
          </a:xfrm>
        </p:grpSpPr>
        <p:pic>
          <p:nvPicPr>
            <p:cNvPr id="12290" name="Picture 2" descr="http://www.agroopttorg.com/sites/default/files/attach/bidon_alyum_3l_s_kryshkoy_s18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275" r="30215"/>
            <a:stretch>
              <a:fillRect/>
            </a:stretch>
          </p:blipFill>
          <p:spPr bwMode="auto">
            <a:xfrm>
              <a:off x="1979712" y="2983036"/>
              <a:ext cx="2160240" cy="3309939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2555776" y="5071268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dirty="0" smtClean="0">
                  <a:solidFill>
                    <a:srgbClr val="FF0000"/>
                  </a:solidFill>
                </a:rPr>
                <a:t>4 л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Группа 20"/>
          <p:cNvGrpSpPr/>
          <p:nvPr/>
        </p:nvGrpSpPr>
        <p:grpSpPr>
          <a:xfrm>
            <a:off x="5724128" y="2708920"/>
            <a:ext cx="1728192" cy="2647951"/>
            <a:chOff x="3851920" y="3501008"/>
            <a:chExt cx="1728192" cy="2647951"/>
          </a:xfrm>
        </p:grpSpPr>
        <p:pic>
          <p:nvPicPr>
            <p:cNvPr id="14" name="Picture 2" descr="http://www.agroopttorg.com/sites/default/files/attach/bidon_alyum_3l_s_kryshkoy_s18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275" r="30215"/>
            <a:stretch>
              <a:fillRect/>
            </a:stretch>
          </p:blipFill>
          <p:spPr bwMode="auto">
            <a:xfrm>
              <a:off x="3851920" y="3501008"/>
              <a:ext cx="1728192" cy="2647951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4211960" y="5085184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dirty="0" smtClean="0">
                  <a:solidFill>
                    <a:srgbClr val="FF0000"/>
                  </a:solidFill>
                </a:rPr>
                <a:t>4 л</a:t>
              </a:r>
              <a:endParaRPr lang="ru-RU" sz="48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39552" y="404664"/>
            <a:ext cx="7920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ctr"/>
            <a:r>
              <a:rPr lang="ru-RU" sz="4400" b="1" dirty="0" smtClean="0">
                <a:solidFill>
                  <a:srgbClr val="0000FF"/>
                </a:solidFill>
              </a:rPr>
              <a:t>1. Исходные данные</a:t>
            </a:r>
            <a:endParaRPr lang="ru-RU" sz="4400" b="1" dirty="0">
              <a:solidFill>
                <a:srgbClr val="0000FF"/>
              </a:solidFill>
            </a:endParaRPr>
          </a:p>
        </p:txBody>
      </p:sp>
      <p:grpSp>
        <p:nvGrpSpPr>
          <p:cNvPr id="2" name="Группа 19"/>
          <p:cNvGrpSpPr/>
          <p:nvPr/>
        </p:nvGrpSpPr>
        <p:grpSpPr>
          <a:xfrm>
            <a:off x="1763688" y="4077072"/>
            <a:ext cx="1530170" cy="2409839"/>
            <a:chOff x="1979712" y="2983036"/>
            <a:chExt cx="2160240" cy="3309939"/>
          </a:xfrm>
        </p:grpSpPr>
        <p:pic>
          <p:nvPicPr>
            <p:cNvPr id="12290" name="Picture 2" descr="http://www.agroopttorg.com/sites/default/files/attach/bidon_alyum_3l_s_kryshkoy_s18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275" r="30215"/>
            <a:stretch>
              <a:fillRect/>
            </a:stretch>
          </p:blipFill>
          <p:spPr bwMode="auto">
            <a:xfrm>
              <a:off x="1979712" y="2983036"/>
              <a:ext cx="2160240" cy="3309939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2555776" y="5071268"/>
              <a:ext cx="1224136" cy="887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</a:rPr>
                <a:t>4 л</a:t>
              </a:r>
              <a:endParaRPr lang="ru-RU" sz="3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Группа 20"/>
          <p:cNvGrpSpPr/>
          <p:nvPr/>
        </p:nvGrpSpPr>
        <p:grpSpPr>
          <a:xfrm>
            <a:off x="5796136" y="4401108"/>
            <a:ext cx="1224136" cy="1927871"/>
            <a:chOff x="3851920" y="3501008"/>
            <a:chExt cx="1728192" cy="2647951"/>
          </a:xfrm>
        </p:grpSpPr>
        <p:pic>
          <p:nvPicPr>
            <p:cNvPr id="14" name="Picture 2" descr="http://www.agroopttorg.com/sites/default/files/attach/bidon_alyum_3l_s_kryshkoy_s18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275" r="30215"/>
            <a:stretch>
              <a:fillRect/>
            </a:stretch>
          </p:blipFill>
          <p:spPr bwMode="auto">
            <a:xfrm>
              <a:off x="3851920" y="3501008"/>
              <a:ext cx="1728192" cy="2647951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4211960" y="5085183"/>
              <a:ext cx="1224136" cy="887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FF0000"/>
                  </a:solidFill>
                </a:rPr>
                <a:t>4 л</a:t>
              </a:r>
              <a:endParaRPr lang="ru-RU" sz="3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11560" y="3501008"/>
            <a:ext cx="7920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 algn="ctr"/>
            <a:r>
              <a:rPr lang="ru-RU" sz="4400" b="1" dirty="0" smtClean="0">
                <a:solidFill>
                  <a:srgbClr val="0000FF"/>
                </a:solidFill>
              </a:rPr>
              <a:t>2. Результат</a:t>
            </a:r>
            <a:endParaRPr lang="ru-RU" sz="4400" b="1" dirty="0">
              <a:solidFill>
                <a:srgbClr val="0000FF"/>
              </a:solidFill>
            </a:endParaRPr>
          </a:p>
        </p:txBody>
      </p:sp>
      <p:grpSp>
        <p:nvGrpSpPr>
          <p:cNvPr id="10" name="Группа 19"/>
          <p:cNvGrpSpPr/>
          <p:nvPr/>
        </p:nvGrpSpPr>
        <p:grpSpPr>
          <a:xfrm>
            <a:off x="1230830" y="1346754"/>
            <a:ext cx="1296144" cy="2085803"/>
            <a:chOff x="539552" y="2983036"/>
            <a:chExt cx="2160240" cy="3309939"/>
          </a:xfrm>
        </p:grpSpPr>
        <p:pic>
          <p:nvPicPr>
            <p:cNvPr id="11" name="Picture 2" descr="http://www.agroopttorg.com/sites/default/files/attach/bidon_alyum_3l_s_kryshkoy_s18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275" r="30215"/>
            <a:stretch>
              <a:fillRect/>
            </a:stretch>
          </p:blipFill>
          <p:spPr bwMode="auto">
            <a:xfrm>
              <a:off x="539552" y="2983036"/>
              <a:ext cx="2160240" cy="3309939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1115615" y="5013176"/>
              <a:ext cx="1224137" cy="927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rgbClr val="FF0000"/>
                  </a:solidFill>
                </a:rPr>
                <a:t>6 л</a:t>
              </a:r>
              <a:endParaRPr lang="ru-RU" sz="3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3" name="Группа 20"/>
          <p:cNvGrpSpPr/>
          <p:nvPr/>
        </p:nvGrpSpPr>
        <p:grpSpPr>
          <a:xfrm>
            <a:off x="4370378" y="1619899"/>
            <a:ext cx="1036915" cy="1668642"/>
            <a:chOff x="3851920" y="3501008"/>
            <a:chExt cx="1728192" cy="2647951"/>
          </a:xfrm>
        </p:grpSpPr>
        <p:pic>
          <p:nvPicPr>
            <p:cNvPr id="15" name="Picture 2" descr="http://www.agroopttorg.com/sites/default/files/attach/bidon_alyum_3l_s_kryshkoy_s18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275" r="30215"/>
            <a:stretch>
              <a:fillRect/>
            </a:stretch>
          </p:blipFill>
          <p:spPr bwMode="auto">
            <a:xfrm>
              <a:off x="3851920" y="3501008"/>
              <a:ext cx="1728192" cy="2647951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4211960" y="5085184"/>
              <a:ext cx="1224135" cy="927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rgbClr val="FF0000"/>
                  </a:solidFill>
                </a:rPr>
                <a:t>5 л</a:t>
              </a:r>
              <a:endParaRPr lang="ru-RU" sz="32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0" name="Группа 21"/>
          <p:cNvGrpSpPr/>
          <p:nvPr/>
        </p:nvGrpSpPr>
        <p:grpSpPr>
          <a:xfrm>
            <a:off x="7092280" y="1844824"/>
            <a:ext cx="907301" cy="1460062"/>
            <a:chOff x="6660232" y="3848347"/>
            <a:chExt cx="1512168" cy="2316957"/>
          </a:xfrm>
        </p:grpSpPr>
        <p:pic>
          <p:nvPicPr>
            <p:cNvPr id="21" name="Picture 2" descr="http://www.agroopttorg.com/sites/default/files/attach/bidon_alyum_3l_s_kryshkoy_s18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6275" r="30215"/>
            <a:stretch>
              <a:fillRect/>
            </a:stretch>
          </p:blipFill>
          <p:spPr bwMode="auto">
            <a:xfrm>
              <a:off x="6660232" y="3848347"/>
              <a:ext cx="1512168" cy="2316957"/>
            </a:xfrm>
            <a:prstGeom prst="rect">
              <a:avLst/>
            </a:prstGeom>
            <a:noFill/>
          </p:spPr>
        </p:pic>
        <p:sp>
          <p:nvSpPr>
            <p:cNvPr id="22" name="TextBox 21"/>
            <p:cNvSpPr txBox="1"/>
            <p:nvPr/>
          </p:nvSpPr>
          <p:spPr>
            <a:xfrm>
              <a:off x="6876255" y="5157191"/>
              <a:ext cx="1224136" cy="927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rgbClr val="FF0000"/>
                  </a:solidFill>
                </a:rPr>
                <a:t>2 л</a:t>
              </a:r>
              <a:endParaRPr lang="ru-RU" sz="32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789</Words>
  <Application>Microsoft Office PowerPoint</Application>
  <PresentationFormat>Экран (4:3)</PresentationFormat>
  <Paragraphs>325</Paragraphs>
  <Slides>22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улыбка + настроение + вера в себя = результат</vt:lpstr>
      <vt:lpstr>Презентация PowerPoint</vt:lpstr>
      <vt:lpstr>Презентация PowerPoint</vt:lpstr>
      <vt:lpstr>Презентация PowerPoint</vt:lpstr>
      <vt:lpstr>Табличная форма записи плана действий.  Задачи о переливаниях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на дом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Домашнее задание:</dc:title>
  <dc:creator>home</dc:creator>
  <cp:lastModifiedBy>home</cp:lastModifiedBy>
  <cp:revision>72</cp:revision>
  <dcterms:modified xsi:type="dcterms:W3CDTF">2017-03-30T14:55:35Z</dcterms:modified>
</cp:coreProperties>
</file>