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E5739C-4CA4-46D1-B28B-F155367517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5903998-DB7D-4C8E-88B3-34A9D7D37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7773EF-A5B8-4C7D-B6A2-5C3409B1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DF15CF-664B-4772-B504-1BA8ED22D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B1EE6F-4984-4532-A274-05965EA13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584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6AC64C-9452-42BF-8C1C-FC95AD634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04AC92-75D0-4CDA-9E75-246E27FBF5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67A838-41C3-4E85-8179-6041794F9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E1D774-1ABA-450E-975A-2D190944D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706CC5-B189-4108-9206-F7333AF64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389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52EAA9A-8056-4D09-826D-0F809A4983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657B25-5985-42F6-9BFC-17AE5D7F69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A421FE-4567-4559-96EA-D702F83DD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0B4DCC-92BD-4434-A9F7-F4B2D2DE7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8B1389-8E06-417A-9B1E-226A2368D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174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7DA1D6-5BD2-4236-8A1F-0E22440F0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963405-5588-43C8-834B-926479F17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8EB362-AAB2-4153-92B7-F3BBF5A03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9B0617-859F-493D-86D5-244755E16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0AF0AD-C54C-41B3-A7AA-A627CA81D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987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8E9ED-B0B6-4B2D-AE3E-1631FF725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F47B6B-970B-49C3-8A1C-86690FB9E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C7351A-85A0-4C4C-B087-A08A2CDAE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DC6F4D-8D9E-484D-8C67-882BE65B7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9E527B-B9F5-4BD7-B350-9D7432AC4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302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D2238-886A-44F8-9BC2-0B57D1750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C41F7E-D80D-4A4C-AB4B-56D3FB16FF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4999CD-7042-4A46-ACFC-D0AE3B0D88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4F4C52-EE48-4984-8234-C7C371349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81ED5D-1B4F-47FF-B818-049FA933A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F90DE3-55E2-4EE1-8321-30B404DB0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103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337A6-2BD6-43FA-A0EE-2D56FBFD4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05A1BB-D92D-414C-9C49-763DEABF2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ABA1FE-248C-4A0D-850F-12CC28224F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9DE794-82EF-4F72-BDFE-F1FFC3B3DA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D483E9-B955-4C54-86FB-4BEF746079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AC7BAA-F543-4B74-9108-90DBB2D5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B69520-D577-4E8E-BC1C-420C885DC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676EA73-D68E-4D10-AB8B-72969124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08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BBB60E-9459-44FB-8D64-E6E93F43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8F2B495-CFFE-4B3D-A8A3-B47A73DE0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BB81D27-AC76-4E51-B5FA-95F1FEC12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15C3D11-F69F-4071-A6B3-512C4853A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307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CDD97AE-55C9-450A-AB03-76B2A5D1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D10B063-706D-4ACC-AB93-F7052BDCA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F38739-DDFF-4D56-820C-2B34CD234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721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ED1FA-410F-4917-B8D6-4C3927BB1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B115FC-9DDF-4ADD-8386-1820A6B40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A9A22F-A408-42C1-B1A0-A1106B460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887ED2-1580-42D5-B809-66BA32CDD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F4ED09-1D3C-44D3-ADF2-C38C4FCBD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37A6F2-C3CA-41F0-9E2E-6EC8435CB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9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A7183B-4369-48A5-A069-828E04FD5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E341D54-5A57-4950-AB8D-8283C471B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04742B-27CE-4C99-836B-2579631A5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25F866-3EF4-424A-82CE-A9D782661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C2E52A-5D25-4422-A05A-0241B41A4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96D593-2C1F-4D7B-B0D2-3D064F323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33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1DD3B-A970-4F03-8646-8BC8EA835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11438B-371B-467C-825B-C3FDBA52B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AC59CC-7AB9-4A67-9998-B2AA6CA6CC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50606-2309-4535-80DD-CC53E6C807EB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CA0D33-7205-4020-9057-E46DEA3A6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B8BA1B-F3CA-4F9B-B123-52DEE5D84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C0946-DA8C-4FD2-B3DF-1F229F02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65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3E1DB-6809-4396-849A-014228813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666" y="63808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музыкального приветствия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279D8A-16D7-4AA0-844B-7FA95546F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329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/>
              <a:t>  </a:t>
            </a: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интонирования 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дружное исполнение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выразительное исполнение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52748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070A7F-812A-4BF4-B523-E3ECD2036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0519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себя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AD34FAF-9323-44CC-88BC-EB41C24141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7906991"/>
              </p:ext>
            </p:extLst>
          </p:nvPr>
        </p:nvGraphicFramePr>
        <p:xfrm>
          <a:off x="1061156" y="1669514"/>
          <a:ext cx="4436534" cy="4046220"/>
        </p:xfrm>
        <a:graphic>
          <a:graphicData uri="http://schemas.openxmlformats.org/drawingml/2006/table">
            <a:tbl>
              <a:tblPr firstRow="1" firstCol="1" bandRow="1"/>
              <a:tblGrid>
                <a:gridCol w="4436534">
                  <a:extLst>
                    <a:ext uri="{9D8B030D-6E8A-4147-A177-3AD203B41FA5}">
                      <a16:colId xmlns:a16="http://schemas.microsoft.com/office/drawing/2014/main" val="2830400394"/>
                    </a:ext>
                  </a:extLst>
                </a:gridCol>
              </a:tblGrid>
              <a:tr h="15633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«Найди лишний элемент»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Задание: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подчеркните одной прямой  в карточке   слова, не  обозначающие  средства музыкальной выразительности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216081"/>
                  </a:ext>
                </a:extLst>
              </a:tr>
              <a:tr h="24828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Тембр   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Песня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Регистр  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</a:t>
                      </a:r>
                      <a:r>
                        <a:rPr lang="ru-RU" sz="1600" u="non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Соната</a:t>
                      </a:r>
                      <a:r>
                        <a:rPr lang="ru-RU" sz="1600" u="non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endParaRPr lang="ru-RU" sz="1600" u="non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Мелодия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Симфония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Скрипичный ключ  </a:t>
                      </a:r>
                      <a:endParaRPr lang="ru-RU" sz="1600" u="sng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Лад     </a:t>
                      </a:r>
                      <a:r>
                        <a:rPr lang="ru-RU" sz="1600" u="non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Нота</a:t>
                      </a:r>
                      <a:r>
                        <a:rPr lang="ru-RU" sz="1600" u="non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      Фактура      Гармония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     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Марш </a:t>
                      </a:r>
                      <a:r>
                        <a:rPr lang="ru-RU" sz="1600" u="non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6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Вальс</a:t>
                      </a:r>
                      <a:r>
                        <a:rPr lang="ru-RU" sz="1600" u="non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Ритм 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7095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078573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C9404643-99CF-47CD-A93A-FDB649DF8A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446474"/>
              </p:ext>
            </p:extLst>
          </p:nvPr>
        </p:nvGraphicFramePr>
        <p:xfrm>
          <a:off x="5564292" y="1669514"/>
          <a:ext cx="5577840" cy="4046220"/>
        </p:xfrm>
        <a:graphic>
          <a:graphicData uri="http://schemas.openxmlformats.org/drawingml/2006/table">
            <a:tbl>
              <a:tblPr firstRow="1" firstCol="1" bandRow="1"/>
              <a:tblGrid>
                <a:gridCol w="1826260">
                  <a:extLst>
                    <a:ext uri="{9D8B030D-6E8A-4147-A177-3AD203B41FA5}">
                      <a16:colId xmlns:a16="http://schemas.microsoft.com/office/drawing/2014/main" val="2305344802"/>
                    </a:ext>
                  </a:extLst>
                </a:gridCol>
                <a:gridCol w="3751580">
                  <a:extLst>
                    <a:ext uri="{9D8B030D-6E8A-4147-A177-3AD203B41FA5}">
                      <a16:colId xmlns:a16="http://schemas.microsoft.com/office/drawing/2014/main" val="2247011389"/>
                    </a:ext>
                  </a:extLst>
                </a:gridCol>
              </a:tblGrid>
              <a:tr h="79883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«Найди пару»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Задание: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соедините  карточки  по принципу  -     понятие и его определение  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663548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тембр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окраска, специфика звучания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058733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гармония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объединение звуков в созвучия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646422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звучания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942357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громкость звучания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258170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фактура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изложения музыкального материала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938819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 звучания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780412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ритм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чередование сильных и слабых долей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302834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мелодия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музыкальная мысль, главный голос музыкальной ткани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368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6329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08D8FD-105C-4EFD-911F-4C768DE34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265" y="3668096"/>
            <a:ext cx="2926062" cy="27040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92E7EFF-15D8-4E47-BDD9-732662D6C3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883" y="225778"/>
            <a:ext cx="2496940" cy="24969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1E6EBD6-158C-43F7-A1FA-23408E7B2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011" y="-526192"/>
            <a:ext cx="3148408" cy="3579012"/>
          </a:xfrm>
          <a:prstGeom prst="rect">
            <a:avLst/>
          </a:prstGeom>
        </p:spPr>
      </p:pic>
      <p:pic>
        <p:nvPicPr>
          <p:cNvPr id="2060" name="Picture 12" descr="http://www.konditershopstudio.ru/images/catalog/catalog/3778_image_big.jpeg">
            <a:extLst>
              <a:ext uri="{FF2B5EF4-FFF2-40B4-BE49-F238E27FC236}">
                <a16:creationId xmlns:a16="http://schemas.microsoft.com/office/drawing/2014/main" id="{3D3FD85D-6472-4E19-B4FE-D1D218CB4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385" y="3864062"/>
            <a:ext cx="2263831" cy="237834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thumbs.dreamstime.com/b/%D0%BB%D1%83%D0%BA%D0%B0%D0%B2%D1%8B%D0%B9-%D1%87%D0%B5%D1%80%D1%82%D0%B5%D0%B6-%D0%BA%D1%80%D0%B0%D0%BD%D0%B0-%D1%81%D0%BA%D0%B0%D0%B7%D0%B0-%D0%B8%D1%81%D1%8B-60738757.jpg">
            <a:extLst>
              <a:ext uri="{FF2B5EF4-FFF2-40B4-BE49-F238E27FC236}">
                <a16:creationId xmlns:a16="http://schemas.microsoft.com/office/drawing/2014/main" id="{4B48EBBB-1633-445A-8FB2-539018EA8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652" y="423817"/>
            <a:ext cx="2475530" cy="277269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ds05.infourok.ru/uploads/ex/0a8d/000f6054-ceee51a8/img13.jpg">
            <a:extLst>
              <a:ext uri="{FF2B5EF4-FFF2-40B4-BE49-F238E27FC236}">
                <a16:creationId xmlns:a16="http://schemas.microsoft.com/office/drawing/2014/main" id="{AFBAE741-FA23-4D49-AF3B-78AB454BAB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0" t="-6472" r="28861" b="-1"/>
          <a:stretch/>
        </p:blipFill>
        <p:spPr bwMode="auto">
          <a:xfrm>
            <a:off x="1044068" y="122476"/>
            <a:ext cx="2445915" cy="337537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avatars.mds.yandex.net/get-zen_doc/1612125/pub_5d71cefab5e99200adafef4c_5d71cf0fa06eaf00ad41eb23/scale_1200">
            <a:extLst>
              <a:ext uri="{FF2B5EF4-FFF2-40B4-BE49-F238E27FC236}">
                <a16:creationId xmlns:a16="http://schemas.microsoft.com/office/drawing/2014/main" id="{77379D50-8D85-4A55-BEF6-52AFFF053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78" y="3668096"/>
            <a:ext cx="1957792" cy="27702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teremok-slavyanka.ru/wp-content/uploads/2019/08/clip_image001-1024x882.png">
            <a:extLst>
              <a:ext uri="{FF2B5EF4-FFF2-40B4-BE49-F238E27FC236}">
                <a16:creationId xmlns:a16="http://schemas.microsoft.com/office/drawing/2014/main" id="{DA2350A4-D942-4422-B458-A89698278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92" y="4123067"/>
            <a:ext cx="2160055" cy="186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940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5B347-EA7A-46FC-A4A1-3E0F13B0E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009" y="5167313"/>
            <a:ext cx="3343971" cy="662781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Сергеевич Прокофьев</a:t>
            </a:r>
          </a:p>
        </p:txBody>
      </p:sp>
      <p:pic>
        <p:nvPicPr>
          <p:cNvPr id="4" name="Picture 20" descr="https://cf2.ppt-online.org/files2/slide/f/fuOYasJEXkx9MenbLVvdo3zcwS50qC21Nl4ty7m6Ih/slide-2.jpg">
            <a:extLst>
              <a:ext uri="{FF2B5EF4-FFF2-40B4-BE49-F238E27FC236}">
                <a16:creationId xmlns:a16="http://schemas.microsoft.com/office/drawing/2014/main" id="{4CC142D1-7581-43D4-872E-FC310F7380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" t="325" r="64423" b="55794"/>
          <a:stretch/>
        </p:blipFill>
        <p:spPr bwMode="auto">
          <a:xfrm>
            <a:off x="4255482" y="4152446"/>
            <a:ext cx="3050934" cy="279933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6" descr="https://cdn.smartfacts.ru/222578/petya-i-krasnaya-shapochka_0.jpg">
            <a:extLst>
              <a:ext uri="{FF2B5EF4-FFF2-40B4-BE49-F238E27FC236}">
                <a16:creationId xmlns:a16="http://schemas.microsoft.com/office/drawing/2014/main" id="{9A3F04CA-EF97-44BE-A6D9-EC07012EEE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03"/>
          <a:stretch/>
        </p:blipFill>
        <p:spPr bwMode="auto">
          <a:xfrm>
            <a:off x="8529528" y="1819152"/>
            <a:ext cx="2365520" cy="240818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8" descr="https://ds04.infourok.ru/uploads/ex/007c/0019a2fb-438f87d2/img3.jpg">
            <a:extLst>
              <a:ext uri="{FF2B5EF4-FFF2-40B4-BE49-F238E27FC236}">
                <a16:creationId xmlns:a16="http://schemas.microsoft.com/office/drawing/2014/main" id="{6B222F12-9F5E-4588-B267-E7D5532F0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7" t="1260" r="62450" b="57153"/>
          <a:stretch/>
        </p:blipFill>
        <p:spPr bwMode="auto">
          <a:xfrm flipH="1">
            <a:off x="6028267" y="1027906"/>
            <a:ext cx="2185754" cy="322873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https://cf2.ppt-online.org/files2/slide/f/fuOYasJEXkx9MenbLVvdo3zcwS50qC21Nl4ty7m6Ih/slide-2.jpg">
            <a:extLst>
              <a:ext uri="{FF2B5EF4-FFF2-40B4-BE49-F238E27FC236}">
                <a16:creationId xmlns:a16="http://schemas.microsoft.com/office/drawing/2014/main" id="{0FFB5057-F3A8-479F-A0A7-1ED0A29157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2" t="325" r="31382" b="55794"/>
          <a:stretch/>
        </p:blipFill>
        <p:spPr bwMode="auto">
          <a:xfrm>
            <a:off x="7802624" y="3945676"/>
            <a:ext cx="2553154" cy="290190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4" descr="https://mypresentation.ru/documents_6/9a0c2b62f6554600b89154d72c0dd3c1/img9.jpg">
            <a:extLst>
              <a:ext uri="{FF2B5EF4-FFF2-40B4-BE49-F238E27FC236}">
                <a16:creationId xmlns:a16="http://schemas.microsoft.com/office/drawing/2014/main" id="{C4F97A94-A3A7-4942-8E43-F57C23814F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7" t="29234" r="56626" b="18109"/>
          <a:stretch/>
        </p:blipFill>
        <p:spPr bwMode="auto">
          <a:xfrm>
            <a:off x="4155619" y="1664456"/>
            <a:ext cx="1940382" cy="239420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regnum.ru/uploads/pictures/news/2016/05/17/regnum_picture_1463479987172610_normal.jpg">
            <a:extLst>
              <a:ext uri="{FF2B5EF4-FFF2-40B4-BE49-F238E27FC236}">
                <a16:creationId xmlns:a16="http://schemas.microsoft.com/office/drawing/2014/main" id="{78B15DD5-5E01-4BCA-8A6F-A5F6D9E7A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32" y="1313965"/>
            <a:ext cx="2806127" cy="371968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4B736032-1E8D-4701-806A-6191F5D12F2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6627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Симфоническая сказка «Петя и волк»</a:t>
            </a:r>
          </a:p>
        </p:txBody>
      </p:sp>
    </p:spTree>
    <p:extLst>
      <p:ext uri="{BB962C8B-B14F-4D97-AF65-F5344CB8AC3E}">
        <p14:creationId xmlns:p14="http://schemas.microsoft.com/office/powerpoint/2010/main" val="4193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1B2B5C46-D1B9-4266-9653-0F70AE0BD4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24621"/>
              </p:ext>
            </p:extLst>
          </p:nvPr>
        </p:nvGraphicFramePr>
        <p:xfrm>
          <a:off x="1557867" y="643467"/>
          <a:ext cx="9279466" cy="5536897"/>
        </p:xfrm>
        <a:graphic>
          <a:graphicData uri="http://schemas.openxmlformats.org/drawingml/2006/table">
            <a:tbl>
              <a:tblPr firstRow="1" firstCol="1" bandRow="1"/>
              <a:tblGrid>
                <a:gridCol w="1569155">
                  <a:extLst>
                    <a:ext uri="{9D8B030D-6E8A-4147-A177-3AD203B41FA5}">
                      <a16:colId xmlns:a16="http://schemas.microsoft.com/office/drawing/2014/main" val="1115909978"/>
                    </a:ext>
                  </a:extLst>
                </a:gridCol>
                <a:gridCol w="3601156">
                  <a:extLst>
                    <a:ext uri="{9D8B030D-6E8A-4147-A177-3AD203B41FA5}">
                      <a16:colId xmlns:a16="http://schemas.microsoft.com/office/drawing/2014/main" val="3699191111"/>
                    </a:ext>
                  </a:extLst>
                </a:gridCol>
                <a:gridCol w="1998133">
                  <a:extLst>
                    <a:ext uri="{9D8B030D-6E8A-4147-A177-3AD203B41FA5}">
                      <a16:colId xmlns:a16="http://schemas.microsoft.com/office/drawing/2014/main" val="1355167079"/>
                    </a:ext>
                  </a:extLst>
                </a:gridCol>
                <a:gridCol w="2111022">
                  <a:extLst>
                    <a:ext uri="{9D8B030D-6E8A-4147-A177-3AD203B41FA5}">
                      <a16:colId xmlns:a16="http://schemas.microsoft.com/office/drawing/2014/main" val="3316640973"/>
                    </a:ext>
                  </a:extLst>
                </a:gridCol>
              </a:tblGrid>
              <a:tr h="560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начале сказки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выразительности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конце сказки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  (+,+_, _)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300693"/>
                  </a:ext>
                </a:extLst>
              </a:tr>
              <a:tr h="9444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27972"/>
                  </a:ext>
                </a:extLst>
              </a:tr>
              <a:tr h="9444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79117"/>
                  </a:ext>
                </a:extLst>
              </a:tr>
              <a:tr h="9444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Лад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715188"/>
                  </a:ext>
                </a:extLst>
              </a:tr>
              <a:tr h="9444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330453"/>
                  </a:ext>
                </a:extLst>
              </a:tr>
              <a:tr h="9444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Ситуация №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223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198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385D72-09ED-473A-8581-F6D44E6C7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  <a:br>
              <a:rPr lang="ru-RU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FFA306-CBC5-4AB4-B5FA-8A855B229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Послушать музыку героев в начале сказки и в конце сказки.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Определить средства музыкальной выразительности, которые характеризуют героев в начале и конце сказки.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Проанализировать особенности средств выразительности, аргументировать ответ.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Подобрать ситуацию, подтверждающую изменение характера героев.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Пропеть тему героя в характере или изобразить в движении.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Заполнить карточку музыкального героя сказки.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Сделать вывод.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5155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196</Words>
  <Application>Microsoft Office PowerPoint</Application>
  <PresentationFormat>Широкоэкранный</PresentationFormat>
  <Paragraphs>71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Критерии оценки  музыкального приветствия </vt:lpstr>
      <vt:lpstr>Проверьте себя</vt:lpstr>
      <vt:lpstr>Презентация PowerPoint</vt:lpstr>
      <vt:lpstr>Сергей Сергеевич Прокофьев</vt:lpstr>
      <vt:lpstr>Презентация PowerPoint</vt:lpstr>
      <vt:lpstr>План работы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9</cp:revision>
  <dcterms:created xsi:type="dcterms:W3CDTF">2022-01-26T19:56:21Z</dcterms:created>
  <dcterms:modified xsi:type="dcterms:W3CDTF">2022-01-26T21:06:54Z</dcterms:modified>
</cp:coreProperties>
</file>