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9-11 лет</c:v>
                </c:pt>
              </c:strCache>
            </c:strRef>
          </c:tx>
          <c:invertIfNegative val="0"/>
          <c:cat>
            <c:numRef>
              <c:f>Лист1!$A$2:$A$11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</c:numCache>
            </c:num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1</c:v>
                </c:pt>
                <c:pt idx="1">
                  <c:v>4</c:v>
                </c:pt>
                <c:pt idx="2">
                  <c:v>5</c:v>
                </c:pt>
                <c:pt idx="3">
                  <c:v>3</c:v>
                </c:pt>
                <c:pt idx="4">
                  <c:v>3</c:v>
                </c:pt>
                <c:pt idx="5">
                  <c:v>1</c:v>
                </c:pt>
                <c:pt idx="6">
                  <c:v>2</c:v>
                </c:pt>
                <c:pt idx="7">
                  <c:v>5</c:v>
                </c:pt>
                <c:pt idx="8">
                  <c:v>2</c:v>
                </c:pt>
                <c:pt idx="9">
                  <c:v>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21-45 лет</c:v>
                </c:pt>
              </c:strCache>
            </c:strRef>
          </c:tx>
          <c:invertIfNegative val="0"/>
          <c:cat>
            <c:numRef>
              <c:f>Лист1!$A$2:$A$11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</c:numCache>
            </c:numRef>
          </c:cat>
          <c:val>
            <c:numRef>
              <c:f>Лист1!$C$2:$C$11</c:f>
              <c:numCache>
                <c:formatCode>General</c:formatCode>
                <c:ptCount val="10"/>
                <c:pt idx="0">
                  <c:v>4</c:v>
                </c:pt>
                <c:pt idx="1">
                  <c:v>5</c:v>
                </c:pt>
                <c:pt idx="2">
                  <c:v>3</c:v>
                </c:pt>
                <c:pt idx="3">
                  <c:v>5</c:v>
                </c:pt>
                <c:pt idx="4">
                  <c:v>4</c:v>
                </c:pt>
                <c:pt idx="5">
                  <c:v>2</c:v>
                </c:pt>
                <c:pt idx="6">
                  <c:v>4</c:v>
                </c:pt>
                <c:pt idx="7">
                  <c:v>4</c:v>
                </c:pt>
                <c:pt idx="8">
                  <c:v>5</c:v>
                </c:pt>
                <c:pt idx="9">
                  <c:v>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50 - 89 лет</c:v>
                </c:pt>
              </c:strCache>
            </c:strRef>
          </c:tx>
          <c:invertIfNegative val="0"/>
          <c:cat>
            <c:numRef>
              <c:f>Лист1!$A$2:$A$11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</c:numCache>
            </c:numRef>
          </c:cat>
          <c:val>
            <c:numRef>
              <c:f>Лист1!$D$2:$D$11</c:f>
              <c:numCache>
                <c:formatCode>General</c:formatCode>
                <c:ptCount val="10"/>
                <c:pt idx="0">
                  <c:v>3</c:v>
                </c:pt>
                <c:pt idx="1">
                  <c:v>3</c:v>
                </c:pt>
                <c:pt idx="2">
                  <c:v>2</c:v>
                </c:pt>
                <c:pt idx="3">
                  <c:v>3</c:v>
                </c:pt>
                <c:pt idx="4">
                  <c:v>3</c:v>
                </c:pt>
                <c:pt idx="5">
                  <c:v>1</c:v>
                </c:pt>
                <c:pt idx="6">
                  <c:v>4</c:v>
                </c:pt>
                <c:pt idx="7">
                  <c:v>5</c:v>
                </c:pt>
                <c:pt idx="8">
                  <c:v>5</c:v>
                </c:pt>
                <c:pt idx="9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7234432"/>
        <c:axId val="67236224"/>
      </c:barChart>
      <c:catAx>
        <c:axId val="67234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67236224"/>
        <c:crosses val="autoZero"/>
        <c:auto val="1"/>
        <c:lblAlgn val="ctr"/>
        <c:lblOffset val="100"/>
        <c:noMultiLvlLbl val="0"/>
      </c:catAx>
      <c:valAx>
        <c:axId val="672362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6723443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90033294911676476"/>
          <c:y val="0.33432791436653603"/>
          <c:w val="9.0848586268192422E-2"/>
          <c:h val="0.23022575829088587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86856-C849-4EAB-B6E5-BFF07F0D91E0}" type="datetimeFigureOut">
              <a:rPr lang="ru-RU" smtClean="0"/>
              <a:t>26.08.2021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8D71B-11CE-4807-851B-0396D2A5765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86856-C849-4EAB-B6E5-BFF07F0D91E0}" type="datetimeFigureOut">
              <a:rPr lang="ru-RU" smtClean="0"/>
              <a:t>26.08.2021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8D71B-11CE-4807-851B-0396D2A5765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86856-C849-4EAB-B6E5-BFF07F0D91E0}" type="datetimeFigureOut">
              <a:rPr lang="ru-RU" smtClean="0"/>
              <a:t>26.08.2021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8D71B-11CE-4807-851B-0396D2A5765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86856-C849-4EAB-B6E5-BFF07F0D91E0}" type="datetimeFigureOut">
              <a:rPr lang="ru-RU" smtClean="0"/>
              <a:t>26.08.2021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8D71B-11CE-4807-851B-0396D2A5765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86856-C849-4EAB-B6E5-BFF07F0D91E0}" type="datetimeFigureOut">
              <a:rPr lang="ru-RU" smtClean="0"/>
              <a:t>26.08.2021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1098D71B-11CE-4807-851B-0396D2A5765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86856-C849-4EAB-B6E5-BFF07F0D91E0}" type="datetimeFigureOut">
              <a:rPr lang="ru-RU" smtClean="0"/>
              <a:t>26.08.2021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8D71B-11CE-4807-851B-0396D2A5765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86856-C849-4EAB-B6E5-BFF07F0D91E0}" type="datetimeFigureOut">
              <a:rPr lang="ru-RU" smtClean="0"/>
              <a:t>26.08.2021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8D71B-11CE-4807-851B-0396D2A5765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86856-C849-4EAB-B6E5-BFF07F0D91E0}" type="datetimeFigureOut">
              <a:rPr lang="ru-RU" smtClean="0"/>
              <a:t>26.08.2021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8D71B-11CE-4807-851B-0396D2A5765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86856-C849-4EAB-B6E5-BFF07F0D91E0}" type="datetimeFigureOut">
              <a:rPr lang="ru-RU" smtClean="0"/>
              <a:t>26.08.2021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8D71B-11CE-4807-851B-0396D2A5765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86856-C849-4EAB-B6E5-BFF07F0D91E0}" type="datetimeFigureOut">
              <a:rPr lang="ru-RU" smtClean="0"/>
              <a:t>26.08.2021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8D71B-11CE-4807-851B-0396D2A5765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86856-C849-4EAB-B6E5-BFF07F0D91E0}" type="datetimeFigureOut">
              <a:rPr lang="ru-RU" smtClean="0"/>
              <a:t>26.08.2021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8D71B-11CE-4807-851B-0396D2A5765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5B86856-C849-4EAB-B6E5-BFF07F0D91E0}" type="datetimeFigureOut">
              <a:rPr lang="ru-RU" smtClean="0"/>
              <a:t>26.08.2021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098D71B-11CE-4807-851B-0396D2A57658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+mn-lt"/>
              </a:rPr>
              <a:t/>
            </a:r>
            <a:br>
              <a:rPr lang="ru-RU" dirty="0" smtClean="0">
                <a:latin typeface="+mn-lt"/>
              </a:rPr>
            </a:br>
            <a:r>
              <a:rPr lang="ru-RU" dirty="0">
                <a:latin typeface="+mn-lt"/>
              </a:rPr>
              <a:t/>
            </a:r>
            <a:br>
              <a:rPr lang="ru-RU" dirty="0">
                <a:latin typeface="+mn-lt"/>
              </a:rPr>
            </a:br>
            <a:r>
              <a:rPr lang="ru-RU" dirty="0" smtClean="0">
                <a:latin typeface="+mn-lt"/>
              </a:rPr>
              <a:t/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ИССЛЕДОВАТЕЛЬСКАЯ 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РАБОТА </a:t>
            </a:r>
            <a:br>
              <a:rPr lang="ru-RU" dirty="0" smtClean="0">
                <a:latin typeface="+mn-lt"/>
              </a:rPr>
            </a:br>
            <a:r>
              <a:rPr lang="ru-RU" sz="3200" dirty="0" smtClean="0">
                <a:latin typeface="+mn-lt"/>
              </a:rPr>
              <a:t>на тему: «Нефть»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pPr algn="r"/>
            <a:r>
              <a:rPr lang="ru-RU" dirty="0" smtClean="0"/>
              <a:t>Выполнил: ученик </a:t>
            </a:r>
            <a:r>
              <a:rPr lang="ru-RU" dirty="0" smtClean="0"/>
              <a:t>2 </a:t>
            </a:r>
            <a:r>
              <a:rPr lang="ru-RU" dirty="0" smtClean="0"/>
              <a:t>А класса</a:t>
            </a:r>
          </a:p>
          <a:p>
            <a:pPr algn="r"/>
            <a:r>
              <a:rPr lang="ru-RU" dirty="0" err="1" smtClean="0"/>
              <a:t>Янчук</a:t>
            </a:r>
            <a:r>
              <a:rPr lang="ru-RU" dirty="0" smtClean="0"/>
              <a:t> Егор</a:t>
            </a:r>
          </a:p>
          <a:p>
            <a:pPr algn="r"/>
            <a:r>
              <a:rPr lang="ru-RU" dirty="0" smtClean="0"/>
              <a:t>Руководитель: учитель </a:t>
            </a:r>
          </a:p>
          <a:p>
            <a:pPr algn="r"/>
            <a:r>
              <a:rPr lang="ru-RU" dirty="0" err="1" smtClean="0"/>
              <a:t>Янчук</a:t>
            </a:r>
            <a:r>
              <a:rPr lang="ru-RU" dirty="0" smtClean="0"/>
              <a:t> И.Е. 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22888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>
              <a:buNone/>
            </a:pP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1"/>
            <a:ext cx="4248472" cy="301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14313"/>
            <a:ext cx="3888432" cy="2916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893" y="3411310"/>
            <a:ext cx="4248116" cy="303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2996" y="3411310"/>
            <a:ext cx="3875468" cy="2948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72749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Графитовые электроды: применение, разновидности, свойств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88639"/>
            <a:ext cx="3833986" cy="3092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Нефтяной кокс и Коксование нефти - Добыча и Примен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6" y="188640"/>
            <a:ext cx="4695008" cy="3092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Серная кислота: химические свойства, характеристики, получение серной  кислоты на производстве | Science Debat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540767"/>
            <a:ext cx="3816096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Купить серу комовую напрямую с производств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867" y="3503026"/>
            <a:ext cx="4602717" cy="3171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5536" y="476672"/>
            <a:ext cx="1368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</a:rPr>
              <a:t>кокс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3861048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</a:rPr>
              <a:t>сера</a:t>
            </a:r>
            <a:endParaRPr lang="ru-R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75219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260648"/>
            <a:ext cx="8582025" cy="6408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40534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Нефть 🌟 Что такое, описание, как добывают, запасы, сорта, фото и видео -  «Как и Почему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376" y="404664"/>
            <a:ext cx="8640960" cy="5988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07491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819132671"/>
              </p:ext>
            </p:extLst>
          </p:nvPr>
        </p:nvGraphicFramePr>
        <p:xfrm>
          <a:off x="323528" y="1052736"/>
          <a:ext cx="8640960" cy="5400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187624" y="18047"/>
            <a:ext cx="6400800" cy="1752600"/>
          </a:xfrm>
        </p:spPr>
        <p:txBody>
          <a:bodyPr/>
          <a:lstStyle/>
          <a:p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Результаты анкетирования 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14644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22514"/>
          </a:xfrm>
        </p:spPr>
        <p:txBody>
          <a:bodyPr>
            <a:normAutofit/>
          </a:bodyPr>
          <a:lstStyle/>
          <a:p>
            <a:r>
              <a:rPr lang="ru-RU" sz="6000" dirty="0" smtClean="0">
                <a:latin typeface="+mn-lt"/>
              </a:rPr>
              <a:t>Спасибо за внимание!</a:t>
            </a:r>
            <a:endParaRPr lang="ru-RU" sz="6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610715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548680"/>
            <a:ext cx="8229600" cy="4709160"/>
          </a:xfrm>
        </p:spPr>
        <p:txBody>
          <a:bodyPr/>
          <a:lstStyle/>
          <a:p>
            <a:pPr marL="137160" indent="0">
              <a:buNone/>
            </a:pP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Нефть</a:t>
            </a:r>
            <a:r>
              <a:rPr lang="ru-RU" dirty="0"/>
              <a:t>—природная маслянистая горючая жидкость со специфическим запахом, состоящая в основном из сложной смеси углеводородов различной молекулярной массы и некоторых других химических соединений. Относится к </a:t>
            </a:r>
            <a:r>
              <a:rPr lang="ru-RU" dirty="0" err="1" smtClean="0"/>
              <a:t>каустобиолитам</a:t>
            </a:r>
            <a:r>
              <a:rPr lang="ru-RU" dirty="0" smtClean="0"/>
              <a:t> </a:t>
            </a:r>
            <a:r>
              <a:rPr lang="ru-RU" dirty="0"/>
              <a:t>(ископаемое </a:t>
            </a:r>
            <a:r>
              <a:rPr lang="ru-RU" dirty="0" smtClean="0"/>
              <a:t>топливо).</a:t>
            </a:r>
            <a:endParaRPr lang="ru-RU" dirty="0"/>
          </a:p>
          <a:p>
            <a:pPr marL="137160" indent="0">
              <a:buNone/>
            </a:pPr>
            <a:endParaRPr lang="ru-RU" dirty="0"/>
          </a:p>
        </p:txBody>
      </p:sp>
      <p:pic>
        <p:nvPicPr>
          <p:cNvPr id="4" name="Рисунок 3" descr="нефть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284984"/>
            <a:ext cx="5279732" cy="33123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670522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332656"/>
            <a:ext cx="8424936" cy="6336704"/>
          </a:xfrm>
        </p:spPr>
        <p:txBody>
          <a:bodyPr>
            <a:normAutofit/>
          </a:bodyPr>
          <a:lstStyle/>
          <a:p>
            <a:pPr marL="137160" indent="0">
              <a:buNone/>
            </a:pPr>
            <a:r>
              <a:rPr lang="ru-RU" dirty="0">
                <a:solidFill>
                  <a:schemeClr val="bg1"/>
                </a:solidFill>
              </a:rPr>
              <a:t>Нефть – сложная смесь органических соединений. </a:t>
            </a:r>
            <a:endParaRPr lang="ru-RU" dirty="0" smtClean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В ее </a:t>
            </a:r>
            <a:r>
              <a:rPr lang="ru-RU" dirty="0">
                <a:solidFill>
                  <a:schemeClr val="bg1"/>
                </a:solidFill>
              </a:rPr>
              <a:t>составе присутствуют:</a:t>
            </a:r>
          </a:p>
          <a:p>
            <a:pPr marL="137160" indent="0">
              <a:buNone/>
            </a:pPr>
            <a:r>
              <a:rPr lang="ru-RU" dirty="0">
                <a:solidFill>
                  <a:schemeClr val="bg1"/>
                </a:solidFill>
              </a:rPr>
              <a:t>•	углерод ( в пределах 84-87</a:t>
            </a:r>
            <a:r>
              <a:rPr lang="ru-RU" dirty="0" smtClean="0">
                <a:solidFill>
                  <a:schemeClr val="bg1"/>
                </a:solidFill>
              </a:rPr>
              <a:t>%)</a:t>
            </a:r>
            <a:endParaRPr lang="ru-RU" dirty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ru-RU" dirty="0">
                <a:solidFill>
                  <a:schemeClr val="bg1"/>
                </a:solidFill>
              </a:rPr>
              <a:t>•	</a:t>
            </a:r>
            <a:r>
              <a:rPr lang="ru-RU" dirty="0" smtClean="0">
                <a:solidFill>
                  <a:schemeClr val="bg1"/>
                </a:solidFill>
              </a:rPr>
              <a:t>водород</a:t>
            </a:r>
            <a:endParaRPr lang="ru-RU" dirty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ru-RU" dirty="0">
                <a:solidFill>
                  <a:schemeClr val="bg1"/>
                </a:solidFill>
              </a:rPr>
              <a:t>•	</a:t>
            </a:r>
            <a:r>
              <a:rPr lang="ru-RU" dirty="0" smtClean="0">
                <a:solidFill>
                  <a:schemeClr val="bg1"/>
                </a:solidFill>
              </a:rPr>
              <a:t>азот</a:t>
            </a:r>
            <a:endParaRPr lang="ru-RU" dirty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ru-RU" dirty="0">
                <a:solidFill>
                  <a:schemeClr val="bg1"/>
                </a:solidFill>
              </a:rPr>
              <a:t>•	</a:t>
            </a:r>
            <a:r>
              <a:rPr lang="ru-RU" dirty="0" smtClean="0">
                <a:solidFill>
                  <a:schemeClr val="bg1"/>
                </a:solidFill>
              </a:rPr>
              <a:t>кислород</a:t>
            </a:r>
            <a:endParaRPr lang="ru-RU" dirty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ru-RU" dirty="0">
                <a:solidFill>
                  <a:schemeClr val="bg1"/>
                </a:solidFill>
              </a:rPr>
              <a:t>•	</a:t>
            </a:r>
            <a:r>
              <a:rPr lang="ru-RU" dirty="0" smtClean="0">
                <a:solidFill>
                  <a:schemeClr val="bg1"/>
                </a:solidFill>
              </a:rPr>
              <a:t>сера</a:t>
            </a:r>
            <a:endParaRPr lang="ru-RU" dirty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ru-RU" dirty="0">
                <a:solidFill>
                  <a:schemeClr val="bg1"/>
                </a:solidFill>
              </a:rPr>
              <a:t>•	в небольших количествах (менее 1%) в нефти присутствуют кислород, медь, хром, молибден, железо, никель, хлорид натрия, хлорид </a:t>
            </a:r>
            <a:r>
              <a:rPr lang="ru-RU" dirty="0" smtClean="0">
                <a:solidFill>
                  <a:schemeClr val="bg1"/>
                </a:solidFill>
              </a:rPr>
              <a:t>кальция</a:t>
            </a:r>
            <a:endParaRPr lang="ru-RU" dirty="0">
              <a:solidFill>
                <a:schemeClr val="bg1"/>
              </a:solidFill>
            </a:endParaRPr>
          </a:p>
          <a:p>
            <a:pPr marL="137160" indent="0">
              <a:buNone/>
            </a:pP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640960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72644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76672"/>
            <a:ext cx="8229600" cy="4709160"/>
          </a:xfrm>
        </p:spPr>
        <p:txBody>
          <a:bodyPr>
            <a:normAutofit/>
          </a:bodyPr>
          <a:lstStyle/>
          <a:p>
            <a:pPr marL="137160" indent="0">
              <a:buNone/>
            </a:pPr>
            <a:r>
              <a:rPr lang="ru-RU" sz="3600" dirty="0" smtClean="0">
                <a:solidFill>
                  <a:schemeClr val="bg1"/>
                </a:solidFill>
              </a:rPr>
              <a:t>Теории происхождения нефти: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/>
              <a:t>Б</a:t>
            </a:r>
            <a:r>
              <a:rPr lang="ru-RU" sz="3600" dirty="0" smtClean="0"/>
              <a:t>иогенная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/>
              <a:t>Абиогенная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/>
              <a:t>Космическая</a:t>
            </a:r>
            <a:endParaRPr lang="ru-RU" sz="3600" dirty="0"/>
          </a:p>
        </p:txBody>
      </p:sp>
      <p:pic>
        <p:nvPicPr>
          <p:cNvPr id="10242" name="Picture 2" descr="Российская нефть без рынка не останется, цена вопроса - цена. Обзор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068960"/>
            <a:ext cx="5239000" cy="3517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29599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Биогенная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328727"/>
            <a:ext cx="5143978" cy="5307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28235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Абиогенная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995" y="1124744"/>
            <a:ext cx="8330469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54934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Космическая</a:t>
            </a:r>
            <a:endParaRPr lang="ru-RU" dirty="0"/>
          </a:p>
        </p:txBody>
      </p:sp>
      <p:pic>
        <p:nvPicPr>
          <p:cNvPr id="4" name="Объект 3" descr="Космическая теория происхождения нефти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340768"/>
            <a:ext cx="4320480" cy="52565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0768"/>
            <a:ext cx="3888432" cy="5256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64383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Производство и нефтепродукты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56920"/>
            <a:ext cx="4876800" cy="2936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Нефть и производство нефтепродуктов: химическое производств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1377" y="3717032"/>
            <a:ext cx="5619750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58265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1"/>
            <a:ext cx="3810001" cy="2461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 descr="Проверка качества нефтепродуктов: лабораторный анализ и контроль качеств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88641"/>
            <a:ext cx="4860031" cy="2461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2780928"/>
            <a:ext cx="38100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 descr="Асфальтобетонные дорожные смеси по ГОСТу 9128 97: фото и видео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7" y="2798618"/>
            <a:ext cx="4380057" cy="3792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096870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241</TotalTime>
  <Words>79</Words>
  <Application>Microsoft Office PowerPoint</Application>
  <PresentationFormat>Экран (4:3)</PresentationFormat>
  <Paragraphs>27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Апекс</vt:lpstr>
      <vt:lpstr>   ИССЛЕДОВАТЕЛЬСКАЯ  РАБОТА  на тему: «Нефть» </vt:lpstr>
      <vt:lpstr>Презентация PowerPoint</vt:lpstr>
      <vt:lpstr>Презентация PowerPoint</vt:lpstr>
      <vt:lpstr>Презентация PowerPoint</vt:lpstr>
      <vt:lpstr>Биогенная</vt:lpstr>
      <vt:lpstr>Абиогенная</vt:lpstr>
      <vt:lpstr>Космическая</vt:lpstr>
      <vt:lpstr>Производство и нефтепродукты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ИССЛЕДОВАТЕЛЬСКАЯ  РАБОТА  на тему: «Нефть»</dc:title>
  <dc:creator>User</dc:creator>
  <cp:lastModifiedBy>User</cp:lastModifiedBy>
  <cp:revision>15</cp:revision>
  <dcterms:created xsi:type="dcterms:W3CDTF">2021-03-13T11:56:46Z</dcterms:created>
  <dcterms:modified xsi:type="dcterms:W3CDTF">2021-08-26T09:23:31Z</dcterms:modified>
</cp:coreProperties>
</file>