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notesMasterIdLst>
    <p:notesMasterId r:id="rId24"/>
  </p:notesMasterIdLst>
  <p:sldIdLst>
    <p:sldId id="321" r:id="rId2"/>
    <p:sldId id="322" r:id="rId3"/>
    <p:sldId id="318" r:id="rId4"/>
    <p:sldId id="296" r:id="rId5"/>
    <p:sldId id="305" r:id="rId6"/>
    <p:sldId id="306" r:id="rId7"/>
    <p:sldId id="324" r:id="rId8"/>
    <p:sldId id="325" r:id="rId9"/>
    <p:sldId id="326" r:id="rId10"/>
    <p:sldId id="323" r:id="rId11"/>
    <p:sldId id="315" r:id="rId12"/>
    <p:sldId id="316" r:id="rId13"/>
    <p:sldId id="319" r:id="rId14"/>
    <p:sldId id="320" r:id="rId15"/>
    <p:sldId id="317" r:id="rId16"/>
    <p:sldId id="313" r:id="rId17"/>
    <p:sldId id="327" r:id="rId18"/>
    <p:sldId id="309" r:id="rId19"/>
    <p:sldId id="310" r:id="rId20"/>
    <p:sldId id="311" r:id="rId21"/>
    <p:sldId id="312" r:id="rId22"/>
    <p:sldId id="32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89576"/>
    <a:srgbClr val="67C957"/>
    <a:srgbClr val="40704F"/>
    <a:srgbClr val="45911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5D5AA64-FA48-4416-BCAD-EAE1C5A5C4E0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3C9E28A-6ADA-4C91-A526-414C6DDF8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C5531-2CFD-40FE-B780-D79A495D830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C5531-2CFD-40FE-B780-D79A495D830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C5531-2CFD-40FE-B780-D79A495D830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C5531-2CFD-40FE-B780-D79A495D830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C5531-2CFD-40FE-B780-D79A495D830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C5531-2CFD-40FE-B780-D79A495D830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AF929-5037-48E7-9ECA-4D838BE88F5B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A23CB0-4DC2-4083-B11B-2B50D6872BE2}" type="datetimeFigureOut">
              <a:rPr lang="ru-RU" smtClean="0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9F8FDA32-D56B-45A8-9CEA-DDA8B8A411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CBADD9-14A0-4870-AD8B-64A2193F1E84}" type="datetimeFigureOut">
              <a:rPr lang="ru-RU" smtClean="0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8BF114-5163-436E-86A3-8AB6935C5E8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388243-60FF-4E39-9C6B-FFA41E6D0AAD}" type="datetimeFigureOut">
              <a:rPr lang="ru-RU" smtClean="0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55AF56-F873-4AB5-9E98-C521987C8E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98EFF2-3986-4F98-8317-DF78AE6A1B21}" type="datetimeFigureOut">
              <a:rPr lang="ru-RU" smtClean="0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E3AAFA59-0B37-4A7F-9FA5-C69011F685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8CB651-AAA4-4378-91D2-0A8CC97690B2}" type="datetimeFigureOut">
              <a:rPr lang="ru-RU" smtClean="0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9831F5-4A1E-412D-9DED-340B46D2B2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E4DBAD-15F9-4811-8F96-58E69D003B17}" type="datetimeFigureOut">
              <a:rPr lang="ru-RU" smtClean="0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57A3B-B47B-4962-A4F5-B8E536382C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6B7CC0-4A1C-4E61-9ED5-538008374437}" type="datetimeFigureOut">
              <a:rPr lang="ru-RU" smtClean="0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0AAC3201-4AA2-460A-A331-ADEC21C802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83CC92-9089-4518-ABD6-7816EF655022}" type="datetimeFigureOut">
              <a:rPr lang="ru-RU" smtClean="0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2939A2-4CAE-49EB-9DF6-D61329B34D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99A523-B0C5-47BD-9359-9157AF7857CA}" type="datetimeFigureOut">
              <a:rPr lang="ru-RU" smtClean="0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3DF585-E66B-428D-9375-4A869FA46E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D670F1-D360-4BCF-A63F-2912FF0BA0AA}" type="datetimeFigureOut">
              <a:rPr lang="ru-RU" smtClean="0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DEB975-71E6-493D-86F4-61A7DEF1E0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FDE9F3-6469-43F9-8749-264060B36547}" type="datetimeFigureOut">
              <a:rPr lang="ru-RU" smtClean="0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24536E-1C6B-40DB-AAF8-FE4639F685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1DB360C-565C-4E87-ACBF-1F9A936551D8}" type="datetimeFigureOut">
              <a:rPr lang="ru-RU" smtClean="0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FDF3EB0-EF48-4D43-A347-06105334C8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&#1053;&#1086;&#1074;&#1072;&#1103;%20&#1087;&#1072;&#1087;&#1082;&#1072;\&#1091;&#1088;&#1086;&#1082;\spor_o_skazkakh.mp3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&#1079;&#1086;&#1083;&#1091;&#1096;&#1082;&#1072;.flv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3;&#1086;&#1074;&#1072;&#1103;%20&#1087;&#1072;&#1087;&#1082;&#1072;\&#1091;&#1088;&#1086;&#1082;\1.%20&#1048;&#1079;%20&#1082;&#1080;&#1085;&#1086;&#1092;&#1080;&#1083;&#1100;&#1084;&#1086;&#1074;%20-%20&#1055;&#1077;&#1089;&#1077;&#1085;&#1082;&#1072;%20&#1089;&#1087;&#1086;&#1088;%20(minus)%20-2%20semitones.mp3" TargetMode="External"/><Relationship Id="rId5" Type="http://schemas.openxmlformats.org/officeDocument/2006/relationships/image" Target="../media/image7.png"/><Relationship Id="rId4" Type="http://schemas.openxmlformats.org/officeDocument/2006/relationships/hyperlink" Target="spor_o_skazkakh.mp3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4.png"/><Relationship Id="rId11" Type="http://schemas.openxmlformats.org/officeDocument/2006/relationships/image" Target="../media/image46.png"/><Relationship Id="rId5" Type="http://schemas.openxmlformats.org/officeDocument/2006/relationships/image" Target="../media/image43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42.png"/><Relationship Id="rId9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6.%20&#1048;&#1079;%20&#1082;&#1080;&#1085;&#1086;&#1092;&#1080;&#1083;&#1100;&#1084;&#1086;&#1074;%20-%20&#1055;&#1077;&#1089;&#1085;&#1103;%20&#1082;&#1086;&#1090;&#1072;%20&#1041;&#1072;&#1079;&#1080;&#1083;&#1080;&#1086;%20&#1080;%20&#1083;&#1080;&#1089;&#1099;%20&#1040;&#1083;&#1080;&#1089;&#1099;%20(minus%202).mp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3;&#1086;&#1074;&#1072;&#1103;%20&#1087;&#1072;&#1087;&#1082;&#1072;\&#1091;&#1088;&#1086;&#1082;\&#1041;&#1072;&#1073;&#1072;-&#1071;&#1075;&#1072;.mp3" TargetMode="Externa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&#1083;&#1077;&#1090;&#1091;&#1095;&#1080;&#1081;%20&#1082;&#1086;&#1088;&#1072;&#1073;&#1083;&#1100;.mp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>
            <a:normAutofit/>
          </a:bodyPr>
          <a:lstStyle/>
          <a:p>
            <a:r>
              <a:rPr lang="ru-RU" dirty="0" smtClean="0"/>
              <a:t>Песня-спор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rgbClr val="002060"/>
                </a:solidFill>
              </a:rPr>
              <a:t>«Новогодние приключения Маши и Вити»</a:t>
            </a:r>
            <a:endParaRPr lang="ru-RU" sz="3100" dirty="0">
              <a:solidFill>
                <a:srgbClr val="002060"/>
              </a:solidFill>
            </a:endParaRPr>
          </a:p>
        </p:txBody>
      </p:sp>
      <p:pic>
        <p:nvPicPr>
          <p:cNvPr id="58371" name="Picture 3" descr="E:\2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67544" y="3758609"/>
            <a:ext cx="3966592" cy="3044129"/>
          </a:xfrm>
          <a:prstGeom prst="rect">
            <a:avLst/>
          </a:prstGeom>
          <a:noFill/>
        </p:spPr>
      </p:pic>
      <p:pic>
        <p:nvPicPr>
          <p:cNvPr id="58372" name="Picture 4" descr="E:\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395536" y="1228256"/>
            <a:ext cx="4110608" cy="2312218"/>
          </a:xfrm>
          <a:prstGeom prst="rect">
            <a:avLst/>
          </a:prstGeom>
          <a:noFill/>
        </p:spPr>
      </p:pic>
      <p:pic>
        <p:nvPicPr>
          <p:cNvPr id="12" name="Picture 2" descr="E:\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2204864"/>
            <a:ext cx="4499992" cy="3477266"/>
          </a:xfrm>
          <a:prstGeom prst="rect">
            <a:avLst/>
          </a:prstGeom>
          <a:noFill/>
        </p:spPr>
      </p:pic>
      <p:pic>
        <p:nvPicPr>
          <p:cNvPr id="6" name="spor_o_skazkak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092280" y="1196752"/>
            <a:ext cx="728464" cy="7284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2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 descr="E:\874283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74" y="571480"/>
            <a:ext cx="9123626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2984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Опера </a:t>
            </a:r>
            <a:r>
              <a:rPr lang="ru-RU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Н.А.Римского-Корсакова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300" b="1" dirty="0" smtClean="0">
                <a:solidFill>
                  <a:srgbClr val="7030A0"/>
                </a:solidFill>
              </a:rPr>
              <a:t>«Снегурочка»</a:t>
            </a:r>
            <a:endParaRPr lang="ru-RU" sz="5300" b="1" dirty="0">
              <a:solidFill>
                <a:srgbClr val="7030A0"/>
              </a:solidFill>
            </a:endParaRPr>
          </a:p>
        </p:txBody>
      </p:sp>
      <p:pic>
        <p:nvPicPr>
          <p:cNvPr id="7170" name="Picture 2" descr="H:\выступление на семинаре\Снегурочк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697" y="1333582"/>
            <a:ext cx="8072707" cy="537642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7154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Опера </a:t>
            </a:r>
            <a:r>
              <a:rPr lang="ru-RU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Н.А.Римского-Корсакова</a:t>
            </a: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«Сказка о царе </a:t>
            </a:r>
            <a:r>
              <a:rPr lang="ru-RU" sz="2800" b="1" dirty="0" err="1" smtClean="0">
                <a:solidFill>
                  <a:srgbClr val="7030A0"/>
                </a:solidFill>
              </a:rPr>
              <a:t>Салтане</a:t>
            </a:r>
            <a:r>
              <a:rPr lang="ru-RU" sz="2800" b="1" dirty="0" smtClean="0">
                <a:solidFill>
                  <a:srgbClr val="7030A0"/>
                </a:solidFill>
              </a:rPr>
              <a:t>»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8194" name="Picture 2" descr="H:\выступление на семинаре\Царь Салтан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471963"/>
            <a:ext cx="7758138" cy="524318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F:\5806373352f7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73" y="1050410"/>
            <a:ext cx="8650245" cy="560350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1"/>
            <a:ext cx="8001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Опера </a:t>
            </a:r>
            <a:r>
              <a:rPr lang="ru-RU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Н.А.Римского-Корсакова</a:t>
            </a: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«Золотой петушок»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000108"/>
          </a:xfrm>
        </p:spPr>
        <p:txBody>
          <a:bodyPr/>
          <a:lstStyle/>
          <a:p>
            <a:r>
              <a:rPr lang="ru-RU" dirty="0" smtClean="0"/>
              <a:t>Балет С.С.Прокофьева «Золушка»</a:t>
            </a:r>
            <a:endParaRPr lang="ru-RU" dirty="0"/>
          </a:p>
        </p:txBody>
      </p:sp>
      <p:pic>
        <p:nvPicPr>
          <p:cNvPr id="38913" name="Picture 1" descr="E:\Zolushka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838152"/>
            <a:ext cx="5786478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758138" cy="85723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Р.К.Щедрин</a:t>
            </a:r>
            <a:br>
              <a:rPr lang="ru-RU" sz="2400" dirty="0" smtClean="0"/>
            </a:br>
            <a:r>
              <a:rPr lang="ru-RU" sz="2400" dirty="0" smtClean="0"/>
              <a:t>балет </a:t>
            </a:r>
            <a:r>
              <a:rPr lang="ru-RU" sz="2400" b="1" dirty="0" smtClean="0">
                <a:solidFill>
                  <a:srgbClr val="00B050"/>
                </a:solidFill>
              </a:rPr>
              <a:t>«Конек-горбунок»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9219" name="Picture 3" descr="H:\выступление на семинаре\конек горб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850101"/>
            <a:ext cx="8462028" cy="60078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345642" cy="107154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Балет «Спящая красавица»</a:t>
            </a:r>
            <a:br>
              <a:rPr lang="ru-RU" sz="3200" dirty="0" smtClean="0"/>
            </a:br>
            <a:r>
              <a:rPr lang="ru-RU" sz="3200" dirty="0" smtClean="0">
                <a:solidFill>
                  <a:srgbClr val="FF0066"/>
                </a:solidFill>
              </a:rPr>
              <a:t>П.И.Чайковский</a:t>
            </a:r>
            <a:endParaRPr lang="ru-RU" sz="3200" dirty="0">
              <a:solidFill>
                <a:srgbClr val="FF0066"/>
              </a:solidFill>
            </a:endParaRPr>
          </a:p>
        </p:txBody>
      </p:sp>
      <p:pic>
        <p:nvPicPr>
          <p:cNvPr id="2050" name="Picture 2" descr="E:\красавиц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082843"/>
            <a:ext cx="8072462" cy="577515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file"/>
              </a:rPr>
              <a:t>Балет  </a:t>
            </a:r>
            <a:br>
              <a:rPr lang="ru-RU" dirty="0" smtClean="0">
                <a:hlinkClick r:id="rId2" action="ppaction://hlinkfile"/>
              </a:rPr>
            </a:br>
            <a:r>
              <a:rPr lang="ru-RU" dirty="0" smtClean="0">
                <a:hlinkClick r:id="rId2" action="ppaction://hlinkfile"/>
              </a:rPr>
              <a:t>Автор</a:t>
            </a:r>
            <a:endParaRPr lang="ru-RU" dirty="0"/>
          </a:p>
        </p:txBody>
      </p:sp>
      <p:pic>
        <p:nvPicPr>
          <p:cNvPr id="6" name="Picture 1" descr="E:\Zolushka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5218" y="250006"/>
            <a:ext cx="5830119" cy="583011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57290" y="6143644"/>
            <a:ext cx="72007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Балет С.С.Прокофьева «Золушка»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14290"/>
            <a:ext cx="9028902" cy="664371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>
            <a:off x="5143504" y="3143248"/>
            <a:ext cx="2000264" cy="171451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114390"/>
              </a:avLst>
            </a:prstTxWarp>
          </a:bodyPr>
          <a:lstStyle/>
          <a:p>
            <a:pPr algn="ctr"/>
            <a:r>
              <a:rPr lang="ru-RU" sz="6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FF"/>
                </a:solidFill>
                <a:latin typeface="Arial"/>
                <a:cs typeface="Arial"/>
              </a:rPr>
              <a:t>Бюро </a:t>
            </a:r>
          </a:p>
          <a:p>
            <a:pPr algn="ctr"/>
            <a:r>
              <a:rPr lang="ru-RU" sz="6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FF"/>
                </a:solidFill>
                <a:latin typeface="Arial"/>
                <a:cs typeface="Arial"/>
              </a:rPr>
              <a:t>находок </a:t>
            </a:r>
            <a:endParaRPr lang="ru-RU" sz="6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C00FF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5214950"/>
            <a:ext cx="5572164" cy="1357322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Чей предмет?  </a:t>
            </a:r>
            <a:endParaRPr lang="ru-RU" b="1" spc="50" dirty="0">
              <a:ln w="11430"/>
              <a:solidFill>
                <a:srgbClr val="3333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3" descr="flower03"/>
          <p:cNvPicPr>
            <a:picLocks noChangeAspect="1" noChangeArrowheads="1" noCrop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2571744"/>
            <a:ext cx="1571604" cy="1349968"/>
          </a:xfrm>
          <a:prstGeom prst="rect">
            <a:avLst/>
          </a:prstGeom>
          <a:noFill/>
        </p:spPr>
      </p:pic>
      <p:pic>
        <p:nvPicPr>
          <p:cNvPr id="11" name="Picture 11" descr="6f7d849564189ad3d9e690cdc244ebf5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28794" y="2214554"/>
            <a:ext cx="642942" cy="642942"/>
          </a:xfrm>
          <a:prstGeom prst="rect">
            <a:avLst/>
          </a:prstGeom>
          <a:noFill/>
        </p:spPr>
      </p:pic>
      <p:pic>
        <p:nvPicPr>
          <p:cNvPr id="15" name="Picture 3" descr="E:\мама\Мои рисунки\анимации\EMAIL016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29256" y="431711"/>
            <a:ext cx="1214446" cy="1478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/>
        </p:nvPicPr>
        <p:blipFill>
          <a:blip r:embed="rId2" cstate="email"/>
          <a:srcRect t="-5724" r="-2702"/>
          <a:stretch>
            <a:fillRect/>
          </a:stretch>
        </p:blipFill>
        <p:spPr bwMode="auto">
          <a:xfrm>
            <a:off x="6429388" y="3303980"/>
            <a:ext cx="2450610" cy="281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16" y="714356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email"/>
          <a:srcRect l="4159" t="21875" r="6421" b="15625"/>
          <a:stretch>
            <a:fillRect/>
          </a:stretch>
        </p:blipFill>
        <p:spPr bwMode="auto">
          <a:xfrm>
            <a:off x="3214678" y="571480"/>
            <a:ext cx="2857520" cy="18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357158" y="214290"/>
            <a:ext cx="1928826" cy="2632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3643306" y="5805264"/>
            <a:ext cx="257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Дюймовочка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email"/>
          <a:srcRect l="8876" r="6804" b="7467"/>
          <a:stretch>
            <a:fillRect/>
          </a:stretch>
        </p:blipFill>
        <p:spPr bwMode="auto">
          <a:xfrm>
            <a:off x="357158" y="3357562"/>
            <a:ext cx="25003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357158" y="5929330"/>
            <a:ext cx="30718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Муха-Цокотуха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pic>
        <p:nvPicPr>
          <p:cNvPr id="11" name="Picture 6" descr="Дюймовочка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3000372"/>
            <a:ext cx="2857520" cy="2967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95536" y="1000108"/>
            <a:ext cx="8568952" cy="4949172"/>
          </a:xfrm>
        </p:spPr>
        <p:txBody>
          <a:bodyPr>
            <a:normAutofit fontScale="92500" lnSpcReduction="20000"/>
          </a:bodyPr>
          <a:lstStyle/>
          <a:p>
            <a:pPr fontAlgn="base">
              <a:buNone/>
            </a:pPr>
            <a:r>
              <a:rPr lang="ru-RU" sz="3900" b="1" dirty="0" smtClean="0">
                <a:solidFill>
                  <a:srgbClr val="000099"/>
                </a:solidFill>
              </a:rPr>
              <a:t>В</a:t>
            </a:r>
            <a:r>
              <a:rPr lang="ru-RU" sz="3900" b="1" dirty="0" smtClean="0"/>
              <a:t>    </a:t>
            </a:r>
            <a:r>
              <a:rPr lang="ru-RU" sz="3900" b="1" dirty="0" smtClean="0">
                <a:solidFill>
                  <a:srgbClr val="000099"/>
                </a:solidFill>
              </a:rPr>
              <a:t>Не бывает в наши дни чудес на свете!</a:t>
            </a:r>
          </a:p>
          <a:p>
            <a:pPr fontAlgn="base">
              <a:buNone/>
            </a:pPr>
            <a:r>
              <a:rPr lang="ru-RU" sz="3900" b="1" dirty="0" smtClean="0">
                <a:solidFill>
                  <a:srgbClr val="FF0066"/>
                </a:solidFill>
              </a:rPr>
              <a:t>М   Для тех, кто не верит в них сам.</a:t>
            </a:r>
          </a:p>
          <a:p>
            <a:pPr fontAlgn="base">
              <a:buNone/>
            </a:pPr>
            <a:r>
              <a:rPr lang="ru-RU" sz="3900" b="1" dirty="0" smtClean="0">
                <a:solidFill>
                  <a:srgbClr val="000099"/>
                </a:solidFill>
              </a:rPr>
              <a:t>В    Нет кощея: это знают даже дети!</a:t>
            </a:r>
          </a:p>
          <a:p>
            <a:pPr fontAlgn="base">
              <a:buNone/>
            </a:pPr>
            <a:r>
              <a:rPr lang="ru-RU" sz="3900" b="1" dirty="0" smtClean="0">
                <a:solidFill>
                  <a:srgbClr val="FF0066"/>
                </a:solidFill>
              </a:rPr>
              <a:t>М   А сказки живут тут и там.</a:t>
            </a:r>
          </a:p>
          <a:p>
            <a:pPr fontAlgn="base"/>
            <a:endParaRPr lang="ru-RU" sz="3900" b="1" dirty="0" smtClean="0"/>
          </a:p>
          <a:p>
            <a:pPr fontAlgn="base">
              <a:buNone/>
            </a:pPr>
            <a:r>
              <a:rPr lang="ru-RU" sz="3900" b="1" dirty="0" smtClean="0">
                <a:solidFill>
                  <a:srgbClr val="000099"/>
                </a:solidFill>
              </a:rPr>
              <a:t>В    Лукоморья нет на карте,</a:t>
            </a:r>
          </a:p>
          <a:p>
            <a:pPr fontAlgn="base">
              <a:buNone/>
            </a:pPr>
            <a:r>
              <a:rPr lang="ru-RU" sz="3900" b="1" dirty="0" smtClean="0">
                <a:solidFill>
                  <a:srgbClr val="000099"/>
                </a:solidFill>
              </a:rPr>
              <a:t>      Значит в сказку нет пути!</a:t>
            </a:r>
          </a:p>
          <a:p>
            <a:pPr fontAlgn="base">
              <a:buNone/>
            </a:pPr>
            <a:r>
              <a:rPr lang="ru-RU" sz="3900" b="1" dirty="0" smtClean="0">
                <a:solidFill>
                  <a:srgbClr val="FF0066"/>
                </a:solidFill>
              </a:rPr>
              <a:t>М   Это присказка, не сказка-</a:t>
            </a:r>
          </a:p>
          <a:p>
            <a:pPr fontAlgn="base">
              <a:buNone/>
            </a:pPr>
            <a:r>
              <a:rPr lang="ru-RU" sz="3900" b="1" dirty="0" smtClean="0">
                <a:solidFill>
                  <a:srgbClr val="FF0066"/>
                </a:solidFill>
              </a:rPr>
              <a:t>      Сказка будет впереди.</a:t>
            </a:r>
          </a:p>
          <a:p>
            <a:pPr fontAlgn="base">
              <a:buNone/>
            </a:pPr>
            <a:endParaRPr lang="ru-RU" sz="3900" b="1" dirty="0" smtClean="0">
              <a:solidFill>
                <a:srgbClr val="FF0066"/>
              </a:solidFill>
            </a:endParaRPr>
          </a:p>
          <a:p>
            <a:pPr fontAlgn="base"/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0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hlinkClick r:id="rId4" action="ppaction://hlinkfile"/>
              </a:rPr>
              <a:t>Песня-спор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2060"/>
                </a:solidFill>
              </a:rPr>
              <a:t>«Новогодние приключения Маши и Вити»</a:t>
            </a:r>
            <a:endParaRPr lang="ru-RU" sz="2800" dirty="0"/>
          </a:p>
        </p:txBody>
      </p:sp>
      <p:pic>
        <p:nvPicPr>
          <p:cNvPr id="4" name="1. Из кинофильмов - Песенка спор (minus) -2 semitone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72396" y="3143248"/>
            <a:ext cx="938218" cy="9382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2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email"/>
          <a:srcRect t="20000" r="-1" b="19999"/>
          <a:stretch>
            <a:fillRect/>
          </a:stretch>
        </p:blipFill>
        <p:spPr bwMode="auto">
          <a:xfrm rot="1550143">
            <a:off x="173083" y="1688578"/>
            <a:ext cx="214314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496062">
            <a:off x="7380773" y="33808"/>
            <a:ext cx="745126" cy="264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6929454" y="5351847"/>
            <a:ext cx="19288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Иван-царевич</a:t>
            </a:r>
            <a:endParaRPr lang="ru-RU" sz="3200" b="1" spc="50" dirty="0">
              <a:ln w="11430"/>
              <a:solidFill>
                <a:srgbClr val="00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5889492"/>
            <a:ext cx="2285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Мойдодыр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6" cstate="email"/>
          <a:srcRect r="14081"/>
          <a:stretch>
            <a:fillRect/>
          </a:stretch>
        </p:blipFill>
        <p:spPr bwMode="auto">
          <a:xfrm>
            <a:off x="3357554" y="2857496"/>
            <a:ext cx="278608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3214678" y="5143512"/>
            <a:ext cx="263738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Сказка о мёртвой </a:t>
            </a:r>
          </a:p>
          <a:p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царевне и о семи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   богатырях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 cstate="email"/>
          <a:srcRect t="-168"/>
          <a:stretch>
            <a:fillRect/>
          </a:stretch>
        </p:blipFill>
        <p:spPr bwMode="auto">
          <a:xfrm>
            <a:off x="6429388" y="2928934"/>
            <a:ext cx="2511307" cy="237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214282" y="3071810"/>
          <a:ext cx="2785862" cy="2787697"/>
        </p:xfrm>
        <a:graphic>
          <a:graphicData uri="http://schemas.openxmlformats.org/presentationml/2006/ole">
            <p:oleObj spid="_x0000_s28674" name="Точечный рисунок" r:id="rId8" imgW="2619048" imgH="2647619" progId="PBrush">
              <p:embed/>
            </p:oleObj>
          </a:graphicData>
        </a:graphic>
      </p:graphicFrame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3643306" y="214290"/>
          <a:ext cx="1928826" cy="2394382"/>
        </p:xfrm>
        <a:graphic>
          <a:graphicData uri="http://schemas.openxmlformats.org/presentationml/2006/ole">
            <p:oleObj spid="_x0000_s28675" name="Точечный рисунок" r:id="rId9" imgW="3048426" imgH="4571429" progId="PBrush">
              <p:embed/>
            </p:oleObj>
          </a:graphicData>
        </a:graphic>
      </p:graphicFrame>
      <p:graphicFrame>
        <p:nvGraphicFramePr>
          <p:cNvPr id="14341" name="Object 5"/>
          <p:cNvGraphicFramePr>
            <a:graphicFrameLocks noChangeAspect="1"/>
          </p:cNvGraphicFramePr>
          <p:nvPr/>
        </p:nvGraphicFramePr>
        <p:xfrm>
          <a:off x="0" y="0"/>
          <a:ext cx="2714644" cy="2032731"/>
        </p:xfrm>
        <a:graphic>
          <a:graphicData uri="http://schemas.openxmlformats.org/presentationml/2006/ole">
            <p:oleObj spid="_x0000_s28676" name="Точечный рисунок" r:id="rId10" imgW="7621064" imgH="5706272" progId="PBrush">
              <p:embed/>
            </p:oleObj>
          </a:graphicData>
        </a:graphic>
      </p:graphicFrame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28" b="6458"/>
          <a:stretch>
            <a:fillRect/>
          </a:stretch>
        </p:blipFill>
        <p:spPr bwMode="auto">
          <a:xfrm rot="20087621">
            <a:off x="1616865" y="942051"/>
            <a:ext cx="1333500" cy="118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E:\мама\Мои рисунки\рисунки\айболитик.bmp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358" y="2428868"/>
            <a:ext cx="2101502" cy="2965829"/>
          </a:xfrm>
          <a:prstGeom prst="rect">
            <a:avLst/>
          </a:prstGeom>
          <a:noFill/>
        </p:spPr>
      </p:pic>
      <p:pic>
        <p:nvPicPr>
          <p:cNvPr id="8" name="Рисунок 16" descr="http://img0.liveinternet.ru/images/attach/b/3/17/692/17692084_pushkin_Dmitriy_Nepomnyaschiy_i_Olga_Popugaev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488" y="2643182"/>
            <a:ext cx="2580341" cy="2804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596" y="5286388"/>
            <a:ext cx="21431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CordiaUPC" pitchFamily="34" charset="-34"/>
              </a:rPr>
              <a:t>Доктор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CordiaUPC" pitchFamily="34" charset="-34"/>
              </a:rPr>
              <a:t>Айболит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CordiaUPC" pitchFamily="34" charset="-34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57554" y="5500702"/>
            <a:ext cx="20574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Золотая рыбка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57950" y="5903893"/>
            <a:ext cx="21431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CordiaUPC" pitchFamily="34" charset="-34"/>
              </a:rPr>
              <a:t>Золотой ключик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CordiaUPC" pitchFamily="34" charset="-34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C68448"/>
              </a:clrFrom>
              <a:clrTo>
                <a:srgbClr val="C68448">
                  <a:alpha val="0"/>
                </a:srgbClr>
              </a:clrTo>
            </a:clrChange>
          </a:blip>
          <a:srcRect t="11340" r="6564"/>
          <a:stretch>
            <a:fillRect/>
          </a:stretch>
        </p:blipFill>
        <p:spPr bwMode="auto">
          <a:xfrm>
            <a:off x="3071802" y="214290"/>
            <a:ext cx="247511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789520">
            <a:off x="105963" y="294531"/>
            <a:ext cx="2554747" cy="1794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4" name="Picture 2" descr="E:\Новая папка\1575801515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3071810"/>
            <a:ext cx="2214558" cy="2878925"/>
          </a:xfrm>
          <a:prstGeom prst="rect">
            <a:avLst/>
          </a:prstGeom>
          <a:noFill/>
        </p:spPr>
      </p:pic>
      <p:pic>
        <p:nvPicPr>
          <p:cNvPr id="68610" name="Picture 2" descr="E:\Новая папка\урок\148_1303419498_1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5088" y="571480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:\5.jpg">
            <a:hlinkClick r:id="rId2" action="ppaction://hlinkfile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807249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F:\д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53" y="144618"/>
            <a:ext cx="8923414" cy="6356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2071678"/>
            <a:ext cx="121444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286123"/>
            <a:ext cx="2033589" cy="281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071813" y="571500"/>
            <a:ext cx="785812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7625" y="2143125"/>
            <a:ext cx="785813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75" y="571500"/>
            <a:ext cx="785813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00188" y="571500"/>
            <a:ext cx="785812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00188" y="2928938"/>
            <a:ext cx="785812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2928938"/>
            <a:ext cx="785813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7625" y="571500"/>
            <a:ext cx="785813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86000" y="571500"/>
            <a:ext cx="785813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15063" y="2143125"/>
            <a:ext cx="785812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86000" y="3714750"/>
            <a:ext cx="785813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29250" y="2143125"/>
            <a:ext cx="785813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00188" y="2143125"/>
            <a:ext cx="785812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86000" y="2143125"/>
            <a:ext cx="785813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43438" y="2143125"/>
            <a:ext cx="785812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43438" y="1357313"/>
            <a:ext cx="785812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00188" y="1357313"/>
            <a:ext cx="785812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429250" y="1357313"/>
            <a:ext cx="785813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286000" y="1357313"/>
            <a:ext cx="785813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57625" y="1357313"/>
            <a:ext cx="785813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071813" y="1357313"/>
            <a:ext cx="785812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14375" y="1357313"/>
            <a:ext cx="785813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14375" y="2143125"/>
            <a:ext cx="785813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14375" y="3714750"/>
            <a:ext cx="785813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14375" y="2928938"/>
            <a:ext cx="785813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071813" y="2143125"/>
            <a:ext cx="785812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14375" y="4500563"/>
            <a:ext cx="785813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071813" y="2928938"/>
            <a:ext cx="785812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500188" y="3714750"/>
            <a:ext cx="785812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857625" y="3714750"/>
            <a:ext cx="785813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071813" y="3714750"/>
            <a:ext cx="785812" cy="7858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071813" y="4500563"/>
            <a:ext cx="785812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286000" y="4500563"/>
            <a:ext cx="785813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500188" y="4500563"/>
            <a:ext cx="785812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81" name="TextBox 39"/>
          <p:cNvSpPr txBox="1">
            <a:spLocks noChangeArrowheads="1"/>
          </p:cNvSpPr>
          <p:nvPr/>
        </p:nvSpPr>
        <p:spPr bwMode="auto">
          <a:xfrm>
            <a:off x="714375" y="500063"/>
            <a:ext cx="38179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5400" b="1">
                <a:latin typeface="Times New Roman" pitchFamily="18" charset="0"/>
                <a:cs typeface="Times New Roman" pitchFamily="18" charset="0"/>
              </a:rPr>
              <a:t>  т   у   п  а</a:t>
            </a:r>
          </a:p>
        </p:txBody>
      </p:sp>
      <p:sp>
        <p:nvSpPr>
          <p:cNvPr id="6182" name="TextBox 40"/>
          <p:cNvSpPr txBox="1">
            <a:spLocks noChangeArrowheads="1"/>
          </p:cNvSpPr>
          <p:nvPr/>
        </p:nvSpPr>
        <p:spPr bwMode="auto">
          <a:xfrm>
            <a:off x="714375" y="1285875"/>
            <a:ext cx="6429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 о   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  л   ё  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  о  к</a:t>
            </a:r>
          </a:p>
        </p:txBody>
      </p:sp>
      <p:sp>
        <p:nvSpPr>
          <p:cNvPr id="6183" name="TextBox 41"/>
          <p:cNvSpPr txBox="1">
            <a:spLocks noChangeArrowheads="1"/>
          </p:cNvSpPr>
          <p:nvPr/>
        </p:nvSpPr>
        <p:spPr bwMode="auto">
          <a:xfrm>
            <a:off x="714375" y="2071688"/>
            <a:ext cx="63579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 л   ё   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 у  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 к  а</a:t>
            </a:r>
          </a:p>
        </p:txBody>
      </p:sp>
      <p:sp>
        <p:nvSpPr>
          <p:cNvPr id="6184" name="TextBox 42"/>
          <p:cNvSpPr txBox="1">
            <a:spLocks noChangeArrowheads="1"/>
          </p:cNvSpPr>
          <p:nvPr/>
        </p:nvSpPr>
        <p:spPr bwMode="auto">
          <a:xfrm>
            <a:off x="714375" y="2786063"/>
            <a:ext cx="3143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5400" b="1">
                <a:latin typeface="Times New Roman" pitchFamily="18" charset="0"/>
                <a:cs typeface="Times New Roman" pitchFamily="18" charset="0"/>
              </a:rPr>
              <a:t>   м  е   й</a:t>
            </a:r>
          </a:p>
        </p:txBody>
      </p:sp>
      <p:sp>
        <p:nvSpPr>
          <p:cNvPr id="6185" name="TextBox 43"/>
          <p:cNvSpPr txBox="1">
            <a:spLocks noChangeArrowheads="1"/>
          </p:cNvSpPr>
          <p:nvPr/>
        </p:nvSpPr>
        <p:spPr bwMode="auto">
          <a:xfrm>
            <a:off x="428625" y="3643313"/>
            <a:ext cx="4429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5400" b="1">
                <a:latin typeface="Times New Roman" pitchFamily="18" charset="0"/>
                <a:cs typeface="Times New Roman" pitchFamily="18" charset="0"/>
              </a:rPr>
              <a:t>  о  щ  е  й</a:t>
            </a:r>
          </a:p>
        </p:txBody>
      </p:sp>
      <p:sp>
        <p:nvSpPr>
          <p:cNvPr id="6186" name="TextBox 44"/>
          <p:cNvSpPr txBox="1">
            <a:spLocks noChangeArrowheads="1"/>
          </p:cNvSpPr>
          <p:nvPr/>
        </p:nvSpPr>
        <p:spPr bwMode="auto">
          <a:xfrm>
            <a:off x="714375" y="4429125"/>
            <a:ext cx="3143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5400" b="1">
                <a:latin typeface="Times New Roman" pitchFamily="18" charset="0"/>
                <a:cs typeface="Times New Roman" pitchFamily="18" charset="0"/>
              </a:rPr>
              <a:t>  в  а   н</a:t>
            </a:r>
          </a:p>
        </p:txBody>
      </p:sp>
      <p:pic>
        <p:nvPicPr>
          <p:cNvPr id="618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0"/>
            <a:ext cx="1428778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8" name="Picture 2" descr="C:\Users\User\Desktop\0e83dcbd2c8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2251" y="5429264"/>
            <a:ext cx="1648543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8" y="5000636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Прямоугольник 45"/>
          <p:cNvSpPr/>
          <p:nvPr/>
        </p:nvSpPr>
        <p:spPr>
          <a:xfrm>
            <a:off x="6215063" y="1357313"/>
            <a:ext cx="785812" cy="78581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 descr="E:\Новая папка\мус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642918"/>
            <a:ext cx="5572164" cy="5572164"/>
          </a:xfrm>
          <a:prstGeom prst="rect">
            <a:avLst/>
          </a:prstGeom>
          <a:noFill/>
        </p:spPr>
      </p:pic>
      <p:pic>
        <p:nvPicPr>
          <p:cNvPr id="4" name="Баба-Я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29586" y="571480"/>
            <a:ext cx="795342" cy="79534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6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b="9518"/>
          <a:stretch>
            <a:fillRect/>
          </a:stretch>
        </p:blipFill>
        <p:spPr bwMode="auto">
          <a:xfrm>
            <a:off x="1980000" y="707115"/>
            <a:ext cx="5424480" cy="563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05230" y="500042"/>
            <a:ext cx="5338770" cy="58578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Баба-Яга,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Костяная нога,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С печки упала,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Ногу поломала,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Побежала в огород,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Напугала весь народ,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Побежала в баньку,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Напугала зайку.</a:t>
            </a:r>
          </a:p>
          <a:p>
            <a:pPr algn="ctr"/>
            <a:endParaRPr lang="ru-RU" dirty="0"/>
          </a:p>
        </p:txBody>
      </p:sp>
      <p:pic>
        <p:nvPicPr>
          <p:cNvPr id="4" name="Picture 3" descr="10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3714776" cy="515841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E:\3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607" r="5607" b="7636"/>
          <a:stretch>
            <a:fillRect/>
          </a:stretch>
        </p:blipFill>
        <p:spPr bwMode="auto">
          <a:xfrm>
            <a:off x="714348" y="-22583"/>
            <a:ext cx="7929618" cy="684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F:\оркестр 2.gif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249" y="1928802"/>
            <a:ext cx="6013387" cy="3357586"/>
          </a:xfrm>
          <a:prstGeom prst="rect">
            <a:avLst/>
          </a:prstGeom>
          <a:noFill/>
        </p:spPr>
      </p:pic>
      <p:pic>
        <p:nvPicPr>
          <p:cNvPr id="53251" name="Picture 3" descr="F:\дирижер.gif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537520"/>
            <a:ext cx="4320480" cy="4320480"/>
          </a:xfrm>
          <a:prstGeom prst="rect">
            <a:avLst/>
          </a:prstGeom>
          <a:noFill/>
        </p:spPr>
      </p:pic>
      <p:pic>
        <p:nvPicPr>
          <p:cNvPr id="57345" name="Picture 1" descr="E:\музыка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0"/>
            <a:ext cx="7000924" cy="2206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181</Words>
  <Application>Microsoft Office PowerPoint</Application>
  <PresentationFormat>Экран (4:3)</PresentationFormat>
  <Paragraphs>58</Paragraphs>
  <Slides>22</Slides>
  <Notes>7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Трек</vt:lpstr>
      <vt:lpstr>Точечный рисунок</vt:lpstr>
      <vt:lpstr>Песня-спор «Новогодние приключения Маши и Вити»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Опера Н.А.Римского-Корсакова «Снегурочка»</vt:lpstr>
      <vt:lpstr>Опера Н.А.Римского-Корсакова «Сказка о царе Салтане»</vt:lpstr>
      <vt:lpstr>Слайд 13</vt:lpstr>
      <vt:lpstr>Балет С.С.Прокофьева «Золушка»</vt:lpstr>
      <vt:lpstr>Р.К.Щедрин балет «Конек-горбунок»</vt:lpstr>
      <vt:lpstr>Балет «Спящая красавица» П.И.Чайковский</vt:lpstr>
      <vt:lpstr>Балет   Автор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A.Klein</dc:creator>
  <cp:lastModifiedBy>comp</cp:lastModifiedBy>
  <cp:revision>109</cp:revision>
  <dcterms:created xsi:type="dcterms:W3CDTF">2010-08-19T21:03:08Z</dcterms:created>
  <dcterms:modified xsi:type="dcterms:W3CDTF">2020-01-28T10:47:58Z</dcterms:modified>
</cp:coreProperties>
</file>