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68" r:id="rId6"/>
    <p:sldId id="260" r:id="rId7"/>
    <p:sldId id="263" r:id="rId8"/>
    <p:sldId id="265" r:id="rId9"/>
    <p:sldId id="266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615" autoAdjust="0"/>
    <p:restoredTop sz="86364" autoAdjust="0"/>
  </p:normalViewPr>
  <p:slideViewPr>
    <p:cSldViewPr>
      <p:cViewPr varScale="1">
        <p:scale>
          <a:sx n="93" d="100"/>
          <a:sy n="93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15370" cy="60007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28860" y="2643182"/>
            <a:ext cx="5843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Aharoni" pitchFamily="2" charset="-79"/>
              </a:rPr>
              <a:t>ВКУСНАЯ ОПАСНОСТЬ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5214950"/>
            <a:ext cx="30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Воспитатель:Кузнецова</a:t>
            </a:r>
            <a:r>
              <a:rPr lang="ru-RU" b="1" dirty="0" smtClean="0"/>
              <a:t> Т. А.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64" y="0"/>
            <a:ext cx="8715436" cy="6766198"/>
          </a:xfrm>
          <a:prstGeom prst="rect">
            <a:avLst/>
          </a:prstGeom>
          <a:noFill/>
        </p:spPr>
      </p:pic>
      <p:pic>
        <p:nvPicPr>
          <p:cNvPr id="3" name="Рисунок 2" descr="модель проек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785926"/>
            <a:ext cx="6429420" cy="3714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0166" y="785794"/>
            <a:ext cx="4714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latin typeface="+mj-lt"/>
            </a:endParaRPr>
          </a:p>
          <a:p>
            <a:pPr algn="ctr"/>
            <a:r>
              <a:rPr lang="ru-RU" sz="2400" b="1" dirty="0" smtClean="0">
                <a:latin typeface="+mj-lt"/>
              </a:rPr>
              <a:t>Наша  модель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15"/>
            <a:ext cx="8715436" cy="67661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1071546"/>
            <a:ext cx="6429420" cy="392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Цель: конкретизация  </a:t>
            </a:r>
            <a:r>
              <a:rPr lang="ru-RU" sz="2400" b="1" dirty="0" smtClean="0"/>
              <a:t>знаний детей о влиянии употребления конфет на здоровье зубов</a:t>
            </a:r>
            <a:r>
              <a:rPr lang="ru-RU" sz="2400" b="1" dirty="0" smtClean="0"/>
              <a:t>.</a:t>
            </a:r>
          </a:p>
          <a:p>
            <a:endParaRPr lang="ru-RU" sz="2400" b="1" dirty="0" smtClean="0"/>
          </a:p>
          <a:p>
            <a:endParaRPr lang="ru-RU" sz="2400" b="1" dirty="0" smtClean="0">
              <a:latin typeface="+mj-lt"/>
            </a:endParaRPr>
          </a:p>
          <a:p>
            <a:endParaRPr lang="ru-RU" sz="2400" b="1" dirty="0" smtClean="0">
              <a:latin typeface="+mj-lt"/>
            </a:endParaRPr>
          </a:p>
          <a:p>
            <a:endParaRPr lang="ru-RU" sz="2400" b="1" dirty="0" smtClean="0">
              <a:latin typeface="+mj-lt"/>
            </a:endParaRPr>
          </a:p>
          <a:p>
            <a:endParaRPr lang="ru-RU" sz="2400" b="1" dirty="0" smtClean="0">
              <a:latin typeface="+mj-lt"/>
            </a:endParaRPr>
          </a:p>
          <a:p>
            <a:endParaRPr lang="ru-RU" sz="2400" b="1" dirty="0" smtClean="0">
              <a:latin typeface="+mj-lt"/>
            </a:endParaRPr>
          </a:p>
          <a:p>
            <a:endParaRPr lang="ru-RU" sz="2400" b="1" dirty="0" smtClean="0">
              <a:latin typeface="+mj-lt"/>
            </a:endParaRPr>
          </a:p>
          <a:p>
            <a:endParaRPr lang="ru-RU" sz="2400" b="1" dirty="0">
              <a:latin typeface="+mj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2000240"/>
          <a:ext cx="6810380" cy="5344414"/>
        </p:xfrm>
        <a:graphic>
          <a:graphicData uri="http://schemas.openxmlformats.org/drawingml/2006/table">
            <a:tbl>
              <a:tblPr/>
              <a:tblGrid>
                <a:gridCol w="6810380"/>
              </a:tblGrid>
              <a:tr h="39813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1.Познакомить детей с болезнью зубов – кариесом, причиной его возникновения.</a:t>
                      </a:r>
                      <a:endParaRPr lang="ru-RU" sz="1800" b="1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2.Выявить влияние употребления разных видов конфет на здоровье зубов в зависимости от их состава и содержания сахара, длительности нахождения конфет в ротовой полости во время их употребления.</a:t>
                      </a:r>
                      <a:endParaRPr lang="ru-RU" sz="1800" b="1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3.Разработать правила выбора конфет, наименее вредящих здоровью зубов.</a:t>
                      </a:r>
                      <a:endParaRPr lang="ru-RU" sz="1800" b="1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4.Закрепить умение анализировать, обобщать, схематизировать, проводить эксперимент.</a:t>
                      </a:r>
                      <a:endParaRPr lang="ru-RU" sz="1800" b="1" dirty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5.Воспитывать бережное отношение к здоровью своего организма (здоровью зубов в частности</a:t>
                      </a:r>
                      <a:r>
                        <a:rPr lang="ru-RU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).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itchFamily="18" charset="0"/>
                          <a:cs typeface="Arial" pitchFamily="34" charset="0"/>
                        </a:rPr>
                        <a:t>6.Развивать интерес к исследовательской деятельности.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15"/>
            <a:ext cx="8715436" cy="6766198"/>
          </a:xfrm>
          <a:prstGeom prst="rect">
            <a:avLst/>
          </a:prstGeom>
          <a:noFill/>
        </p:spPr>
      </p:pic>
      <p:pic>
        <p:nvPicPr>
          <p:cNvPr id="3" name="Рисунок 2" descr="1 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66" y="2333610"/>
            <a:ext cx="4572009" cy="3952910"/>
          </a:xfrm>
          <a:prstGeom prst="rect">
            <a:avLst/>
          </a:prstGeom>
        </p:spPr>
      </p:pic>
      <p:pic>
        <p:nvPicPr>
          <p:cNvPr id="4" name="Рисунок 3" descr="шипуч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1" y="1625896"/>
            <a:ext cx="2836991" cy="1588789"/>
          </a:xfrm>
          <a:prstGeom prst="rect">
            <a:avLst/>
          </a:prstGeom>
        </p:spPr>
      </p:pic>
      <p:pic>
        <p:nvPicPr>
          <p:cNvPr id="5" name="Рисунок 4" descr="кислин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3929066"/>
            <a:ext cx="2857519" cy="1941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1802"/>
            <a:ext cx="8715436" cy="6766198"/>
          </a:xfrm>
          <a:prstGeom prst="rect">
            <a:avLst/>
          </a:prstGeom>
          <a:noFill/>
        </p:spPr>
      </p:pic>
      <p:pic>
        <p:nvPicPr>
          <p:cNvPr id="3" name="Рисунок 2" descr="1 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5890" y="3000372"/>
            <a:ext cx="3574184" cy="2994614"/>
          </a:xfrm>
          <a:prstGeom prst="rect">
            <a:avLst/>
          </a:prstGeom>
        </p:spPr>
      </p:pic>
      <p:pic>
        <p:nvPicPr>
          <p:cNvPr id="4" name="Рисунок 3" descr="1 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857232"/>
            <a:ext cx="3214686" cy="25823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1428736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</a:rPr>
              <a:t>Проведен эксперимент, какая конфета находится дольше во рту.</a:t>
            </a:r>
            <a:endParaRPr lang="ru-RU" sz="2400" b="1" dirty="0">
              <a:latin typeface="+mj-lt"/>
            </a:endParaRPr>
          </a:p>
        </p:txBody>
      </p:sp>
      <p:pic>
        <p:nvPicPr>
          <p:cNvPr id="6" name="Рисунок 5" descr="час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3500438"/>
            <a:ext cx="2786082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15"/>
            <a:ext cx="8715436" cy="67661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1000108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j-lt"/>
              </a:rPr>
              <a:t>Записываем в таблицу вид конфеты </a:t>
            </a:r>
            <a:r>
              <a:rPr lang="ru-RU" sz="2400" b="1" dirty="0" smtClean="0">
                <a:latin typeface="+mj-lt"/>
              </a:rPr>
              <a:t>и </a:t>
            </a:r>
            <a:r>
              <a:rPr lang="ru-RU" sz="2400" b="1" dirty="0" smtClean="0">
                <a:latin typeface="+mj-lt"/>
              </a:rPr>
              <a:t>время ее растворения</a:t>
            </a:r>
            <a:r>
              <a:rPr lang="ru-RU" sz="2400" b="1" dirty="0" smtClean="0">
                <a:latin typeface="+mj-lt"/>
              </a:rPr>
              <a:t>.</a:t>
            </a:r>
          </a:p>
          <a:p>
            <a:pPr algn="ctr"/>
            <a:endParaRPr lang="ru-RU" sz="2400" b="1" dirty="0"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857362"/>
          <a:ext cx="6096000" cy="3259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2387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j-lt"/>
                        </a:rPr>
                        <a:t>Название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Время растворения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r>
                        <a:rPr lang="ru-RU" dirty="0" smtClean="0"/>
                        <a:t>Обычная карамель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 минут</a:t>
                      </a:r>
                      <a:endParaRPr lang="ru-RU" dirty="0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r>
                        <a:rPr lang="ru-RU" dirty="0" smtClean="0"/>
                        <a:t>Леденцовая карамель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 минут</a:t>
                      </a:r>
                      <a:endParaRPr lang="ru-RU" dirty="0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r>
                        <a:rPr lang="ru-RU" dirty="0" smtClean="0"/>
                        <a:t>Кислая</a:t>
                      </a:r>
                      <a:r>
                        <a:rPr lang="ru-RU" baseline="0" dirty="0" smtClean="0"/>
                        <a:t> леденцовая карамель»Шипучка»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 минут</a:t>
                      </a:r>
                      <a:endParaRPr lang="ru-RU" dirty="0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r>
                        <a:rPr lang="ru-RU" dirty="0" smtClean="0"/>
                        <a:t>Шоколадная</a:t>
                      </a:r>
                      <a:r>
                        <a:rPr lang="ru-RU" baseline="0" dirty="0" smtClean="0"/>
                        <a:t> конфета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минут</a:t>
                      </a:r>
                      <a:endParaRPr lang="ru-RU" dirty="0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r>
                        <a:rPr lang="ru-RU" dirty="0" smtClean="0"/>
                        <a:t>Ириска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минут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15"/>
            <a:ext cx="8715436" cy="67661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1428736"/>
            <a:ext cx="27860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Эксперимент раствор «Горький шоколад» (скорлупа яйца осталась целой, даже по истечению 15 дней).</a:t>
            </a:r>
            <a:endParaRPr lang="ru-RU" sz="2400" b="1" dirty="0">
              <a:latin typeface="+mj-lt"/>
            </a:endParaRPr>
          </a:p>
        </p:txBody>
      </p:sp>
      <p:pic>
        <p:nvPicPr>
          <p:cNvPr id="4" name="Рисунок 3" descr="1 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27450" y="1643050"/>
            <a:ext cx="3973550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15"/>
            <a:ext cx="8715436" cy="67661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1071546"/>
            <a:ext cx="6000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Для  эксперимента мы использовали куриные яйца (в их скорлупе тоже содержится кальций), которые погрузили в приготовленные баночки с растворами конфет и оставили на несколько дней.</a:t>
            </a:r>
          </a:p>
        </p:txBody>
      </p:sp>
      <p:pic>
        <p:nvPicPr>
          <p:cNvPr id="9" name="Рисунок 8" descr="1 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3071810"/>
            <a:ext cx="4286280" cy="344307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1802"/>
            <a:ext cx="8715436" cy="67661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785794"/>
            <a:ext cx="7715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b="1" dirty="0" smtClean="0"/>
              <a:t>Данный </a:t>
            </a:r>
            <a:r>
              <a:rPr lang="ru-RU" sz="2400" b="1" dirty="0" smtClean="0"/>
              <a:t>эксперимент помог нам выяснить, какая же конфета является самой вредной.</a:t>
            </a:r>
          </a:p>
          <a:p>
            <a:r>
              <a:rPr lang="ru-RU" sz="2400" b="1" dirty="0" smtClean="0"/>
              <a:t>Оказалось, это кислый леденец «Кислинка», ведь в нем, кроме сахара, содержится еще лимонная кислота, которая тоже очень вредна для здоровья зубов.</a:t>
            </a:r>
          </a:p>
          <a:p>
            <a:r>
              <a:rPr lang="ru-RU" sz="2400" b="1" dirty="0" smtClean="0"/>
              <a:t>На втором месте «по вредности» — леденец «Шипучка».</a:t>
            </a:r>
          </a:p>
          <a:p>
            <a:r>
              <a:rPr lang="ru-RU" sz="2400" b="1" dirty="0" smtClean="0"/>
              <a:t>На третьем – обычная карамель.</a:t>
            </a:r>
          </a:p>
          <a:p>
            <a:r>
              <a:rPr lang="ru-RU" sz="2400" b="1" dirty="0" smtClean="0"/>
              <a:t>На четвертом – шоколадная конфета.</a:t>
            </a:r>
            <a:endParaRPr lang="ru-RU" sz="2400" b="1" dirty="0"/>
          </a:p>
        </p:txBody>
      </p:sp>
      <p:pic>
        <p:nvPicPr>
          <p:cNvPr id="4" name="Рисунок 3" descr="1 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3643314"/>
            <a:ext cx="2143140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дрей\Desktop\Важно\фон конф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14"/>
            <a:ext cx="8715436" cy="6786585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8426346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lang="ru-RU" sz="14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1.Должна, как можно меньше по времени находиться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во рту, пока ее ешь.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	2.Не должна быть кислой.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	3.Не должна прилипать к зубам.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	4.Должна содержать мало сахара.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	5.Может содержать много какао.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	6.Может содержать фрукты, ягоды или сухофрукты.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0364" y="1500174"/>
            <a:ext cx="3975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+mj-lt"/>
              </a:rPr>
              <a:t>Мы  выяснили, что конфета 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263</Words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12</cp:revision>
  <dcterms:created xsi:type="dcterms:W3CDTF">2021-03-21T11:37:59Z</dcterms:created>
  <dcterms:modified xsi:type="dcterms:W3CDTF">2021-03-21T17:09:14Z</dcterms:modified>
</cp:coreProperties>
</file>