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8" r:id="rId1"/>
  </p:sldMasterIdLst>
  <p:notesMasterIdLst>
    <p:notesMasterId r:id="rId17"/>
  </p:notesMasterIdLst>
  <p:sldIdLst>
    <p:sldId id="256" r:id="rId2"/>
    <p:sldId id="274" r:id="rId3"/>
    <p:sldId id="275" r:id="rId4"/>
    <p:sldId id="296" r:id="rId5"/>
    <p:sldId id="298" r:id="rId6"/>
    <p:sldId id="299" r:id="rId7"/>
    <p:sldId id="323" r:id="rId8"/>
    <p:sldId id="324" r:id="rId9"/>
    <p:sldId id="325" r:id="rId10"/>
    <p:sldId id="269" r:id="rId11"/>
    <p:sldId id="282" r:id="rId12"/>
    <p:sldId id="290" r:id="rId13"/>
    <p:sldId id="288" r:id="rId14"/>
    <p:sldId id="287" r:id="rId15"/>
    <p:sldId id="326"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276" autoAdjust="0"/>
  </p:normalViewPr>
  <p:slideViewPr>
    <p:cSldViewPr>
      <p:cViewPr varScale="1">
        <p:scale>
          <a:sx n="83" d="100"/>
          <a:sy n="83" d="100"/>
        </p:scale>
        <p:origin x="161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8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BDF4F5-D1D8-4B37-BD1C-E9478A701B72}" type="datetimeFigureOut">
              <a:rPr lang="ru-RU" smtClean="0"/>
              <a:t>08.11.2020</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20E360-E756-45AF-99D5-E9165C9778DE}" type="slidenum">
              <a:rPr lang="ru-RU" smtClean="0"/>
              <a:t>‹#›</a:t>
            </a:fld>
            <a:endParaRPr lang="ru-RU"/>
          </a:p>
        </p:txBody>
      </p:sp>
    </p:spTree>
    <p:extLst>
      <p:ext uri="{BB962C8B-B14F-4D97-AF65-F5344CB8AC3E}">
        <p14:creationId xmlns:p14="http://schemas.microsoft.com/office/powerpoint/2010/main" val="8490027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820E360-E756-45AF-99D5-E9165C9778DE}" type="slidenum">
              <a:rPr lang="ru-RU" smtClean="0"/>
              <a:t>1</a:t>
            </a:fld>
            <a:endParaRPr lang="ru-RU"/>
          </a:p>
        </p:txBody>
      </p:sp>
    </p:spTree>
    <p:extLst>
      <p:ext uri="{BB962C8B-B14F-4D97-AF65-F5344CB8AC3E}">
        <p14:creationId xmlns:p14="http://schemas.microsoft.com/office/powerpoint/2010/main" val="4223715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F820E360-E756-45AF-99D5-E9165C9778DE}" type="slidenum">
              <a:rPr lang="ru-RU" smtClean="0"/>
              <a:t>10</a:t>
            </a:fld>
            <a:endParaRPr lang="ru-RU"/>
          </a:p>
        </p:txBody>
      </p:sp>
    </p:spTree>
    <p:extLst>
      <p:ext uri="{BB962C8B-B14F-4D97-AF65-F5344CB8AC3E}">
        <p14:creationId xmlns:p14="http://schemas.microsoft.com/office/powerpoint/2010/main" val="2814240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820E360-E756-45AF-99D5-E9165C9778DE}" type="slidenum">
              <a:rPr lang="ru-RU" smtClean="0"/>
              <a:t>11</a:t>
            </a:fld>
            <a:endParaRPr lang="ru-RU"/>
          </a:p>
        </p:txBody>
      </p:sp>
    </p:spTree>
    <p:extLst>
      <p:ext uri="{BB962C8B-B14F-4D97-AF65-F5344CB8AC3E}">
        <p14:creationId xmlns:p14="http://schemas.microsoft.com/office/powerpoint/2010/main" val="18431007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F820E360-E756-45AF-99D5-E9165C9778DE}" type="slidenum">
              <a:rPr lang="ru-RU" smtClean="0"/>
              <a:t>12</a:t>
            </a:fld>
            <a:endParaRPr lang="ru-RU"/>
          </a:p>
        </p:txBody>
      </p:sp>
    </p:spTree>
    <p:extLst>
      <p:ext uri="{BB962C8B-B14F-4D97-AF65-F5344CB8AC3E}">
        <p14:creationId xmlns:p14="http://schemas.microsoft.com/office/powerpoint/2010/main" val="5218256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F820E360-E756-45AF-99D5-E9165C9778DE}" type="slidenum">
              <a:rPr lang="ru-RU" smtClean="0"/>
              <a:t>13</a:t>
            </a:fld>
            <a:endParaRPr lang="ru-RU"/>
          </a:p>
        </p:txBody>
      </p:sp>
    </p:spTree>
    <p:extLst>
      <p:ext uri="{BB962C8B-B14F-4D97-AF65-F5344CB8AC3E}">
        <p14:creationId xmlns:p14="http://schemas.microsoft.com/office/powerpoint/2010/main" val="36802607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820E360-E756-45AF-99D5-E9165C9778DE}" type="slidenum">
              <a:rPr lang="ru-RU" smtClean="0"/>
              <a:t>14</a:t>
            </a:fld>
            <a:endParaRPr lang="ru-RU"/>
          </a:p>
        </p:txBody>
      </p:sp>
    </p:spTree>
    <p:extLst>
      <p:ext uri="{BB962C8B-B14F-4D97-AF65-F5344CB8AC3E}">
        <p14:creationId xmlns:p14="http://schemas.microsoft.com/office/powerpoint/2010/main" val="1681976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F820E360-E756-45AF-99D5-E9165C9778DE}" type="slidenum">
              <a:rPr lang="ru-RU" smtClean="0"/>
              <a:t>2</a:t>
            </a:fld>
            <a:endParaRPr lang="ru-RU"/>
          </a:p>
        </p:txBody>
      </p:sp>
    </p:spTree>
    <p:extLst>
      <p:ext uri="{BB962C8B-B14F-4D97-AF65-F5344CB8AC3E}">
        <p14:creationId xmlns:p14="http://schemas.microsoft.com/office/powerpoint/2010/main" val="1558967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820E360-E756-45AF-99D5-E9165C9778DE}" type="slidenum">
              <a:rPr lang="ru-RU" smtClean="0"/>
              <a:t>3</a:t>
            </a:fld>
            <a:endParaRPr lang="ru-RU"/>
          </a:p>
        </p:txBody>
      </p:sp>
    </p:spTree>
    <p:extLst>
      <p:ext uri="{BB962C8B-B14F-4D97-AF65-F5344CB8AC3E}">
        <p14:creationId xmlns:p14="http://schemas.microsoft.com/office/powerpoint/2010/main" val="526088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820E360-E756-45AF-99D5-E9165C9778DE}" type="slidenum">
              <a:rPr lang="ru-RU" smtClean="0"/>
              <a:t>4</a:t>
            </a:fld>
            <a:endParaRPr lang="ru-RU"/>
          </a:p>
        </p:txBody>
      </p:sp>
    </p:spTree>
    <p:extLst>
      <p:ext uri="{BB962C8B-B14F-4D97-AF65-F5344CB8AC3E}">
        <p14:creationId xmlns:p14="http://schemas.microsoft.com/office/powerpoint/2010/main" val="174876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F820E360-E756-45AF-99D5-E9165C9778DE}" type="slidenum">
              <a:rPr lang="ru-RU" smtClean="0"/>
              <a:t>5</a:t>
            </a:fld>
            <a:endParaRPr lang="ru-RU"/>
          </a:p>
        </p:txBody>
      </p:sp>
    </p:spTree>
    <p:extLst>
      <p:ext uri="{BB962C8B-B14F-4D97-AF65-F5344CB8AC3E}">
        <p14:creationId xmlns:p14="http://schemas.microsoft.com/office/powerpoint/2010/main" val="2918217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820E360-E756-45AF-99D5-E9165C9778DE}" type="slidenum">
              <a:rPr lang="ru-RU" smtClean="0"/>
              <a:t>6</a:t>
            </a:fld>
            <a:endParaRPr lang="ru-RU"/>
          </a:p>
        </p:txBody>
      </p:sp>
    </p:spTree>
    <p:extLst>
      <p:ext uri="{BB962C8B-B14F-4D97-AF65-F5344CB8AC3E}">
        <p14:creationId xmlns:p14="http://schemas.microsoft.com/office/powerpoint/2010/main" val="1750855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F820E360-E756-45AF-99D5-E9165C9778DE}" type="slidenum">
              <a:rPr lang="ru-RU" smtClean="0"/>
              <a:t>7</a:t>
            </a:fld>
            <a:endParaRPr lang="ru-RU"/>
          </a:p>
        </p:txBody>
      </p:sp>
    </p:spTree>
    <p:extLst>
      <p:ext uri="{BB962C8B-B14F-4D97-AF65-F5344CB8AC3E}">
        <p14:creationId xmlns:p14="http://schemas.microsoft.com/office/powerpoint/2010/main" val="504055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F820E360-E756-45AF-99D5-E9165C9778DE}" type="slidenum">
              <a:rPr lang="ru-RU" smtClean="0"/>
              <a:t>8</a:t>
            </a:fld>
            <a:endParaRPr lang="ru-RU"/>
          </a:p>
        </p:txBody>
      </p:sp>
    </p:spTree>
    <p:extLst>
      <p:ext uri="{BB962C8B-B14F-4D97-AF65-F5344CB8AC3E}">
        <p14:creationId xmlns:p14="http://schemas.microsoft.com/office/powerpoint/2010/main" val="2843126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820E360-E756-45AF-99D5-E9165C9778DE}" type="slidenum">
              <a:rPr lang="ru-RU" smtClean="0"/>
              <a:t>9</a:t>
            </a:fld>
            <a:endParaRPr lang="ru-RU"/>
          </a:p>
        </p:txBody>
      </p:sp>
    </p:spTree>
    <p:extLst>
      <p:ext uri="{BB962C8B-B14F-4D97-AF65-F5344CB8AC3E}">
        <p14:creationId xmlns:p14="http://schemas.microsoft.com/office/powerpoint/2010/main" val="3737952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227874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ru-RU" smtClean="0"/>
              <a:t>Образец заголовка</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Date Placeholder 2"/>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186999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42782159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9211536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5208060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563819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2597953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5361227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451593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78614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293239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smtClean="0"/>
              <a:t>Образец заголовка</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852022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smtClean="0"/>
              <a:t>Образец заголовка</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4012344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793085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1248902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3872391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ru-RU" smtClean="0"/>
              <a:t>Образец заголовка</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B106E36-FD25-4E2D-B0AA-010F637433A0}" type="datetimeFigureOut">
              <a:rPr lang="ru-RU" smtClean="0"/>
              <a:pPr/>
              <a:t>08.11.2020</a:t>
            </a:fld>
            <a:endParaRPr lang="ru-RU"/>
          </a:p>
        </p:txBody>
      </p:sp>
      <p:sp>
        <p:nvSpPr>
          <p:cNvPr id="6" name="Footer Placeholder 5"/>
          <p:cNvSpPr>
            <a:spLocks noGrp="1"/>
          </p:cNvSpPr>
          <p:nvPr>
            <p:ph type="ftr" sz="quarter" idx="11"/>
          </p:nvPr>
        </p:nvSpPr>
        <p:spPr>
          <a:xfrm>
            <a:off x="533400" y="6172200"/>
            <a:ext cx="5811724" cy="365125"/>
          </a:xfrm>
        </p:spPr>
        <p:txBody>
          <a:bodyPr/>
          <a:lstStyle/>
          <a:p>
            <a:endParaRPr lang="ru-RU"/>
          </a:p>
        </p:txBody>
      </p:sp>
      <p:sp>
        <p:nvSpPr>
          <p:cNvPr id="7" name="Slide Number Placeholder 6"/>
          <p:cNvSpPr>
            <a:spLocks noGrp="1"/>
          </p:cNvSpPr>
          <p:nvPr>
            <p:ph type="sldNum" sz="quarter" idx="12"/>
          </p:nvPr>
        </p:nvSpPr>
        <p:spPr/>
        <p:txBody>
          <a:bodyPr/>
          <a:lstStyle/>
          <a:p>
            <a:fld id="{725C68B6-61C2-468F-89AB-4B9F7531AA68}" type="slidenum">
              <a:rPr lang="ru-RU" smtClean="0"/>
              <a:pPr/>
              <a:t>‹#›</a:t>
            </a:fld>
            <a:endParaRPr lang="ru-RU"/>
          </a:p>
        </p:txBody>
      </p:sp>
    </p:spTree>
    <p:extLst>
      <p:ext uri="{BB962C8B-B14F-4D97-AF65-F5344CB8AC3E}">
        <p14:creationId xmlns:p14="http://schemas.microsoft.com/office/powerpoint/2010/main" val="2367282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6">
                <a:lumMod val="40000"/>
                <a:lumOff val="60000"/>
              </a:schemeClr>
            </a:gs>
            <a:gs pos="83000">
              <a:schemeClr val="accent6">
                <a:lumMod val="20000"/>
                <a:lumOff val="80000"/>
              </a:schemeClr>
            </a:gs>
            <a:gs pos="52000">
              <a:schemeClr val="bg2">
                <a:lumMod val="20000"/>
                <a:lumOff val="80000"/>
              </a:schemeClr>
            </a:gs>
            <a:gs pos="0">
              <a:schemeClr val="bg2">
                <a:lumMod val="7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5B106E36-FD25-4E2D-B0AA-010F637433A0}" type="datetimeFigureOut">
              <a:rPr lang="ru-RU" smtClean="0"/>
              <a:pPr/>
              <a:t>08.11.2020</a:t>
            </a:fld>
            <a:endParaRPr lang="ru-RU"/>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725C68B6-61C2-468F-89AB-4B9F7531AA68}" type="slidenum">
              <a:rPr lang="ru-RU" smtClean="0"/>
              <a:pPr/>
              <a:t>‹#›</a:t>
            </a:fld>
            <a:endParaRPr lang="ru-RU"/>
          </a:p>
        </p:txBody>
      </p:sp>
    </p:spTree>
    <p:extLst>
      <p:ext uri="{BB962C8B-B14F-4D97-AF65-F5344CB8AC3E}">
        <p14:creationId xmlns:p14="http://schemas.microsoft.com/office/powerpoint/2010/main" val="4215811698"/>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420888"/>
            <a:ext cx="7772400" cy="2222558"/>
          </a:xfrm>
        </p:spPr>
        <p:txBody>
          <a:bodyPr>
            <a:normAutofit fontScale="90000"/>
          </a:bodyPr>
          <a:lstStyle/>
          <a:p>
            <a:pPr lvl="0"/>
            <a:r>
              <a:rPr lang="ru-RU" b="1" i="1" dirty="0" smtClean="0">
                <a:solidFill>
                  <a:schemeClr val="accent5">
                    <a:lumMod val="75000"/>
                  </a:schemeClr>
                </a:solidFill>
                <a:latin typeface="Arial Black" panose="020B0A04020102020204" pitchFamily="34" charset="0"/>
              </a:rPr>
              <a:t/>
            </a:r>
            <a:br>
              <a:rPr lang="ru-RU" b="1" i="1" dirty="0" smtClean="0">
                <a:solidFill>
                  <a:schemeClr val="accent5">
                    <a:lumMod val="75000"/>
                  </a:schemeClr>
                </a:solidFill>
                <a:latin typeface="Arial Black" panose="020B0A04020102020204" pitchFamily="34" charset="0"/>
              </a:rPr>
            </a:br>
            <a:r>
              <a:rPr lang="ru-RU" b="1" i="1" dirty="0" smtClean="0">
                <a:solidFill>
                  <a:schemeClr val="accent5">
                    <a:lumMod val="75000"/>
                  </a:schemeClr>
                </a:solidFill>
                <a:latin typeface="Arial Black" panose="020B0A04020102020204" pitchFamily="34" charset="0"/>
              </a:rPr>
              <a:t>                       </a:t>
            </a:r>
            <a:r>
              <a:rPr lang="ru-RU" b="1" i="1" dirty="0" smtClean="0">
                <a:solidFill>
                  <a:srgbClr val="C00000"/>
                </a:solidFill>
                <a:latin typeface="Arial Black" panose="020B0A04020102020204" pitchFamily="34" charset="0"/>
              </a:rPr>
              <a:t>Числовой     						калейдоскоп</a:t>
            </a:r>
            <a:r>
              <a:rPr lang="ru-RU" dirty="0" smtClean="0">
                <a:solidFill>
                  <a:srgbClr val="C00000"/>
                </a:solidFill>
              </a:rPr>
              <a:t/>
            </a:r>
            <a:br>
              <a:rPr lang="ru-RU" dirty="0" smtClean="0">
                <a:solidFill>
                  <a:srgbClr val="C00000"/>
                </a:solidFill>
              </a:rPr>
            </a:br>
            <a:endParaRPr lang="ru-RU" dirty="0">
              <a:solidFill>
                <a:srgbClr val="C00000"/>
              </a:solidFill>
            </a:endParaRPr>
          </a:p>
        </p:txBody>
      </p:sp>
      <p:sp>
        <p:nvSpPr>
          <p:cNvPr id="3" name="Подзаголовок 2"/>
          <p:cNvSpPr>
            <a:spLocks noGrp="1"/>
          </p:cNvSpPr>
          <p:nvPr>
            <p:ph type="subTitle" idx="1"/>
          </p:nvPr>
        </p:nvSpPr>
        <p:spPr>
          <a:xfrm>
            <a:off x="323528" y="5061790"/>
            <a:ext cx="7448872" cy="1296168"/>
          </a:xfrm>
        </p:spPr>
        <p:txBody>
          <a:bodyPr>
            <a:normAutofit/>
          </a:bodyPr>
          <a:lstStyle/>
          <a:p>
            <a:r>
              <a:rPr lang="ru-RU" sz="1600" b="1" dirty="0" smtClean="0">
                <a:solidFill>
                  <a:schemeClr val="accent1">
                    <a:lumMod val="75000"/>
                  </a:schemeClr>
                </a:solidFill>
                <a:latin typeface="Arial Black" panose="020B0A04020102020204" pitchFamily="34" charset="0"/>
              </a:rPr>
              <a:t>Выполнила: Фомина С. А., </a:t>
            </a:r>
          </a:p>
          <a:p>
            <a:r>
              <a:rPr lang="ru-RU" sz="1600" b="1" dirty="0" smtClean="0">
                <a:solidFill>
                  <a:schemeClr val="accent1">
                    <a:lumMod val="75000"/>
                  </a:schemeClr>
                </a:solidFill>
                <a:latin typeface="Arial Black" panose="020B0A04020102020204" pitchFamily="34" charset="0"/>
              </a:rPr>
              <a:t>учитель математики</a:t>
            </a:r>
          </a:p>
          <a:p>
            <a:r>
              <a:rPr lang="ru-RU" sz="1600" b="1" dirty="0" smtClean="0">
                <a:solidFill>
                  <a:schemeClr val="accent1">
                    <a:lumMod val="75000"/>
                  </a:schemeClr>
                </a:solidFill>
                <a:latin typeface="Arial Black" panose="020B0A04020102020204" pitchFamily="34" charset="0"/>
              </a:rPr>
              <a:t>МБОУ «ЦО с. </a:t>
            </a:r>
            <a:r>
              <a:rPr lang="ru-RU" sz="1600" b="1" dirty="0" err="1" smtClean="0">
                <a:solidFill>
                  <a:schemeClr val="accent1">
                    <a:lumMod val="75000"/>
                  </a:schemeClr>
                </a:solidFill>
                <a:latin typeface="Arial Black" panose="020B0A04020102020204" pitchFamily="34" charset="0"/>
              </a:rPr>
              <a:t>Нешкан</a:t>
            </a:r>
            <a:r>
              <a:rPr lang="ru-RU" sz="1600" b="1" dirty="0" smtClean="0">
                <a:solidFill>
                  <a:schemeClr val="accent1">
                    <a:lumMod val="75000"/>
                  </a:schemeClr>
                </a:solidFill>
                <a:latin typeface="Arial Black" panose="020B0A04020102020204" pitchFamily="34" charset="0"/>
              </a:rPr>
              <a:t>»</a:t>
            </a:r>
            <a:endParaRPr lang="ru-RU" sz="1600" b="1" dirty="0">
              <a:solidFill>
                <a:schemeClr val="accent1">
                  <a:lumMod val="75000"/>
                </a:schemeClr>
              </a:solidFill>
              <a:latin typeface="Arial Black" panose="020B0A04020102020204" pitchFamily="34" charset="0"/>
            </a:endParaRPr>
          </a:p>
        </p:txBody>
      </p:sp>
      <p:pic>
        <p:nvPicPr>
          <p:cNvPr id="1026" name="Picture 2" descr="http://t2.gstatic.com/images?q=tbn:ANd9GcT61ilCfcgm-V7iUVP0HZ9263hZpv17nLbq7HBjbA03L-MH-cBORg"/>
          <p:cNvPicPr>
            <a:picLocks noChangeAspect="1" noChangeArrowheads="1"/>
          </p:cNvPicPr>
          <p:nvPr/>
        </p:nvPicPr>
        <p:blipFill>
          <a:blip r:embed="rId3"/>
          <a:srcRect/>
          <a:stretch>
            <a:fillRect/>
          </a:stretch>
        </p:blipFill>
        <p:spPr bwMode="auto">
          <a:xfrm>
            <a:off x="467544" y="476672"/>
            <a:ext cx="2952328" cy="2640902"/>
          </a:xfrm>
          <a:prstGeom prst="rect">
            <a:avLst/>
          </a:prstGeom>
          <a:noFill/>
        </p:spPr>
      </p:pic>
      <p:sp>
        <p:nvSpPr>
          <p:cNvPr id="4" name="Скругленный прямоугольник 3"/>
          <p:cNvSpPr/>
          <p:nvPr/>
        </p:nvSpPr>
        <p:spPr>
          <a:xfrm>
            <a:off x="0" y="0"/>
            <a:ext cx="9144000" cy="6858000"/>
          </a:xfrm>
          <a:prstGeom prst="round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0" y="0"/>
            <a:ext cx="9144000" cy="685800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70186"/>
          </a:xfrm>
        </p:spPr>
        <p:txBody>
          <a:bodyPr>
            <a:normAutofit/>
          </a:bodyPr>
          <a:lstStyle/>
          <a:p>
            <a:pPr algn="ctr"/>
            <a:r>
              <a:rPr lang="ru-RU" sz="2000" dirty="0" smtClean="0">
                <a:solidFill>
                  <a:srgbClr val="C00000"/>
                </a:solidFill>
                <a:effectLst/>
                <a:latin typeface="Arial Black" panose="020B0A04020102020204" pitchFamily="34" charset="0"/>
              </a:rPr>
              <a:t>О числе «7»</a:t>
            </a:r>
            <a:r>
              <a:rPr lang="ru-RU" sz="2000" dirty="0" smtClean="0">
                <a:solidFill>
                  <a:schemeClr val="accent6">
                    <a:lumMod val="75000"/>
                  </a:schemeClr>
                </a:solidFill>
                <a:effectLst/>
                <a:latin typeface="Arial Black" panose="020B0A04020102020204" pitchFamily="34" charset="0"/>
              </a:rPr>
              <a:t/>
            </a:r>
            <a:br>
              <a:rPr lang="ru-RU" sz="2000" dirty="0" smtClean="0">
                <a:solidFill>
                  <a:schemeClr val="accent6">
                    <a:lumMod val="75000"/>
                  </a:schemeClr>
                </a:solidFill>
                <a:effectLst/>
                <a:latin typeface="Arial Black" panose="020B0A04020102020204" pitchFamily="34" charset="0"/>
              </a:rPr>
            </a:br>
            <a:r>
              <a:rPr lang="ru-RU" sz="1800" dirty="0" smtClean="0">
                <a:solidFill>
                  <a:schemeClr val="accent5">
                    <a:lumMod val="50000"/>
                  </a:schemeClr>
                </a:solidFill>
                <a:effectLst/>
                <a:latin typeface="Arial Black" panose="020B0A04020102020204" pitchFamily="34" charset="0"/>
              </a:rPr>
              <a:t/>
            </a:r>
            <a:br>
              <a:rPr lang="ru-RU" sz="1800" dirty="0" smtClean="0">
                <a:solidFill>
                  <a:schemeClr val="accent5">
                    <a:lumMod val="50000"/>
                  </a:schemeClr>
                </a:solidFill>
                <a:effectLst/>
                <a:latin typeface="Arial Black" panose="020B0A04020102020204" pitchFamily="34" charset="0"/>
              </a:rPr>
            </a:br>
            <a:r>
              <a:rPr lang="ru-RU" sz="1200" dirty="0" smtClean="0">
                <a:solidFill>
                  <a:schemeClr val="accent6">
                    <a:lumMod val="50000"/>
                  </a:schemeClr>
                </a:solidFill>
                <a:effectLst/>
                <a:latin typeface="Arial Black" panose="020B0A04020102020204" pitchFamily="34" charset="0"/>
              </a:rPr>
              <a:t>Пифагор </a:t>
            </a:r>
            <a:r>
              <a:rPr lang="ru-RU" sz="1200" dirty="0">
                <a:solidFill>
                  <a:schemeClr val="accent6">
                    <a:lumMod val="50000"/>
                  </a:schemeClr>
                </a:solidFill>
                <a:effectLst/>
                <a:latin typeface="Arial Black" panose="020B0A04020102020204" pitchFamily="34" charset="0"/>
              </a:rPr>
              <a:t>чтил число 7, а один из его учеников написал целое сочинение о необыкновенных свойствах семерки и о ее роли в земных и небесных делах. </a:t>
            </a:r>
            <a:r>
              <a:rPr lang="ru-RU" sz="1200" dirty="0">
                <a:solidFill>
                  <a:srgbClr val="FF0000"/>
                </a:solidFill>
                <a:latin typeface="Arial Black" panose="020B0A04020102020204" pitchFamily="34" charset="0"/>
              </a:rPr>
              <a:t/>
            </a:r>
            <a:br>
              <a:rPr lang="ru-RU" sz="1200" dirty="0">
                <a:solidFill>
                  <a:srgbClr val="FF0000"/>
                </a:solidFill>
                <a:latin typeface="Arial Black" panose="020B0A04020102020204" pitchFamily="34" charset="0"/>
              </a:rPr>
            </a:br>
            <a:endParaRPr lang="ru-RU" sz="1200" dirty="0">
              <a:latin typeface="Arial Black" panose="020B0A04020102020204" pitchFamily="34" charset="0"/>
            </a:endParaRPr>
          </a:p>
        </p:txBody>
      </p:sp>
      <p:sp>
        <p:nvSpPr>
          <p:cNvPr id="3" name="Содержимое 2"/>
          <p:cNvSpPr>
            <a:spLocks noGrp="1"/>
          </p:cNvSpPr>
          <p:nvPr>
            <p:ph idx="1"/>
          </p:nvPr>
        </p:nvSpPr>
        <p:spPr>
          <a:xfrm>
            <a:off x="530537" y="4204753"/>
            <a:ext cx="8229600" cy="2324651"/>
          </a:xfrm>
        </p:spPr>
        <p:txBody>
          <a:bodyPr>
            <a:normAutofit fontScale="25000" lnSpcReduction="20000"/>
          </a:bodyPr>
          <a:lstStyle/>
          <a:p>
            <a:pPr algn="ctr"/>
            <a:endParaRPr lang="ru-RU" dirty="0" smtClean="0">
              <a:solidFill>
                <a:schemeClr val="accent5">
                  <a:lumMod val="50000"/>
                </a:schemeClr>
              </a:solidFill>
            </a:endParaRPr>
          </a:p>
          <a:p>
            <a:pPr algn="ctr"/>
            <a:endParaRPr lang="ru-RU" dirty="0">
              <a:solidFill>
                <a:schemeClr val="accent5">
                  <a:lumMod val="50000"/>
                </a:schemeClr>
              </a:solidFill>
            </a:endParaRPr>
          </a:p>
          <a:p>
            <a:pPr algn="ctr"/>
            <a:endParaRPr lang="ru-RU" dirty="0" smtClean="0"/>
          </a:p>
          <a:p>
            <a:r>
              <a:rPr lang="ru-RU" sz="4800" dirty="0">
                <a:solidFill>
                  <a:schemeClr val="accent1">
                    <a:lumMod val="50000"/>
                  </a:schemeClr>
                </a:solidFill>
                <a:latin typeface="Arial Black" panose="020B0A04020102020204" pitchFamily="34" charset="0"/>
              </a:rPr>
              <a:t>То что «</a:t>
            </a:r>
            <a:r>
              <a:rPr lang="ru-RU" sz="5600" dirty="0">
                <a:solidFill>
                  <a:schemeClr val="accent1">
                    <a:lumMod val="50000"/>
                  </a:schemeClr>
                </a:solidFill>
                <a:latin typeface="Arial Black" panose="020B0A04020102020204" pitchFamily="34" charset="0"/>
              </a:rPr>
              <a:t>семь» число особенное заметили еще древние охотники, а потом древние земледельцы и скотоводы. Их внимание привлекало созвездие Большой Медведицы – изображение семи звезд этого созвездия часто встречается на древнейших изображениях. Существовала и другая связь между «семеркой» и небом. Следя за изменениями лунного диска, люди заметили, что через семь дней после новолуния на небе видна только половинка этого диска. А еще через семь дней вся Луна сияет на полуночном небе. Проходит еще семь дней – остается половинка диска, а через семь дней на небе сияют только звезды, а Луны не видно. Так они пришли к понятию лунного месяца, состоящего из четырех семерок.</a:t>
            </a:r>
          </a:p>
        </p:txBody>
      </p:sp>
      <p:pic>
        <p:nvPicPr>
          <p:cNvPr id="4" name="Содержимое 3" descr="http://t3.gstatic.com/images?q=tbn:ANd9GcRH3Svue4Cnya9JhRlHtXPuAWnEHMT4GDveJL3MPSvq6L0ISDgQIw"/>
          <p:cNvPicPr>
            <a:picLocks/>
          </p:cNvPicPr>
          <p:nvPr/>
        </p:nvPicPr>
        <p:blipFill>
          <a:blip r:embed="rId3"/>
          <a:stretch>
            <a:fillRect/>
          </a:stretch>
        </p:blipFill>
        <p:spPr bwMode="auto">
          <a:xfrm>
            <a:off x="539552" y="1484785"/>
            <a:ext cx="3384376" cy="2719968"/>
          </a:xfrm>
          <a:prstGeom prst="rect">
            <a:avLst/>
          </a:prstGeom>
          <a:noFill/>
          <a:ln w="9525">
            <a:noFill/>
            <a:miter lim="800000"/>
            <a:headEnd/>
            <a:tailEnd/>
          </a:ln>
        </p:spPr>
      </p:pic>
      <p:sp>
        <p:nvSpPr>
          <p:cNvPr id="5" name="Прямоугольник 4"/>
          <p:cNvSpPr/>
          <p:nvPr/>
        </p:nvSpPr>
        <p:spPr>
          <a:xfrm flipH="1">
            <a:off x="563252" y="4204753"/>
            <a:ext cx="2679218" cy="523220"/>
          </a:xfrm>
          <a:prstGeom prst="rect">
            <a:avLst/>
          </a:prstGeom>
        </p:spPr>
        <p:txBody>
          <a:bodyPr wrap="square">
            <a:spAutoFit/>
          </a:bodyPr>
          <a:lstStyle/>
          <a:p>
            <a:pPr algn="ctr"/>
            <a:r>
              <a:rPr lang="ru-RU" sz="1400" dirty="0">
                <a:solidFill>
                  <a:srgbClr val="C00000"/>
                </a:solidFill>
                <a:latin typeface="Arial Black" panose="020B0A04020102020204" pitchFamily="34" charset="0"/>
              </a:rPr>
              <a:t>Созвездие Большой Медведицы</a:t>
            </a:r>
          </a:p>
        </p:txBody>
      </p:sp>
      <p:pic>
        <p:nvPicPr>
          <p:cNvPr id="6" name="Содержимое 3"/>
          <p:cNvPicPr>
            <a:picLocks/>
          </p:cNvPicPr>
          <p:nvPr/>
        </p:nvPicPr>
        <p:blipFill>
          <a:blip r:embed="rId4"/>
          <a:stretch>
            <a:fillRect/>
          </a:stretch>
        </p:blipFill>
        <p:spPr bwMode="auto">
          <a:xfrm>
            <a:off x="4218183" y="2161712"/>
            <a:ext cx="4536504" cy="2016224"/>
          </a:xfrm>
          <a:prstGeom prst="rect">
            <a:avLst/>
          </a:prstGeom>
          <a:noFill/>
          <a:ln w="9525">
            <a:noFill/>
            <a:miter lim="800000"/>
            <a:headEnd/>
            <a:tailEnd/>
          </a:ln>
        </p:spPr>
      </p:pic>
      <p:sp>
        <p:nvSpPr>
          <p:cNvPr id="7" name="Прямоугольник 6"/>
          <p:cNvSpPr/>
          <p:nvPr/>
        </p:nvSpPr>
        <p:spPr>
          <a:xfrm>
            <a:off x="5524949" y="4204753"/>
            <a:ext cx="3744416" cy="307777"/>
          </a:xfrm>
          <a:prstGeom prst="rect">
            <a:avLst/>
          </a:prstGeom>
        </p:spPr>
        <p:txBody>
          <a:bodyPr wrap="square">
            <a:spAutoFit/>
          </a:bodyPr>
          <a:lstStyle/>
          <a:p>
            <a:r>
              <a:rPr lang="ru-RU" sz="1400" b="1" dirty="0" smtClean="0">
                <a:solidFill>
                  <a:srgbClr val="C00000"/>
                </a:solidFill>
                <a:latin typeface="Arial Black" panose="020B0A04020102020204" pitchFamily="34" charset="0"/>
              </a:rPr>
              <a:t>Лунный </a:t>
            </a:r>
            <a:r>
              <a:rPr lang="ru-RU" sz="1400" b="1" dirty="0">
                <a:solidFill>
                  <a:srgbClr val="C00000"/>
                </a:solidFill>
                <a:latin typeface="Arial Black" panose="020B0A04020102020204" pitchFamily="34" charset="0"/>
              </a:rPr>
              <a:t>цикл</a:t>
            </a:r>
            <a:endParaRPr lang="ru-RU" sz="1400" dirty="0">
              <a:solidFill>
                <a:srgbClr val="C00000"/>
              </a:solidFill>
              <a:latin typeface="Arial Black" panose="020B0A04020102020204" pitchFamily="34" charset="0"/>
            </a:endParaRPr>
          </a:p>
        </p:txBody>
      </p:sp>
      <p:sp>
        <p:nvSpPr>
          <p:cNvPr id="8" name="Прямоугольник 7"/>
          <p:cNvSpPr/>
          <p:nvPr/>
        </p:nvSpPr>
        <p:spPr>
          <a:xfrm>
            <a:off x="0" y="-23149"/>
            <a:ext cx="9144000" cy="685800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Номер слайда 9"/>
          <p:cNvSpPr>
            <a:spLocks noGrp="1"/>
          </p:cNvSpPr>
          <p:nvPr>
            <p:ph type="sldNum" sz="quarter" idx="12"/>
          </p:nvPr>
        </p:nvSpPr>
        <p:spPr>
          <a:xfrm>
            <a:off x="8316416" y="5949280"/>
            <a:ext cx="720080" cy="703974"/>
          </a:xfrm>
        </p:spPr>
        <p:txBody>
          <a:bodyPr/>
          <a:lstStyle/>
          <a:p>
            <a:fld id="{725C68B6-61C2-468F-89AB-4B9F7531AA68}" type="slidenum">
              <a:rPr lang="ru-RU" b="1" smtClean="0">
                <a:solidFill>
                  <a:srgbClr val="FF0000"/>
                </a:solidFill>
              </a:rPr>
              <a:pPr/>
              <a:t>10</a:t>
            </a:fld>
            <a:endParaRPr lang="ru-RU" b="1" dirty="0">
              <a:solidFill>
                <a:srgbClr val="FF0000"/>
              </a:solidFill>
            </a:endParaRPr>
          </a:p>
        </p:txBody>
      </p:sp>
      <p:sp>
        <p:nvSpPr>
          <p:cNvPr id="11" name="Овал 10"/>
          <p:cNvSpPr/>
          <p:nvPr/>
        </p:nvSpPr>
        <p:spPr>
          <a:xfrm>
            <a:off x="8460432" y="6072726"/>
            <a:ext cx="576064" cy="594292"/>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pull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10800000" flipV="1">
            <a:off x="3727914" y="5143063"/>
            <a:ext cx="1656183" cy="1354832"/>
          </a:xfrm>
        </p:spPr>
        <p:txBody>
          <a:bodyPr>
            <a:normAutofit/>
          </a:bodyPr>
          <a:lstStyle/>
          <a:p>
            <a:pPr algn="ctr"/>
            <a:r>
              <a:rPr lang="ru-RU" dirty="0"/>
              <a:t/>
            </a:r>
            <a:br>
              <a:rPr lang="ru-RU" dirty="0"/>
            </a:br>
            <a:endParaRPr lang="ru-RU" dirty="0"/>
          </a:p>
        </p:txBody>
      </p:sp>
      <p:sp>
        <p:nvSpPr>
          <p:cNvPr id="3" name="Объект 2"/>
          <p:cNvSpPr>
            <a:spLocks noGrp="1"/>
          </p:cNvSpPr>
          <p:nvPr>
            <p:ph idx="1"/>
          </p:nvPr>
        </p:nvSpPr>
        <p:spPr>
          <a:xfrm>
            <a:off x="107504" y="142342"/>
            <a:ext cx="2920341" cy="6480720"/>
          </a:xfrm>
        </p:spPr>
        <p:txBody>
          <a:bodyPr>
            <a:normAutofit fontScale="55000" lnSpcReduction="20000"/>
          </a:bodyPr>
          <a:lstStyle/>
          <a:p>
            <a:r>
              <a:rPr lang="ru-RU" sz="2900" dirty="0" smtClean="0">
                <a:solidFill>
                  <a:schemeClr val="accent6">
                    <a:lumMod val="50000"/>
                  </a:schemeClr>
                </a:solidFill>
                <a:latin typeface="Arial Black" panose="020B0A04020102020204" pitchFamily="34" charset="0"/>
              </a:rPr>
              <a:t>Это </a:t>
            </a:r>
            <a:r>
              <a:rPr lang="ru-RU" sz="2900" dirty="0">
                <a:solidFill>
                  <a:schemeClr val="accent6">
                    <a:lumMod val="50000"/>
                  </a:schemeClr>
                </a:solidFill>
                <a:latin typeface="Arial Black" panose="020B0A04020102020204" pitchFamily="34" charset="0"/>
              </a:rPr>
              <a:t>число месяцев в году и число единиц </a:t>
            </a:r>
            <a:r>
              <a:rPr lang="ru-RU" sz="2900" dirty="0" smtClean="0">
                <a:solidFill>
                  <a:schemeClr val="accent6">
                    <a:lumMod val="50000"/>
                  </a:schemeClr>
                </a:solidFill>
                <a:latin typeface="Arial Black" panose="020B0A04020102020204" pitchFamily="34" charset="0"/>
              </a:rPr>
              <a:t>в </a:t>
            </a:r>
            <a:r>
              <a:rPr lang="ru-RU" sz="2900" dirty="0">
                <a:solidFill>
                  <a:schemeClr val="accent6">
                    <a:lumMod val="50000"/>
                  </a:schemeClr>
                </a:solidFill>
                <a:latin typeface="Arial Black" panose="020B0A04020102020204" pitchFamily="34" charset="0"/>
              </a:rPr>
              <a:t>дюжине. Раньше вместо десятков применяли при счете </a:t>
            </a:r>
            <a:r>
              <a:rPr lang="ru-RU" sz="2900" dirty="0" smtClean="0">
                <a:solidFill>
                  <a:schemeClr val="accent6">
                    <a:lumMod val="50000"/>
                  </a:schemeClr>
                </a:solidFill>
                <a:latin typeface="Arial Black" panose="020B0A04020102020204" pitchFamily="34" charset="0"/>
              </a:rPr>
              <a:t>дюжины, </a:t>
            </a:r>
            <a:r>
              <a:rPr lang="ru-RU" sz="2900" dirty="0" err="1">
                <a:solidFill>
                  <a:schemeClr val="accent6">
                    <a:lumMod val="50000"/>
                  </a:schemeClr>
                </a:solidFill>
                <a:latin typeface="Arial Black" panose="020B0A04020102020204" pitchFamily="34" charset="0"/>
              </a:rPr>
              <a:t>т.е</a:t>
            </a:r>
            <a:r>
              <a:rPr lang="ru-RU" sz="2900" dirty="0">
                <a:solidFill>
                  <a:schemeClr val="accent6">
                    <a:lumMod val="50000"/>
                  </a:schemeClr>
                </a:solidFill>
                <a:latin typeface="Arial Black" panose="020B0A04020102020204" pitchFamily="34" charset="0"/>
              </a:rPr>
              <a:t> группы из двенадцати предметов. Во многих странах даже теперь некоторые товары, например, </a:t>
            </a:r>
            <a:r>
              <a:rPr lang="ru-RU" sz="2900" dirty="0" smtClean="0">
                <a:solidFill>
                  <a:schemeClr val="accent6">
                    <a:lumMod val="50000"/>
                  </a:schemeClr>
                </a:solidFill>
                <a:latin typeface="Arial Black" panose="020B0A04020102020204" pitchFamily="34" charset="0"/>
              </a:rPr>
              <a:t>вилки, ножи</a:t>
            </a:r>
            <a:r>
              <a:rPr lang="ru-RU" sz="2900" dirty="0">
                <a:solidFill>
                  <a:schemeClr val="accent6">
                    <a:lumMod val="50000"/>
                  </a:schemeClr>
                </a:solidFill>
                <a:latin typeface="Arial Black" panose="020B0A04020102020204" pitchFamily="34" charset="0"/>
              </a:rPr>
              <a:t>, ложки продают дюжинами. В </a:t>
            </a:r>
            <a:r>
              <a:rPr lang="ru-RU" sz="2900" dirty="0" smtClean="0">
                <a:solidFill>
                  <a:schemeClr val="accent6">
                    <a:lumMod val="50000"/>
                  </a:schemeClr>
                </a:solidFill>
                <a:latin typeface="Arial Black" panose="020B0A04020102020204" pitchFamily="34" charset="0"/>
              </a:rPr>
              <a:t>столовый  </a:t>
            </a:r>
            <a:r>
              <a:rPr lang="ru-RU" sz="2900" dirty="0">
                <a:solidFill>
                  <a:schemeClr val="accent6">
                    <a:lumMod val="50000"/>
                  </a:schemeClr>
                </a:solidFill>
                <a:latin typeface="Arial Black" panose="020B0A04020102020204" pitchFamily="34" charset="0"/>
              </a:rPr>
              <a:t>сервиз входят 12 глубоких, 12  мелких, 12 маленьких тарелок, а в чайный </a:t>
            </a:r>
            <a:r>
              <a:rPr lang="ru-RU" sz="2900" dirty="0" smtClean="0">
                <a:solidFill>
                  <a:schemeClr val="accent6">
                    <a:lumMod val="50000"/>
                  </a:schemeClr>
                </a:solidFill>
                <a:latin typeface="Arial Black" panose="020B0A04020102020204" pitchFamily="34" charset="0"/>
              </a:rPr>
              <a:t>- 12 </a:t>
            </a:r>
            <a:r>
              <a:rPr lang="ru-RU" sz="2900" dirty="0">
                <a:solidFill>
                  <a:schemeClr val="accent6">
                    <a:lumMod val="50000"/>
                  </a:schemeClr>
                </a:solidFill>
                <a:latin typeface="Arial Black" panose="020B0A04020102020204" pitchFamily="34" charset="0"/>
              </a:rPr>
              <a:t>чашек, 12 блюдец и т.д. Поэтому, о человеке, не похожем на остальных, говорят «</a:t>
            </a:r>
            <a:r>
              <a:rPr lang="ru-RU" sz="2900" dirty="0" err="1">
                <a:solidFill>
                  <a:schemeClr val="accent6">
                    <a:lumMod val="50000"/>
                  </a:schemeClr>
                </a:solidFill>
                <a:latin typeface="Arial Black" panose="020B0A04020102020204" pitchFamily="34" charset="0"/>
              </a:rPr>
              <a:t>недюженный</a:t>
            </a:r>
            <a:r>
              <a:rPr lang="ru-RU" sz="2900" dirty="0">
                <a:solidFill>
                  <a:schemeClr val="accent6">
                    <a:lumMod val="50000"/>
                  </a:schemeClr>
                </a:solidFill>
                <a:latin typeface="Arial Black" panose="020B0A04020102020204" pitchFamily="34" charset="0"/>
              </a:rPr>
              <a:t>». </a:t>
            </a:r>
            <a:r>
              <a:rPr lang="ru-RU" dirty="0">
                <a:solidFill>
                  <a:schemeClr val="accent6">
                    <a:lumMod val="50000"/>
                  </a:schemeClr>
                </a:solidFill>
              </a:rPr>
              <a:t>		</a:t>
            </a:r>
          </a:p>
        </p:txBody>
      </p:sp>
      <p:sp>
        <p:nvSpPr>
          <p:cNvPr id="4" name="Прямоугольник 3"/>
          <p:cNvSpPr/>
          <p:nvPr/>
        </p:nvSpPr>
        <p:spPr>
          <a:xfrm>
            <a:off x="5885440" y="188640"/>
            <a:ext cx="3023031" cy="3773341"/>
          </a:xfrm>
          <a:prstGeom prst="rect">
            <a:avLst/>
          </a:prstGeom>
        </p:spPr>
        <p:txBody>
          <a:bodyPr wrap="square">
            <a:spAutoFit/>
          </a:bodyPr>
          <a:lstStyle/>
          <a:p>
            <a:pPr>
              <a:lnSpc>
                <a:spcPct val="115000"/>
              </a:lnSpc>
              <a:spcAft>
                <a:spcPts val="0"/>
              </a:spcAft>
            </a:pPr>
            <a:r>
              <a:rPr lang="ru-RU" sz="1600" dirty="0" smtClean="0">
                <a:solidFill>
                  <a:schemeClr val="accent1">
                    <a:lumMod val="50000"/>
                  </a:schemeClr>
                </a:solidFill>
                <a:latin typeface="Arial Black" panose="020B0A04020102020204" pitchFamily="34" charset="0"/>
                <a:ea typeface="Calibri" panose="020F0502020204030204" pitchFamily="34" charset="0"/>
                <a:cs typeface="Times New Roman" panose="02020603050405020304" pitchFamily="18" charset="0"/>
              </a:rPr>
              <a:t>Мы </a:t>
            </a:r>
            <a:r>
              <a:rPr lang="ru-RU" sz="1600" dirty="0">
                <a:solidFill>
                  <a:schemeClr val="accent1">
                    <a:lumMod val="50000"/>
                  </a:schemeClr>
                </a:solidFill>
                <a:latin typeface="Arial Black" panose="020B0A04020102020204" pitchFamily="34" charset="0"/>
                <a:ea typeface="Calibri" panose="020F0502020204030204" pitchFamily="34" charset="0"/>
                <a:cs typeface="Times New Roman" panose="02020603050405020304" pitchFamily="18" charset="0"/>
              </a:rPr>
              <a:t>до сих пор отдаем дань </a:t>
            </a:r>
            <a:r>
              <a:rPr lang="ru-RU" sz="1600" dirty="0" smtClean="0">
                <a:solidFill>
                  <a:schemeClr val="accent1">
                    <a:lumMod val="50000"/>
                  </a:schemeClr>
                </a:solidFill>
                <a:latin typeface="Arial Black" panose="020B0A04020102020204" pitchFamily="34" charset="0"/>
                <a:ea typeface="Calibri" panose="020F0502020204030204" pitchFamily="34" charset="0"/>
                <a:cs typeface="Times New Roman" panose="02020603050405020304" pitchFamily="18" charset="0"/>
              </a:rPr>
              <a:t>двенадцатеричной </a:t>
            </a:r>
            <a:r>
              <a:rPr lang="ru-RU" sz="1600" dirty="0">
                <a:solidFill>
                  <a:schemeClr val="accent1">
                    <a:lumMod val="50000"/>
                  </a:schemeClr>
                </a:solidFill>
                <a:latin typeface="Arial Black" panose="020B0A04020102020204" pitchFamily="34" charset="0"/>
                <a:ea typeface="Calibri" panose="020F0502020204030204" pitchFamily="34" charset="0"/>
                <a:cs typeface="Times New Roman" panose="02020603050405020304" pitchFamily="18" charset="0"/>
              </a:rPr>
              <a:t>системе исчисления.</a:t>
            </a:r>
          </a:p>
          <a:p>
            <a:pPr>
              <a:lnSpc>
                <a:spcPct val="115000"/>
              </a:lnSpc>
              <a:spcAft>
                <a:spcPts val="0"/>
              </a:spcAft>
            </a:pPr>
            <a:r>
              <a:rPr lang="ru-RU" sz="1600" dirty="0">
                <a:solidFill>
                  <a:schemeClr val="accent1">
                    <a:lumMod val="50000"/>
                  </a:schemeClr>
                </a:solidFill>
                <a:latin typeface="Arial Black" panose="020B0A04020102020204" pitchFamily="34" charset="0"/>
                <a:ea typeface="Calibri" panose="020F0502020204030204" pitchFamily="34" charset="0"/>
                <a:cs typeface="Times New Roman" panose="02020603050405020304" pitchFamily="18" charset="0"/>
              </a:rPr>
              <a:t>Например, деление суток на две дюжины часов, деление часа на 5 дюжин минут, деление минуты на столько же секунд, деление круга на 30 дюжин градусов, деление фута на 12 дюймов.</a:t>
            </a:r>
          </a:p>
        </p:txBody>
      </p:sp>
      <p:pic>
        <p:nvPicPr>
          <p:cNvPr id="5" name="Содержимое 3" descr="http://cs319625.userapi.com/v319625783/5206/ascu0YVl00I.jpg"/>
          <p:cNvPicPr preferRelativeResize="0">
            <a:picLocks noChangeAspect="1"/>
          </p:cNvPicPr>
          <p:nvPr/>
        </p:nvPicPr>
        <p:blipFill>
          <a:blip r:embed="rId3"/>
          <a:srcRect/>
          <a:stretch>
            <a:fillRect/>
          </a:stretch>
        </p:blipFill>
        <p:spPr bwMode="auto">
          <a:xfrm>
            <a:off x="3100233" y="717252"/>
            <a:ext cx="2712819" cy="3256751"/>
          </a:xfrm>
          <a:prstGeom prst="rect">
            <a:avLst/>
          </a:prstGeom>
          <a:noFill/>
          <a:ln w="9525">
            <a:noFill/>
            <a:miter lim="800000"/>
            <a:headEnd/>
            <a:tailEnd/>
          </a:ln>
        </p:spPr>
      </p:pic>
      <p:pic>
        <p:nvPicPr>
          <p:cNvPr id="6" name="Содержимое 3" descr="http://www.votpusk.ru/news/large/344638.jpg"/>
          <p:cNvPicPr>
            <a:picLocks noChangeAspect="1"/>
          </p:cNvPicPr>
          <p:nvPr/>
        </p:nvPicPr>
        <p:blipFill>
          <a:blip r:embed="rId4"/>
          <a:stretch>
            <a:fillRect/>
          </a:stretch>
        </p:blipFill>
        <p:spPr bwMode="auto">
          <a:xfrm>
            <a:off x="3099848" y="4112084"/>
            <a:ext cx="2645213" cy="1949229"/>
          </a:xfrm>
          <a:prstGeom prst="rect">
            <a:avLst/>
          </a:prstGeom>
          <a:noFill/>
          <a:ln w="9525">
            <a:noFill/>
            <a:miter lim="800000"/>
            <a:headEnd/>
            <a:tailEnd/>
          </a:ln>
        </p:spPr>
      </p:pic>
      <p:sp>
        <p:nvSpPr>
          <p:cNvPr id="7" name="Прямоугольник 6"/>
          <p:cNvSpPr/>
          <p:nvPr/>
        </p:nvSpPr>
        <p:spPr>
          <a:xfrm>
            <a:off x="3203849" y="6165304"/>
            <a:ext cx="2632308" cy="523220"/>
          </a:xfrm>
          <a:prstGeom prst="rect">
            <a:avLst/>
          </a:prstGeom>
        </p:spPr>
        <p:txBody>
          <a:bodyPr wrap="square">
            <a:spAutoFit/>
          </a:bodyPr>
          <a:lstStyle/>
          <a:p>
            <a:r>
              <a:rPr lang="ru-RU" sz="1400" dirty="0">
                <a:solidFill>
                  <a:schemeClr val="accent1">
                    <a:lumMod val="50000"/>
                  </a:schemeClr>
                </a:solidFill>
                <a:latin typeface="Arial Black" panose="020B0A04020102020204" pitchFamily="34" charset="0"/>
              </a:rPr>
              <a:t>Путешествие Гулливера в страну лилипутов</a:t>
            </a:r>
          </a:p>
        </p:txBody>
      </p:sp>
      <p:sp>
        <p:nvSpPr>
          <p:cNvPr id="8" name="Прямоугольник 7"/>
          <p:cNvSpPr/>
          <p:nvPr/>
        </p:nvSpPr>
        <p:spPr>
          <a:xfrm rot="10800000" flipV="1">
            <a:off x="5908161" y="4112085"/>
            <a:ext cx="2837210" cy="2123658"/>
          </a:xfrm>
          <a:prstGeom prst="rect">
            <a:avLst/>
          </a:prstGeom>
        </p:spPr>
        <p:txBody>
          <a:bodyPr wrap="square">
            <a:spAutoFit/>
          </a:bodyPr>
          <a:lstStyle/>
          <a:p>
            <a:r>
              <a:rPr lang="ru-RU" sz="1200" dirty="0">
                <a:solidFill>
                  <a:srgbClr val="C00000"/>
                </a:solidFill>
                <a:latin typeface="Arial Black" panose="020B0A04020102020204" pitchFamily="34" charset="0"/>
              </a:rPr>
              <a:t>Заметили вы, что Гулливер в 12 раз больше чем лилипуты, и в 12 раз </a:t>
            </a:r>
            <a:r>
              <a:rPr lang="ru-RU" sz="1200" dirty="0" smtClean="0">
                <a:solidFill>
                  <a:srgbClr val="C00000"/>
                </a:solidFill>
                <a:latin typeface="Arial Black" panose="020B0A04020102020204" pitchFamily="34" charset="0"/>
              </a:rPr>
              <a:t>ниже, </a:t>
            </a:r>
            <a:r>
              <a:rPr lang="ru-RU" sz="1200" dirty="0">
                <a:solidFill>
                  <a:srgbClr val="C00000"/>
                </a:solidFill>
                <a:latin typeface="Arial Black" panose="020B0A04020102020204" pitchFamily="34" charset="0"/>
              </a:rPr>
              <a:t>чем великаны</a:t>
            </a:r>
            <a:r>
              <a:rPr lang="ru-RU" sz="1200" dirty="0">
                <a:solidFill>
                  <a:srgbClr val="C00000"/>
                </a:solidFill>
              </a:rPr>
              <a:t>?</a:t>
            </a:r>
          </a:p>
          <a:p>
            <a:r>
              <a:rPr lang="ru-RU" sz="1200" dirty="0">
                <a:solidFill>
                  <a:srgbClr val="C00000"/>
                </a:solidFill>
                <a:latin typeface="Arial Black" panose="020B0A04020102020204" pitchFamily="34" charset="0"/>
              </a:rPr>
              <a:t>Свифт сделал очень точные расчеты: материи на платье Гулливеру понадобилось в 12</a:t>
            </a:r>
            <a:r>
              <a:rPr lang="ru-RU" sz="1200" baseline="30000" dirty="0">
                <a:solidFill>
                  <a:srgbClr val="C00000"/>
                </a:solidFill>
                <a:latin typeface="Arial Black" panose="020B0A04020102020204" pitchFamily="34" charset="0"/>
              </a:rPr>
              <a:t>2</a:t>
            </a:r>
            <a:r>
              <a:rPr lang="ru-RU" sz="1200" dirty="0">
                <a:solidFill>
                  <a:srgbClr val="C00000"/>
                </a:solidFill>
                <a:latin typeface="Arial Black" panose="020B0A04020102020204" pitchFamily="34" charset="0"/>
              </a:rPr>
              <a:t>, то есть в 144 раза больше,  чем лилипуту, а еды ему нужно было в 12</a:t>
            </a:r>
            <a:r>
              <a:rPr lang="ru-RU" sz="1200" baseline="30000" dirty="0">
                <a:solidFill>
                  <a:srgbClr val="C00000"/>
                </a:solidFill>
                <a:latin typeface="Arial Black" panose="020B0A04020102020204" pitchFamily="34" charset="0"/>
              </a:rPr>
              <a:t>3</a:t>
            </a:r>
            <a:r>
              <a:rPr lang="ru-RU" sz="1200" dirty="0">
                <a:solidFill>
                  <a:srgbClr val="C00000"/>
                </a:solidFill>
                <a:latin typeface="Arial Black" panose="020B0A04020102020204" pitchFamily="34" charset="0"/>
              </a:rPr>
              <a:t> раз больше, чем лилипуту.</a:t>
            </a:r>
          </a:p>
        </p:txBody>
      </p:sp>
      <p:sp>
        <p:nvSpPr>
          <p:cNvPr id="9" name="Прямоугольник 8"/>
          <p:cNvSpPr/>
          <p:nvPr/>
        </p:nvSpPr>
        <p:spPr>
          <a:xfrm>
            <a:off x="2915816" y="188640"/>
            <a:ext cx="3044545" cy="369332"/>
          </a:xfrm>
          <a:prstGeom prst="rect">
            <a:avLst/>
          </a:prstGeom>
        </p:spPr>
        <p:txBody>
          <a:bodyPr wrap="square">
            <a:spAutoFit/>
          </a:bodyPr>
          <a:lstStyle/>
          <a:p>
            <a:r>
              <a:rPr lang="ru-RU" sz="1400" dirty="0">
                <a:solidFill>
                  <a:schemeClr val="accent6">
                    <a:lumMod val="75000"/>
                  </a:schemeClr>
                </a:solidFill>
                <a:latin typeface="Arial Black" panose="020B0A04020102020204" pitchFamily="34" charset="0"/>
              </a:rPr>
              <a:t>	</a:t>
            </a:r>
            <a:r>
              <a:rPr lang="ru-RU" dirty="0">
                <a:solidFill>
                  <a:srgbClr val="C00000"/>
                </a:solidFill>
                <a:latin typeface="Arial Black" panose="020B0A04020102020204" pitchFamily="34" charset="0"/>
              </a:rPr>
              <a:t> Число «12» </a:t>
            </a:r>
          </a:p>
        </p:txBody>
      </p:sp>
      <p:sp>
        <p:nvSpPr>
          <p:cNvPr id="10" name="Прямоугольник 9"/>
          <p:cNvSpPr/>
          <p:nvPr/>
        </p:nvSpPr>
        <p:spPr>
          <a:xfrm>
            <a:off x="0" y="0"/>
            <a:ext cx="9144000" cy="685800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Номер слайда 11"/>
          <p:cNvSpPr>
            <a:spLocks noGrp="1"/>
          </p:cNvSpPr>
          <p:nvPr>
            <p:ph type="sldNum" sz="quarter" idx="12"/>
          </p:nvPr>
        </p:nvSpPr>
        <p:spPr>
          <a:xfrm>
            <a:off x="8316416" y="6098362"/>
            <a:ext cx="592055" cy="590162"/>
          </a:xfrm>
        </p:spPr>
        <p:txBody>
          <a:bodyPr/>
          <a:lstStyle/>
          <a:p>
            <a:fld id="{725C68B6-61C2-468F-89AB-4B9F7531AA68}" type="slidenum">
              <a:rPr lang="ru-RU" b="1" smtClean="0">
                <a:solidFill>
                  <a:srgbClr val="FF0000"/>
                </a:solidFill>
              </a:rPr>
              <a:pPr/>
              <a:t>11</a:t>
            </a:fld>
            <a:endParaRPr lang="ru-RU" b="1" dirty="0">
              <a:solidFill>
                <a:srgbClr val="FF0000"/>
              </a:solidFill>
            </a:endParaRPr>
          </a:p>
        </p:txBody>
      </p:sp>
      <p:sp>
        <p:nvSpPr>
          <p:cNvPr id="13" name="Овал 12"/>
          <p:cNvSpPr/>
          <p:nvPr/>
        </p:nvSpPr>
        <p:spPr>
          <a:xfrm>
            <a:off x="8332407" y="6165305"/>
            <a:ext cx="576064" cy="523220"/>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0147061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845442" y="188640"/>
            <a:ext cx="3276332" cy="1008112"/>
          </a:xfrm>
        </p:spPr>
        <p:txBody>
          <a:bodyPr>
            <a:normAutofit/>
          </a:bodyPr>
          <a:lstStyle/>
          <a:p>
            <a:r>
              <a:rPr lang="ru-RU" sz="1800" dirty="0">
                <a:solidFill>
                  <a:srgbClr val="C00000"/>
                </a:solidFill>
                <a:latin typeface="Arial Black" panose="020B0A04020102020204" pitchFamily="34" charset="0"/>
              </a:rPr>
              <a:t>Зодиакальный круг</a:t>
            </a:r>
          </a:p>
        </p:txBody>
      </p:sp>
      <p:sp>
        <p:nvSpPr>
          <p:cNvPr id="6" name="Объект 5"/>
          <p:cNvSpPr>
            <a:spLocks noGrp="1"/>
          </p:cNvSpPr>
          <p:nvPr>
            <p:ph sz="half" idx="13"/>
          </p:nvPr>
        </p:nvSpPr>
        <p:spPr>
          <a:xfrm>
            <a:off x="533400" y="533400"/>
            <a:ext cx="3949967" cy="5991944"/>
          </a:xfrm>
        </p:spPr>
        <p:txBody>
          <a:bodyPr>
            <a:normAutofit/>
          </a:bodyPr>
          <a:lstStyle/>
          <a:p>
            <a:endParaRPr lang="ru-RU" sz="1600" dirty="0" smtClean="0">
              <a:solidFill>
                <a:schemeClr val="accent1">
                  <a:lumMod val="75000"/>
                </a:schemeClr>
              </a:solidFill>
              <a:latin typeface="Arial Black" panose="020B0A04020102020204" pitchFamily="34" charset="0"/>
            </a:endParaRPr>
          </a:p>
          <a:p>
            <a:endParaRPr lang="ru-RU" sz="1600" dirty="0">
              <a:solidFill>
                <a:schemeClr val="accent1">
                  <a:lumMod val="75000"/>
                </a:schemeClr>
              </a:solidFill>
              <a:latin typeface="Arial Black" panose="020B0A04020102020204" pitchFamily="34" charset="0"/>
            </a:endParaRPr>
          </a:p>
          <a:p>
            <a:endParaRPr lang="ru-RU" sz="1600" dirty="0" smtClean="0">
              <a:solidFill>
                <a:schemeClr val="accent1">
                  <a:lumMod val="75000"/>
                </a:schemeClr>
              </a:solidFill>
              <a:latin typeface="Arial Black" panose="020B0A04020102020204" pitchFamily="34" charset="0"/>
            </a:endParaRPr>
          </a:p>
          <a:p>
            <a:endParaRPr lang="ru-RU" sz="1600" dirty="0">
              <a:solidFill>
                <a:schemeClr val="accent1">
                  <a:lumMod val="75000"/>
                </a:schemeClr>
              </a:solidFill>
              <a:latin typeface="Arial Black" panose="020B0A04020102020204" pitchFamily="34" charset="0"/>
            </a:endParaRPr>
          </a:p>
          <a:p>
            <a:endParaRPr lang="ru-RU" sz="1600" dirty="0" smtClean="0">
              <a:solidFill>
                <a:schemeClr val="accent1">
                  <a:lumMod val="75000"/>
                </a:schemeClr>
              </a:solidFill>
              <a:latin typeface="Arial Black" panose="020B0A04020102020204" pitchFamily="34" charset="0"/>
            </a:endParaRPr>
          </a:p>
          <a:p>
            <a:endParaRPr lang="ru-RU" sz="1600" dirty="0">
              <a:solidFill>
                <a:schemeClr val="accent1">
                  <a:lumMod val="75000"/>
                </a:schemeClr>
              </a:solidFill>
              <a:latin typeface="Arial Black" panose="020B0A04020102020204" pitchFamily="34" charset="0"/>
            </a:endParaRPr>
          </a:p>
          <a:p>
            <a:endParaRPr lang="ru-RU" sz="1600" dirty="0" smtClean="0">
              <a:solidFill>
                <a:schemeClr val="accent1">
                  <a:lumMod val="75000"/>
                </a:schemeClr>
              </a:solidFill>
              <a:latin typeface="Arial Black" panose="020B0A04020102020204" pitchFamily="34" charset="0"/>
            </a:endParaRPr>
          </a:p>
          <a:p>
            <a:r>
              <a:rPr lang="ru-RU" sz="1600" dirty="0" smtClean="0">
                <a:solidFill>
                  <a:schemeClr val="accent6">
                    <a:lumMod val="50000"/>
                  </a:schemeClr>
                </a:solidFill>
                <a:latin typeface="Arial Black" panose="020B0A04020102020204" pitchFamily="34" charset="0"/>
              </a:rPr>
              <a:t>Древние </a:t>
            </a:r>
            <a:r>
              <a:rPr lang="ru-RU" sz="1600" dirty="0">
                <a:solidFill>
                  <a:schemeClr val="accent6">
                    <a:lumMod val="50000"/>
                  </a:schemeClr>
                </a:solidFill>
                <a:latin typeface="Arial Black" panose="020B0A04020102020204" pitchFamily="34" charset="0"/>
              </a:rPr>
              <a:t>люди давно знали путь, который проходит Солнце за год по звездному небу.  Когда они разделили год на 12 месяцев, то каждую часть этого пути они назвали «домом Солнца». В звезды в этих домах объединили в </a:t>
            </a:r>
            <a:r>
              <a:rPr lang="ru-RU" sz="1600" dirty="0" smtClean="0">
                <a:solidFill>
                  <a:schemeClr val="accent6">
                    <a:lumMod val="50000"/>
                  </a:schemeClr>
                </a:solidFill>
                <a:latin typeface="Arial Black" panose="020B0A04020102020204" pitchFamily="34" charset="0"/>
              </a:rPr>
              <a:t>созвездия. </a:t>
            </a:r>
            <a:r>
              <a:rPr lang="ru-RU" sz="1600" dirty="0">
                <a:solidFill>
                  <a:schemeClr val="accent6">
                    <a:lumMod val="50000"/>
                  </a:schemeClr>
                </a:solidFill>
                <a:latin typeface="Arial Black" panose="020B0A04020102020204" pitchFamily="34" charset="0"/>
              </a:rPr>
              <a:t>Так возникли созвездия зодиака.</a:t>
            </a:r>
          </a:p>
          <a:p>
            <a:endParaRPr lang="ru-RU" dirty="0"/>
          </a:p>
        </p:txBody>
      </p:sp>
      <p:pic>
        <p:nvPicPr>
          <p:cNvPr id="7" name="Содержимое 3" descr="Зодиак"/>
          <p:cNvPicPr>
            <a:picLocks noGrp="1"/>
          </p:cNvPicPr>
          <p:nvPr>
            <p:ph sz="quarter" idx="4"/>
          </p:nvPr>
        </p:nvPicPr>
        <p:blipFill>
          <a:blip r:embed="rId3"/>
          <a:stretch>
            <a:fillRect/>
          </a:stretch>
        </p:blipFill>
        <p:spPr bwMode="auto">
          <a:xfrm>
            <a:off x="4788024" y="1628800"/>
            <a:ext cx="3888431" cy="3744416"/>
          </a:xfrm>
          <a:prstGeom prst="rect">
            <a:avLst/>
          </a:prstGeom>
          <a:noFill/>
          <a:ln w="9525">
            <a:noFill/>
            <a:miter lim="800000"/>
            <a:headEnd/>
            <a:tailEnd/>
          </a:ln>
        </p:spPr>
      </p:pic>
      <p:pic>
        <p:nvPicPr>
          <p:cNvPr id="8" name="Picture 2" descr="C:\Documents and Settings\Андрей\Рабочий стол\звёзды\общая.jpg"/>
          <p:cNvPicPr>
            <a:picLocks noChangeAspect="1" noChangeArrowheads="1"/>
          </p:cNvPicPr>
          <p:nvPr/>
        </p:nvPicPr>
        <p:blipFill>
          <a:blip r:embed="rId4"/>
          <a:srcRect/>
          <a:stretch>
            <a:fillRect/>
          </a:stretch>
        </p:blipFill>
        <p:spPr bwMode="auto">
          <a:xfrm>
            <a:off x="895475" y="764704"/>
            <a:ext cx="2736304" cy="2052228"/>
          </a:xfrm>
          <a:prstGeom prst="rect">
            <a:avLst/>
          </a:prstGeom>
          <a:noFill/>
        </p:spPr>
      </p:pic>
      <p:sp>
        <p:nvSpPr>
          <p:cNvPr id="2" name="Прямоугольник 1"/>
          <p:cNvSpPr/>
          <p:nvPr/>
        </p:nvSpPr>
        <p:spPr>
          <a:xfrm>
            <a:off x="0" y="0"/>
            <a:ext cx="9144000" cy="685800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Номер слайда 4"/>
          <p:cNvSpPr>
            <a:spLocks noGrp="1"/>
          </p:cNvSpPr>
          <p:nvPr>
            <p:ph type="sldNum" sz="quarter" idx="12"/>
          </p:nvPr>
        </p:nvSpPr>
        <p:spPr>
          <a:xfrm>
            <a:off x="8172400" y="6093296"/>
            <a:ext cx="720080" cy="648072"/>
          </a:xfrm>
        </p:spPr>
        <p:txBody>
          <a:bodyPr/>
          <a:lstStyle/>
          <a:p>
            <a:fld id="{725C68B6-61C2-468F-89AB-4B9F7531AA68}" type="slidenum">
              <a:rPr lang="ru-RU" b="1" smtClean="0">
                <a:solidFill>
                  <a:srgbClr val="FF0000"/>
                </a:solidFill>
              </a:rPr>
              <a:pPr/>
              <a:t>12</a:t>
            </a:fld>
            <a:endParaRPr lang="ru-RU" b="1" dirty="0">
              <a:solidFill>
                <a:srgbClr val="FF0000"/>
              </a:solidFill>
            </a:endParaRPr>
          </a:p>
        </p:txBody>
      </p:sp>
      <p:sp>
        <p:nvSpPr>
          <p:cNvPr id="9" name="Овал 8"/>
          <p:cNvSpPr/>
          <p:nvPr/>
        </p:nvSpPr>
        <p:spPr>
          <a:xfrm>
            <a:off x="8263510" y="6151612"/>
            <a:ext cx="720080" cy="648072"/>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0754904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23528" y="4797152"/>
            <a:ext cx="3240359" cy="1222648"/>
          </a:xfrm>
        </p:spPr>
        <p:txBody>
          <a:bodyPr>
            <a:normAutofit/>
          </a:bodyPr>
          <a:lstStyle/>
          <a:p>
            <a:r>
              <a:rPr lang="ru-RU" sz="1800" dirty="0" smtClean="0">
                <a:solidFill>
                  <a:srgbClr val="C00000"/>
                </a:solidFill>
                <a:latin typeface="Arial Black" panose="020B0A04020102020204" pitchFamily="34" charset="0"/>
              </a:rPr>
              <a:t>«Чертова </a:t>
            </a:r>
            <a:r>
              <a:rPr lang="ru-RU" sz="1800" dirty="0">
                <a:solidFill>
                  <a:srgbClr val="C00000"/>
                </a:solidFill>
                <a:latin typeface="Arial Black" panose="020B0A04020102020204" pitchFamily="34" charset="0"/>
              </a:rPr>
              <a:t>дюжина»</a:t>
            </a:r>
          </a:p>
        </p:txBody>
      </p:sp>
      <p:sp>
        <p:nvSpPr>
          <p:cNvPr id="6" name="Объект 5"/>
          <p:cNvSpPr>
            <a:spLocks noGrp="1"/>
          </p:cNvSpPr>
          <p:nvPr>
            <p:ph sz="half" idx="13"/>
          </p:nvPr>
        </p:nvSpPr>
        <p:spPr>
          <a:xfrm>
            <a:off x="323528" y="533400"/>
            <a:ext cx="3240359" cy="4623792"/>
          </a:xfrm>
        </p:spPr>
        <p:txBody>
          <a:bodyPr>
            <a:normAutofit/>
          </a:bodyPr>
          <a:lstStyle/>
          <a:p>
            <a:pPr marL="0" indent="0">
              <a:buNone/>
            </a:pPr>
            <a:r>
              <a:rPr lang="ru-RU" sz="1600" dirty="0">
                <a:solidFill>
                  <a:schemeClr val="accent6">
                    <a:lumMod val="50000"/>
                  </a:schemeClr>
                </a:solidFill>
                <a:latin typeface="Arial Black" panose="020B0A04020102020204" pitchFamily="34" charset="0"/>
              </a:rPr>
              <a:t>Число 13 считается несчастливым и называют его «чертова дюжина» . В некоторых западных странах не ходят 13 номера трамваев и автобусов. В небоскребах нет 13 этажей, а гостиницах нет 13-х номеров. Прибавьте к этому легенду о </a:t>
            </a:r>
            <a:r>
              <a:rPr lang="ru-RU" sz="1600" dirty="0" smtClean="0">
                <a:solidFill>
                  <a:schemeClr val="accent6">
                    <a:lumMod val="50000"/>
                  </a:schemeClr>
                </a:solidFill>
                <a:latin typeface="Arial Black" panose="020B0A04020102020204" pitchFamily="34" charset="0"/>
              </a:rPr>
              <a:t>прощальной вечере</a:t>
            </a:r>
            <a:r>
              <a:rPr lang="ru-RU" sz="1600" dirty="0">
                <a:solidFill>
                  <a:schemeClr val="accent6">
                    <a:lumMod val="50000"/>
                  </a:schemeClr>
                </a:solidFill>
                <a:latin typeface="Arial Black" panose="020B0A04020102020204" pitchFamily="34" charset="0"/>
              </a:rPr>
              <a:t>, где присутствовали 13 человек, причем, 13-м был Иуда Искариот. </a:t>
            </a:r>
            <a:endParaRPr lang="ru-RU" sz="1600" dirty="0" smtClean="0">
              <a:solidFill>
                <a:schemeClr val="accent6">
                  <a:lumMod val="50000"/>
                </a:schemeClr>
              </a:solidFill>
              <a:latin typeface="Arial Black" panose="020B0A04020102020204" pitchFamily="34" charset="0"/>
            </a:endParaRPr>
          </a:p>
          <a:p>
            <a:r>
              <a:rPr lang="ru-RU" sz="1600" dirty="0" smtClean="0">
                <a:solidFill>
                  <a:schemeClr val="accent6">
                    <a:lumMod val="50000"/>
                  </a:schemeClr>
                </a:solidFill>
                <a:latin typeface="Arial Black" panose="020B0A04020102020204" pitchFamily="34" charset="0"/>
              </a:rPr>
              <a:t>Этот </a:t>
            </a:r>
            <a:r>
              <a:rPr lang="ru-RU" sz="1600" dirty="0">
                <a:solidFill>
                  <a:schemeClr val="accent6">
                    <a:lumMod val="50000"/>
                  </a:schemeClr>
                </a:solidFill>
                <a:latin typeface="Arial Black" panose="020B0A04020102020204" pitchFamily="34" charset="0"/>
              </a:rPr>
              <a:t>апостол предал имя Христа. </a:t>
            </a:r>
            <a:r>
              <a:rPr lang="ru-RU" sz="1600" dirty="0">
                <a:solidFill>
                  <a:schemeClr val="accent6">
                    <a:lumMod val="50000"/>
                  </a:schemeClr>
                </a:solidFill>
              </a:rPr>
              <a:t> </a:t>
            </a:r>
          </a:p>
          <a:p>
            <a:endParaRPr lang="ru-RU" dirty="0"/>
          </a:p>
        </p:txBody>
      </p:sp>
      <p:sp>
        <p:nvSpPr>
          <p:cNvPr id="5" name="Объект 4"/>
          <p:cNvSpPr>
            <a:spLocks noGrp="1"/>
          </p:cNvSpPr>
          <p:nvPr>
            <p:ph sz="quarter" idx="4"/>
          </p:nvPr>
        </p:nvSpPr>
        <p:spPr>
          <a:xfrm>
            <a:off x="4662362" y="533400"/>
            <a:ext cx="3948238" cy="735360"/>
          </a:xfrm>
        </p:spPr>
        <p:txBody>
          <a:bodyPr>
            <a:normAutofit/>
          </a:bodyPr>
          <a:lstStyle/>
          <a:p>
            <a:endParaRPr lang="ru-RU" dirty="0">
              <a:solidFill>
                <a:schemeClr val="tx1"/>
              </a:solidFill>
              <a:latin typeface="Arial Black" panose="020B0A04020102020204" pitchFamily="34" charset="0"/>
            </a:endParaRPr>
          </a:p>
        </p:txBody>
      </p:sp>
      <p:sp>
        <p:nvSpPr>
          <p:cNvPr id="2" name="Прямоугольник 1"/>
          <p:cNvSpPr/>
          <p:nvPr/>
        </p:nvSpPr>
        <p:spPr>
          <a:xfrm>
            <a:off x="0" y="0"/>
            <a:ext cx="9144000" cy="685800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descr="Тайная вечеря (фреска Леонардо да Винчи) — Википедия"/>
          <p:cNvPicPr/>
          <p:nvPr/>
        </p:nvPicPr>
        <p:blipFill>
          <a:blip r:embed="rId3">
            <a:extLst>
              <a:ext uri="{28A0092B-C50C-407E-A947-70E740481C1C}">
                <a14:useLocalDpi xmlns:a14="http://schemas.microsoft.com/office/drawing/2010/main" val="0"/>
              </a:ext>
            </a:extLst>
          </a:blip>
          <a:srcRect/>
          <a:stretch>
            <a:fillRect/>
          </a:stretch>
        </p:blipFill>
        <p:spPr bwMode="auto">
          <a:xfrm>
            <a:off x="3563887" y="764704"/>
            <a:ext cx="5328593" cy="2952328"/>
          </a:xfrm>
          <a:prstGeom prst="rect">
            <a:avLst/>
          </a:prstGeom>
          <a:noFill/>
          <a:ln>
            <a:noFill/>
          </a:ln>
        </p:spPr>
      </p:pic>
      <p:sp>
        <p:nvSpPr>
          <p:cNvPr id="3" name="Прямоугольник 2"/>
          <p:cNvSpPr/>
          <p:nvPr/>
        </p:nvSpPr>
        <p:spPr>
          <a:xfrm>
            <a:off x="3945652" y="4005064"/>
            <a:ext cx="4946828" cy="1907958"/>
          </a:xfrm>
          <a:prstGeom prst="rect">
            <a:avLst/>
          </a:prstGeom>
        </p:spPr>
        <p:txBody>
          <a:bodyPr wrap="square">
            <a:spAutoFit/>
          </a:bodyPr>
          <a:lstStyle/>
          <a:p>
            <a:pPr>
              <a:lnSpc>
                <a:spcPct val="106000"/>
              </a:lnSpc>
              <a:spcAft>
                <a:spcPts val="800"/>
              </a:spcAft>
            </a:pPr>
            <a:r>
              <a:rPr lang="ru-RU" sz="1600" dirty="0">
                <a:solidFill>
                  <a:srgbClr val="C00000"/>
                </a:solidFill>
                <a:latin typeface="Arial Black" panose="020B0A04020102020204" pitchFamily="34" charset="0"/>
                <a:ea typeface="Calibri" panose="020F0502020204030204" pitchFamily="34" charset="0"/>
                <a:cs typeface="Times New Roman" panose="02020603050405020304" pitchFamily="18" charset="0"/>
              </a:rPr>
              <a:t>«</a:t>
            </a:r>
            <a:r>
              <a:rPr lang="ru-RU" sz="1600" dirty="0" err="1">
                <a:solidFill>
                  <a:srgbClr val="C00000"/>
                </a:solidFill>
                <a:latin typeface="Arial Black" panose="020B0A04020102020204" pitchFamily="34" charset="0"/>
                <a:ea typeface="Calibri" panose="020F0502020204030204" pitchFamily="34" charset="0"/>
                <a:cs typeface="Times New Roman" panose="02020603050405020304" pitchFamily="18" charset="0"/>
              </a:rPr>
              <a:t>Та́йная</a:t>
            </a:r>
            <a:r>
              <a:rPr lang="ru-RU" sz="1600" dirty="0">
                <a:solidFill>
                  <a:srgbClr val="C00000"/>
                </a:solidFill>
                <a:latin typeface="Arial Black" panose="020B0A04020102020204" pitchFamily="34" charset="0"/>
                <a:ea typeface="Calibri" panose="020F0502020204030204" pitchFamily="34" charset="0"/>
                <a:cs typeface="Times New Roman" panose="02020603050405020304" pitchFamily="18" charset="0"/>
              </a:rPr>
              <a:t> </a:t>
            </a:r>
            <a:r>
              <a:rPr lang="ru-RU" sz="1600" dirty="0" err="1">
                <a:solidFill>
                  <a:srgbClr val="C00000"/>
                </a:solidFill>
                <a:latin typeface="Arial Black" panose="020B0A04020102020204" pitchFamily="34" charset="0"/>
                <a:ea typeface="Calibri" panose="020F0502020204030204" pitchFamily="34" charset="0"/>
                <a:cs typeface="Times New Roman" panose="02020603050405020304" pitchFamily="18" charset="0"/>
              </a:rPr>
              <a:t>ве́черя</a:t>
            </a:r>
            <a:r>
              <a:rPr lang="ru-RU" sz="1600" dirty="0">
                <a:solidFill>
                  <a:srgbClr val="C00000"/>
                </a:solidFill>
                <a:latin typeface="Arial Black" panose="020B0A04020102020204" pitchFamily="34" charset="0"/>
                <a:ea typeface="Calibri" panose="020F0502020204030204" pitchFamily="34" charset="0"/>
                <a:cs typeface="Times New Roman" panose="02020603050405020304" pitchFamily="18" charset="0"/>
              </a:rPr>
              <a:t>» </a:t>
            </a:r>
            <a:r>
              <a:rPr lang="ru-RU" sz="1600" dirty="0">
                <a:solidFill>
                  <a:schemeClr val="accent1">
                    <a:lumMod val="50000"/>
                  </a:schemeClr>
                </a:solidFill>
                <a:latin typeface="Arial Black" panose="020B0A04020102020204" pitchFamily="34" charset="0"/>
                <a:ea typeface="Calibri" panose="020F0502020204030204" pitchFamily="34" charset="0"/>
                <a:cs typeface="Times New Roman" panose="02020603050405020304" pitchFamily="18" charset="0"/>
              </a:rPr>
              <a:t>— монументальная роспись работы </a:t>
            </a:r>
            <a:r>
              <a:rPr lang="ru-RU" sz="1600" dirty="0">
                <a:solidFill>
                  <a:srgbClr val="C00000"/>
                </a:solidFill>
                <a:latin typeface="Arial Black" panose="020B0A04020102020204" pitchFamily="34" charset="0"/>
                <a:ea typeface="Calibri" panose="020F0502020204030204" pitchFamily="34" charset="0"/>
                <a:cs typeface="Times New Roman" panose="02020603050405020304" pitchFamily="18" charset="0"/>
              </a:rPr>
              <a:t>Леонардо да Винчи</a:t>
            </a:r>
            <a:r>
              <a:rPr lang="ru-RU" sz="1600" dirty="0">
                <a:solidFill>
                  <a:schemeClr val="accent1">
                    <a:lumMod val="50000"/>
                  </a:schemeClr>
                </a:solidFill>
                <a:latin typeface="Arial Black" panose="020B0A04020102020204" pitchFamily="34" charset="0"/>
                <a:ea typeface="Calibri" panose="020F0502020204030204" pitchFamily="34" charset="0"/>
                <a:cs typeface="Times New Roman" panose="02020603050405020304" pitchFamily="18" charset="0"/>
              </a:rPr>
              <a:t>, изображающая сцену последней трапезы Христа со своими учениками. Создана в 1495—1498 годы в доминиканском монастыре Санта-Мария-</a:t>
            </a:r>
            <a:r>
              <a:rPr lang="ru-RU" sz="1600" dirty="0" err="1">
                <a:solidFill>
                  <a:schemeClr val="accent1">
                    <a:lumMod val="50000"/>
                  </a:schemeClr>
                </a:solidFill>
                <a:latin typeface="Arial Black" panose="020B0A04020102020204" pitchFamily="34" charset="0"/>
                <a:ea typeface="Calibri" panose="020F0502020204030204" pitchFamily="34" charset="0"/>
                <a:cs typeface="Times New Roman" panose="02020603050405020304" pitchFamily="18" charset="0"/>
              </a:rPr>
              <a:t>делле</a:t>
            </a:r>
            <a:r>
              <a:rPr lang="ru-RU" sz="1600" dirty="0">
                <a:solidFill>
                  <a:schemeClr val="accent1">
                    <a:lumMod val="50000"/>
                  </a:schemeClr>
                </a:solidFill>
                <a:latin typeface="Arial Black" panose="020B0A04020102020204" pitchFamily="34" charset="0"/>
                <a:ea typeface="Calibri" panose="020F0502020204030204" pitchFamily="34" charset="0"/>
                <a:cs typeface="Times New Roman" panose="02020603050405020304" pitchFamily="18" charset="0"/>
              </a:rPr>
              <a:t>-</a:t>
            </a:r>
            <a:r>
              <a:rPr lang="ru-RU" sz="1600" dirty="0" err="1">
                <a:solidFill>
                  <a:schemeClr val="accent1">
                    <a:lumMod val="50000"/>
                  </a:schemeClr>
                </a:solidFill>
                <a:latin typeface="Arial Black" panose="020B0A04020102020204" pitchFamily="34" charset="0"/>
                <a:ea typeface="Calibri" panose="020F0502020204030204" pitchFamily="34" charset="0"/>
                <a:cs typeface="Times New Roman" panose="02020603050405020304" pitchFamily="18" charset="0"/>
              </a:rPr>
              <a:t>Грацие</a:t>
            </a:r>
            <a:r>
              <a:rPr lang="ru-RU" sz="1600" dirty="0">
                <a:solidFill>
                  <a:schemeClr val="accent1">
                    <a:lumMod val="50000"/>
                  </a:schemeClr>
                </a:solidFill>
                <a:latin typeface="Arial Black" panose="020B0A04020102020204" pitchFamily="34" charset="0"/>
                <a:ea typeface="Calibri" panose="020F0502020204030204" pitchFamily="34" charset="0"/>
                <a:cs typeface="Times New Roman" panose="02020603050405020304" pitchFamily="18" charset="0"/>
              </a:rPr>
              <a:t> в Милане.</a:t>
            </a:r>
            <a:endParaRPr lang="ru-RU" sz="1600" dirty="0">
              <a:solidFill>
                <a:schemeClr val="accent1">
                  <a:lumMod val="50000"/>
                </a:schemeClr>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9" name="Номер слайда 8"/>
          <p:cNvSpPr>
            <a:spLocks noGrp="1"/>
          </p:cNvSpPr>
          <p:nvPr>
            <p:ph type="sldNum" sz="quarter" idx="12"/>
          </p:nvPr>
        </p:nvSpPr>
        <p:spPr>
          <a:xfrm>
            <a:off x="8244408" y="6019800"/>
            <a:ext cx="720080" cy="649560"/>
          </a:xfrm>
        </p:spPr>
        <p:txBody>
          <a:bodyPr/>
          <a:lstStyle/>
          <a:p>
            <a:fld id="{725C68B6-61C2-468F-89AB-4B9F7531AA68}" type="slidenum">
              <a:rPr lang="ru-RU" b="1" smtClean="0">
                <a:solidFill>
                  <a:srgbClr val="FF0000"/>
                </a:solidFill>
              </a:rPr>
              <a:pPr/>
              <a:t>13</a:t>
            </a:fld>
            <a:endParaRPr lang="ru-RU" b="1" dirty="0">
              <a:solidFill>
                <a:srgbClr val="FF0000"/>
              </a:solidFill>
            </a:endParaRPr>
          </a:p>
        </p:txBody>
      </p:sp>
      <p:sp>
        <p:nvSpPr>
          <p:cNvPr id="10" name="Овал 9"/>
          <p:cNvSpPr/>
          <p:nvPr/>
        </p:nvSpPr>
        <p:spPr>
          <a:xfrm>
            <a:off x="8316416" y="6019800"/>
            <a:ext cx="720080" cy="721568"/>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2648017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16016" y="5301208"/>
            <a:ext cx="4248472" cy="718592"/>
          </a:xfrm>
        </p:spPr>
        <p:txBody>
          <a:bodyPr>
            <a:normAutofit/>
          </a:bodyPr>
          <a:lstStyle/>
          <a:p>
            <a:r>
              <a:rPr lang="ru-RU" sz="1800" dirty="0" smtClean="0">
                <a:solidFill>
                  <a:srgbClr val="C00000"/>
                </a:solidFill>
                <a:latin typeface="Arial Black" panose="020B0A04020102020204" pitchFamily="34" charset="0"/>
              </a:rPr>
              <a:t>   Число </a:t>
            </a:r>
            <a:r>
              <a:rPr lang="ru-RU" sz="1800" dirty="0" err="1">
                <a:solidFill>
                  <a:srgbClr val="C00000"/>
                </a:solidFill>
                <a:latin typeface="Arial Black" panose="020B0A04020102020204" pitchFamily="34" charset="0"/>
              </a:rPr>
              <a:t>Шахерезады</a:t>
            </a:r>
            <a:endParaRPr lang="ru-RU" sz="1800" dirty="0">
              <a:solidFill>
                <a:srgbClr val="C00000"/>
              </a:solidFill>
              <a:latin typeface="Arial Black" panose="020B0A04020102020204" pitchFamily="34" charset="0"/>
            </a:endParaRPr>
          </a:p>
        </p:txBody>
      </p:sp>
      <mc:AlternateContent xmlns:mc="http://schemas.openxmlformats.org/markup-compatibility/2006" xmlns:a14="http://schemas.microsoft.com/office/drawing/2010/main">
        <mc:Choice Requires="a14">
          <p:sp>
            <p:nvSpPr>
              <p:cNvPr id="4" name="Объект 3"/>
              <p:cNvSpPr>
                <a:spLocks noGrp="1"/>
              </p:cNvSpPr>
              <p:nvPr>
                <p:ph sz="half" idx="13"/>
              </p:nvPr>
            </p:nvSpPr>
            <p:spPr>
              <a:xfrm>
                <a:off x="533400" y="116632"/>
                <a:ext cx="3949967" cy="6552728"/>
              </a:xfrm>
            </p:spPr>
            <p:txBody>
              <a:bodyPr>
                <a:noAutofit/>
              </a:bodyPr>
              <a:lstStyle/>
              <a:p>
                <a:endParaRPr lang="ru-RU" sz="1600" dirty="0" smtClean="0">
                  <a:solidFill>
                    <a:schemeClr val="accent1">
                      <a:lumMod val="50000"/>
                    </a:schemeClr>
                  </a:solidFill>
                  <a:latin typeface="Arial Black" panose="020B0A04020102020204" pitchFamily="34" charset="0"/>
                </a:endParaRPr>
              </a:p>
              <a:p>
                <a:r>
                  <a:rPr lang="ru-RU" sz="1600" dirty="0" smtClean="0">
                    <a:solidFill>
                      <a:schemeClr val="accent1">
                        <a:lumMod val="50000"/>
                      </a:schemeClr>
                    </a:solidFill>
                    <a:latin typeface="Arial Black" panose="020B0A04020102020204" pitchFamily="34" charset="0"/>
                  </a:rPr>
                  <a:t>Чтобы познакомиться с новым числом предлагаем вашему вниманию следующий фокус: </a:t>
                </a:r>
                <a:r>
                  <a:rPr lang="ru-RU" sz="1600" dirty="0" smtClean="0">
                    <a:solidFill>
                      <a:schemeClr val="accent6">
                        <a:lumMod val="50000"/>
                      </a:schemeClr>
                    </a:solidFill>
                    <a:latin typeface="Arial Black" panose="020B0A04020102020204" pitchFamily="34" charset="0"/>
                  </a:rPr>
                  <a:t>задумайте трехзначное число, </a:t>
                </a:r>
              </a:p>
              <a:p>
                <a:r>
                  <a:rPr lang="ru-RU" sz="1600" dirty="0" smtClean="0">
                    <a:solidFill>
                      <a:schemeClr val="accent6">
                        <a:lumMod val="50000"/>
                      </a:schemeClr>
                    </a:solidFill>
                    <a:latin typeface="Arial Black" panose="020B0A04020102020204" pitchFamily="34" charset="0"/>
                  </a:rPr>
                  <a:t>припишите к нему такое же число, </a:t>
                </a:r>
              </a:p>
              <a:p>
                <a:r>
                  <a:rPr lang="ru-RU" sz="1600" dirty="0" smtClean="0">
                    <a:solidFill>
                      <a:schemeClr val="accent6">
                        <a:lumMod val="50000"/>
                      </a:schemeClr>
                    </a:solidFill>
                    <a:latin typeface="Arial Black" panose="020B0A04020102020204" pitchFamily="34" charset="0"/>
                  </a:rPr>
                  <a:t>а затем разделите это число сначала на 7, </a:t>
                </a:r>
              </a:p>
              <a:p>
                <a:r>
                  <a:rPr lang="ru-RU" sz="1600" dirty="0" smtClean="0">
                    <a:solidFill>
                      <a:schemeClr val="accent6">
                        <a:lumMod val="50000"/>
                      </a:schemeClr>
                    </a:solidFill>
                    <a:latin typeface="Arial Black" panose="020B0A04020102020204" pitchFamily="34" charset="0"/>
                  </a:rPr>
                  <a:t>потом на 11, </a:t>
                </a:r>
              </a:p>
              <a:p>
                <a:r>
                  <a:rPr lang="ru-RU" sz="1600" dirty="0" smtClean="0">
                    <a:solidFill>
                      <a:schemeClr val="accent6">
                        <a:lumMod val="50000"/>
                      </a:schemeClr>
                    </a:solidFill>
                    <a:latin typeface="Arial Black" panose="020B0A04020102020204" pitchFamily="34" charset="0"/>
                  </a:rPr>
                  <a:t>а потом на 13. </a:t>
                </a:r>
              </a:p>
              <a:p>
                <a:r>
                  <a:rPr lang="ru-RU" sz="1600" dirty="0" smtClean="0">
                    <a:solidFill>
                      <a:schemeClr val="accent1">
                        <a:lumMod val="50000"/>
                      </a:schemeClr>
                    </a:solidFill>
                    <a:latin typeface="Arial Black" panose="020B0A04020102020204" pitchFamily="34" charset="0"/>
                  </a:rPr>
                  <a:t>Данное деление  обязательно получится. В результате мы получим то же число, которое задумал каждый из вас. </a:t>
                </a:r>
              </a:p>
              <a:p>
                <a:r>
                  <a:rPr lang="ru-RU" sz="1600" dirty="0" smtClean="0">
                    <a:solidFill>
                      <a:schemeClr val="accent6">
                        <a:lumMod val="50000"/>
                      </a:schemeClr>
                    </a:solidFill>
                    <a:latin typeface="Arial Black" panose="020B0A04020102020204" pitchFamily="34" charset="0"/>
                  </a:rPr>
                  <a:t>Оказывается этот секрет очень прост. Дело </a:t>
                </a:r>
                <a:r>
                  <a:rPr lang="ru-RU" sz="1600" dirty="0">
                    <a:solidFill>
                      <a:schemeClr val="accent6">
                        <a:lumMod val="50000"/>
                      </a:schemeClr>
                    </a:solidFill>
                    <a:latin typeface="Arial Black" panose="020B0A04020102020204" pitchFamily="34" charset="0"/>
                  </a:rPr>
                  <a:t>всё в том, что число 1001 , так называемое число </a:t>
                </a:r>
                <a:r>
                  <a:rPr lang="ru-RU" sz="1600" dirty="0" err="1">
                    <a:solidFill>
                      <a:schemeClr val="accent6">
                        <a:lumMod val="50000"/>
                      </a:schemeClr>
                    </a:solidFill>
                    <a:latin typeface="Arial Black" panose="020B0A04020102020204" pitchFamily="34" charset="0"/>
                  </a:rPr>
                  <a:t>Шахерезады</a:t>
                </a:r>
                <a:r>
                  <a:rPr lang="ru-RU" sz="1600" dirty="0">
                    <a:solidFill>
                      <a:schemeClr val="accent6">
                        <a:lumMod val="50000"/>
                      </a:schemeClr>
                    </a:solidFill>
                    <a:latin typeface="Arial Black" panose="020B0A04020102020204" pitchFamily="34" charset="0"/>
                  </a:rPr>
                  <a:t> делится на 7, на 11, на 13, т. </a:t>
                </a:r>
                <a:r>
                  <a:rPr lang="ru-RU" sz="1600" dirty="0" smtClean="0">
                    <a:solidFill>
                      <a:schemeClr val="accent6">
                        <a:lumMod val="50000"/>
                      </a:schemeClr>
                    </a:solidFill>
                    <a:latin typeface="Arial Black" panose="020B0A04020102020204" pitchFamily="34" charset="0"/>
                  </a:rPr>
                  <a:t>е. </a:t>
                </a:r>
                <a:r>
                  <a:rPr lang="ru-RU" sz="1600" dirty="0">
                    <a:solidFill>
                      <a:schemeClr val="accent6">
                        <a:lumMod val="50000"/>
                      </a:schemeClr>
                    </a:solidFill>
                    <a:latin typeface="Arial Black" panose="020B0A04020102020204" pitchFamily="34" charset="0"/>
                  </a:rPr>
                  <a:t>1001 = 7</a:t>
                </a:r>
                <a14:m>
                  <m:oMath xmlns:m="http://schemas.openxmlformats.org/officeDocument/2006/math">
                    <m:r>
                      <a:rPr lang="ru-RU" sz="1600" i="1">
                        <a:solidFill>
                          <a:schemeClr val="accent6">
                            <a:lumMod val="50000"/>
                          </a:schemeClr>
                        </a:solidFill>
                        <a:latin typeface="Cambria Math" panose="02040503050406030204" pitchFamily="18" charset="0"/>
                      </a:rPr>
                      <m:t>∙</m:t>
                    </m:r>
                  </m:oMath>
                </a14:m>
                <a:r>
                  <a:rPr lang="ru-RU" sz="1600" dirty="0">
                    <a:solidFill>
                      <a:schemeClr val="accent6">
                        <a:lumMod val="50000"/>
                      </a:schemeClr>
                    </a:solidFill>
                    <a:latin typeface="Arial Black" panose="020B0A04020102020204" pitchFamily="34" charset="0"/>
                  </a:rPr>
                  <a:t>11</a:t>
                </a:r>
                <a14:m>
                  <m:oMath xmlns:m="http://schemas.openxmlformats.org/officeDocument/2006/math">
                    <m:r>
                      <a:rPr lang="ru-RU" sz="1600" i="1">
                        <a:solidFill>
                          <a:schemeClr val="accent6">
                            <a:lumMod val="50000"/>
                          </a:schemeClr>
                        </a:solidFill>
                        <a:latin typeface="Cambria Math" panose="02040503050406030204" pitchFamily="18" charset="0"/>
                      </a:rPr>
                      <m:t>∙13.</m:t>
                    </m:r>
                  </m:oMath>
                </a14:m>
                <a:endParaRPr lang="ru-RU" sz="1600" dirty="0">
                  <a:solidFill>
                    <a:schemeClr val="accent6">
                      <a:lumMod val="50000"/>
                    </a:schemeClr>
                  </a:solidFill>
                  <a:latin typeface="Arial Black" panose="020B0A04020102020204" pitchFamily="34" charset="0"/>
                </a:endParaRPr>
              </a:p>
              <a:p>
                <a:r>
                  <a:rPr lang="ru-RU" sz="1600" dirty="0">
                    <a:solidFill>
                      <a:schemeClr val="accent1">
                        <a:lumMod val="75000"/>
                      </a:schemeClr>
                    </a:solidFill>
                  </a:rPr>
                  <a:t> </a:t>
                </a:r>
              </a:p>
            </p:txBody>
          </p:sp>
        </mc:Choice>
        <mc:Fallback xmlns="">
          <p:sp>
            <p:nvSpPr>
              <p:cNvPr id="4" name="Объект 3"/>
              <p:cNvSpPr>
                <a:spLocks noGrp="1" noRot="1" noChangeAspect="1" noMove="1" noResize="1" noEditPoints="1" noAdjustHandles="1" noChangeArrowheads="1" noChangeShapeType="1" noTextEdit="1"/>
              </p:cNvSpPr>
              <p:nvPr>
                <p:ph sz="half" idx="13"/>
              </p:nvPr>
            </p:nvSpPr>
            <p:spPr>
              <a:xfrm>
                <a:off x="533400" y="116632"/>
                <a:ext cx="3949967" cy="6552728"/>
              </a:xfrm>
              <a:blipFill rotWithShape="0">
                <a:blip r:embed="rId3"/>
                <a:stretch>
                  <a:fillRect l="-155" r="-2164" b="-5581"/>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3" name="Объект 2"/>
              <p:cNvSpPr>
                <a:spLocks noGrp="1"/>
              </p:cNvSpPr>
              <p:nvPr>
                <p:ph sz="quarter" idx="4"/>
              </p:nvPr>
            </p:nvSpPr>
            <p:spPr/>
            <p:txBody>
              <a:bodyPr>
                <a:normAutofit/>
              </a:bodyPr>
              <a:lstStyle/>
              <a:p>
                <a:r>
                  <a:rPr lang="ru-RU" dirty="0" smtClean="0">
                    <a:solidFill>
                      <a:schemeClr val="accent1">
                        <a:lumMod val="50000"/>
                      </a:schemeClr>
                    </a:solidFill>
                  </a:rPr>
                  <a:t> </a:t>
                </a:r>
                <a:r>
                  <a:rPr lang="ru-RU" sz="1800" dirty="0" smtClean="0">
                    <a:solidFill>
                      <a:schemeClr val="accent1">
                        <a:lumMod val="50000"/>
                      </a:schemeClr>
                    </a:solidFill>
                    <a:latin typeface="Arial Black" panose="020B0A04020102020204" pitchFamily="34" charset="0"/>
                  </a:rPr>
                  <a:t>Если умножить любое трёхзначное число на 1001, то посмотрите, что получается: </a:t>
                </a:r>
              </a:p>
              <a:p>
                <a:r>
                  <a:rPr lang="ru-RU" sz="1800" b="1" dirty="0" smtClean="0">
                    <a:solidFill>
                      <a:schemeClr val="accent1">
                        <a:lumMod val="50000"/>
                      </a:schemeClr>
                    </a:solidFill>
                    <a:latin typeface="Arial Black" panose="020B0A04020102020204" pitchFamily="34" charset="0"/>
                  </a:rPr>
                  <a:t>873</a:t>
                </a:r>
                <a:r>
                  <a:rPr lang="ru-RU" sz="1800" dirty="0" smtClean="0">
                    <a:solidFill>
                      <a:schemeClr val="accent1">
                        <a:lumMod val="50000"/>
                      </a:schemeClr>
                    </a:solidFill>
                    <a:latin typeface="Arial Black" panose="020B0A04020102020204" pitchFamily="34" charset="0"/>
                  </a:rPr>
                  <a:t> </a:t>
                </a:r>
                <a14:m>
                  <m:oMath xmlns:m="http://schemas.openxmlformats.org/officeDocument/2006/math">
                    <m:r>
                      <a:rPr lang="ru-RU" i="1">
                        <a:solidFill>
                          <a:schemeClr val="accent1">
                            <a:lumMod val="50000"/>
                          </a:schemeClr>
                        </a:solidFill>
                        <a:latin typeface="Cambria Math" panose="02040503050406030204" pitchFamily="18" charset="0"/>
                      </a:rPr>
                      <m:t>∙</m:t>
                    </m:r>
                    <m:r>
                      <a:rPr lang="ru-RU" b="1" i="1" smtClean="0">
                        <a:solidFill>
                          <a:srgbClr val="C00000"/>
                        </a:solidFill>
                        <a:latin typeface="Cambria Math" panose="02040503050406030204" pitchFamily="18" charset="0"/>
                      </a:rPr>
                      <m:t>𝟏𝟎𝟎𝟏</m:t>
                    </m:r>
                    <m:r>
                      <a:rPr lang="ru-RU" b="1" i="1">
                        <a:solidFill>
                          <a:schemeClr val="accent1">
                            <a:lumMod val="50000"/>
                          </a:schemeClr>
                        </a:solidFill>
                        <a:latin typeface="Cambria Math" panose="02040503050406030204" pitchFamily="18" charset="0"/>
                      </a:rPr>
                      <m:t>=</m:t>
                    </m:r>
                    <m:r>
                      <a:rPr lang="ru-RU" b="1" i="1">
                        <a:solidFill>
                          <a:schemeClr val="accent1">
                            <a:lumMod val="50000"/>
                          </a:schemeClr>
                        </a:solidFill>
                        <a:latin typeface="Cambria Math" panose="02040503050406030204" pitchFamily="18" charset="0"/>
                      </a:rPr>
                      <m:t>𝟖𝟕𝟑𝟖𝟕𝟑</m:t>
                    </m:r>
                  </m:oMath>
                </a14:m>
                <a:endParaRPr lang="ru-RU" b="1" dirty="0">
                  <a:solidFill>
                    <a:schemeClr val="accent1">
                      <a:lumMod val="50000"/>
                    </a:schemeClr>
                  </a:solidFill>
                  <a:latin typeface="Arial Black" panose="020B0A04020102020204" pitchFamily="34" charset="0"/>
                </a:endParaRPr>
              </a:p>
              <a:p>
                <a:r>
                  <a:rPr lang="ru-RU" sz="1800" dirty="0">
                    <a:solidFill>
                      <a:schemeClr val="accent1">
                        <a:lumMod val="50000"/>
                      </a:schemeClr>
                    </a:solidFill>
                    <a:latin typeface="Arial Black" panose="020B0A04020102020204" pitchFamily="34" charset="0"/>
                  </a:rPr>
                  <a:t>207</a:t>
                </a:r>
                <a14:m>
                  <m:oMath xmlns:m="http://schemas.openxmlformats.org/officeDocument/2006/math">
                    <m:r>
                      <a:rPr lang="ru-RU" i="1">
                        <a:solidFill>
                          <a:schemeClr val="accent1">
                            <a:lumMod val="50000"/>
                          </a:schemeClr>
                        </a:solidFill>
                        <a:latin typeface="Cambria Math" panose="02040503050406030204" pitchFamily="18" charset="0"/>
                      </a:rPr>
                      <m:t>∙</m:t>
                    </m:r>
                    <m:r>
                      <a:rPr lang="ru-RU" b="1" i="1" smtClean="0">
                        <a:solidFill>
                          <a:srgbClr val="C00000"/>
                        </a:solidFill>
                        <a:latin typeface="Cambria Math" panose="02040503050406030204" pitchFamily="18" charset="0"/>
                      </a:rPr>
                      <m:t>𝟏𝟎𝟎𝟏</m:t>
                    </m:r>
                    <m:r>
                      <a:rPr lang="ru-RU" i="1">
                        <a:solidFill>
                          <a:schemeClr val="accent1">
                            <a:lumMod val="50000"/>
                          </a:schemeClr>
                        </a:solidFill>
                        <a:latin typeface="Cambria Math" panose="02040503050406030204" pitchFamily="18" charset="0"/>
                      </a:rPr>
                      <m:t>=</m:t>
                    </m:r>
                    <m:r>
                      <a:rPr lang="ru-RU" b="1" i="1">
                        <a:solidFill>
                          <a:schemeClr val="accent1">
                            <a:lumMod val="50000"/>
                          </a:schemeClr>
                        </a:solidFill>
                        <a:latin typeface="Cambria Math" panose="02040503050406030204" pitchFamily="18" charset="0"/>
                      </a:rPr>
                      <m:t>𝟐𝟎𝟕𝟐𝟎𝟕</m:t>
                    </m:r>
                  </m:oMath>
                </a14:m>
                <a:endParaRPr lang="ru-RU" b="1" dirty="0">
                  <a:solidFill>
                    <a:schemeClr val="accent1">
                      <a:lumMod val="50000"/>
                    </a:schemeClr>
                  </a:solidFill>
                  <a:latin typeface="Arial Black" panose="020B0A04020102020204" pitchFamily="34" charset="0"/>
                </a:endParaRPr>
              </a:p>
              <a:p>
                <a:endParaRPr lang="ru-RU" dirty="0"/>
              </a:p>
            </p:txBody>
          </p:sp>
        </mc:Choice>
        <mc:Fallback xmlns="">
          <p:sp>
            <p:nvSpPr>
              <p:cNvPr id="3" name="Объект 2"/>
              <p:cNvSpPr>
                <a:spLocks noGrp="1" noRot="1" noChangeAspect="1" noMove="1" noResize="1" noEditPoints="1" noAdjustHandles="1" noChangeArrowheads="1" noChangeShapeType="1" noTextEdit="1"/>
              </p:cNvSpPr>
              <p:nvPr>
                <p:ph sz="quarter" idx="4"/>
              </p:nvPr>
            </p:nvSpPr>
            <p:spPr>
              <a:blipFill rotWithShape="0">
                <a:blip r:embed="rId4"/>
                <a:stretch>
                  <a:fillRect l="-772"/>
                </a:stretch>
              </a:blipFill>
            </p:spPr>
            <p:txBody>
              <a:bodyPr/>
              <a:lstStyle/>
              <a:p>
                <a:r>
                  <a:rPr lang="ru-RU">
                    <a:noFill/>
                  </a:rPr>
                  <a:t> </a:t>
                </a:r>
              </a:p>
            </p:txBody>
          </p:sp>
        </mc:Fallback>
      </mc:AlternateContent>
      <p:sp>
        <p:nvSpPr>
          <p:cNvPr id="5" name="Прямоугольник 4"/>
          <p:cNvSpPr/>
          <p:nvPr/>
        </p:nvSpPr>
        <p:spPr>
          <a:xfrm>
            <a:off x="0" y="0"/>
            <a:ext cx="9144000" cy="685800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Номер слайда 6"/>
          <p:cNvSpPr>
            <a:spLocks noGrp="1"/>
          </p:cNvSpPr>
          <p:nvPr>
            <p:ph type="sldNum" sz="quarter" idx="12"/>
          </p:nvPr>
        </p:nvSpPr>
        <p:spPr>
          <a:xfrm>
            <a:off x="8244408" y="6165304"/>
            <a:ext cx="792088" cy="504056"/>
          </a:xfrm>
        </p:spPr>
        <p:txBody>
          <a:bodyPr/>
          <a:lstStyle/>
          <a:p>
            <a:fld id="{725C68B6-61C2-468F-89AB-4B9F7531AA68}" type="slidenum">
              <a:rPr lang="ru-RU" b="1" smtClean="0">
                <a:solidFill>
                  <a:srgbClr val="FF0000"/>
                </a:solidFill>
              </a:rPr>
              <a:pPr/>
              <a:t>14</a:t>
            </a:fld>
            <a:endParaRPr lang="ru-RU" b="1" dirty="0">
              <a:solidFill>
                <a:srgbClr val="FF0000"/>
              </a:solidFill>
            </a:endParaRPr>
          </a:p>
        </p:txBody>
      </p:sp>
      <p:sp>
        <p:nvSpPr>
          <p:cNvPr id="8" name="Овал 7"/>
          <p:cNvSpPr/>
          <p:nvPr/>
        </p:nvSpPr>
        <p:spPr>
          <a:xfrm>
            <a:off x="8503096" y="6165304"/>
            <a:ext cx="533400" cy="504056"/>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3910639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1412776"/>
            <a:ext cx="8359080" cy="4607024"/>
          </a:xfrm>
        </p:spPr>
        <p:txBody>
          <a:bodyPr/>
          <a:lstStyle/>
          <a:p>
            <a:pPr algn="ctr"/>
            <a:r>
              <a:rPr lang="ru-RU" dirty="0" smtClean="0">
                <a:solidFill>
                  <a:srgbClr val="C00000"/>
                </a:solidFill>
                <a:latin typeface="Arial Black" panose="020B0A04020102020204" pitchFamily="34" charset="0"/>
              </a:rPr>
              <a:t>Спасибо  за Внимание!</a:t>
            </a:r>
            <a:endParaRPr lang="ru-RU" dirty="0">
              <a:solidFill>
                <a:srgbClr val="C00000"/>
              </a:solidFill>
              <a:latin typeface="Arial Black" panose="020B0A04020102020204" pitchFamily="34" charset="0"/>
            </a:endParaRPr>
          </a:p>
        </p:txBody>
      </p:sp>
    </p:spTree>
    <p:extLst>
      <p:ext uri="{BB962C8B-B14F-4D97-AF65-F5344CB8AC3E}">
        <p14:creationId xmlns:p14="http://schemas.microsoft.com/office/powerpoint/2010/main" val="42600964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60648"/>
            <a:ext cx="8215064" cy="864096"/>
          </a:xfrm>
        </p:spPr>
        <p:txBody>
          <a:bodyPr>
            <a:normAutofit/>
          </a:bodyPr>
          <a:lstStyle/>
          <a:p>
            <a:pPr algn="ctr"/>
            <a:r>
              <a:rPr lang="ru-RU" sz="1800" dirty="0" smtClean="0">
                <a:solidFill>
                  <a:srgbClr val="FF0000"/>
                </a:solidFill>
                <a:latin typeface="Arial Black" panose="020B0A04020102020204" pitchFamily="34" charset="0"/>
              </a:rPr>
              <a:t>Приглашаем в </a:t>
            </a:r>
            <a:r>
              <a:rPr lang="ru-RU" sz="1800" dirty="0">
                <a:solidFill>
                  <a:srgbClr val="FF0000"/>
                </a:solidFill>
                <a:latin typeface="Arial Black" panose="020B0A04020102020204" pitchFamily="34" charset="0"/>
              </a:rPr>
              <a:t>мир чисел. </a:t>
            </a:r>
            <a:r>
              <a:rPr lang="ru-RU" sz="1400" dirty="0">
                <a:latin typeface="Arial Black" panose="020B0A04020102020204" pitchFamily="34" charset="0"/>
              </a:rPr>
              <a:t/>
            </a:r>
            <a:br>
              <a:rPr lang="ru-RU" sz="1400" dirty="0">
                <a:latin typeface="Arial Black" panose="020B0A04020102020204" pitchFamily="34" charset="0"/>
              </a:rPr>
            </a:br>
            <a:endParaRPr lang="ru-RU" sz="1400" dirty="0"/>
          </a:p>
        </p:txBody>
      </p:sp>
      <p:sp>
        <p:nvSpPr>
          <p:cNvPr id="3" name="Объект 2"/>
          <p:cNvSpPr>
            <a:spLocks noGrp="1"/>
          </p:cNvSpPr>
          <p:nvPr>
            <p:ph idx="1"/>
          </p:nvPr>
        </p:nvSpPr>
        <p:spPr>
          <a:xfrm>
            <a:off x="533400" y="1556792"/>
            <a:ext cx="8071048" cy="5112568"/>
          </a:xfrm>
        </p:spPr>
        <p:txBody>
          <a:bodyPr>
            <a:normAutofit/>
          </a:bodyPr>
          <a:lstStyle/>
          <a:p>
            <a:pPr marL="0" indent="0" algn="ctr">
              <a:buNone/>
            </a:pPr>
            <a:endParaRPr lang="ru-RU" sz="1800" dirty="0" smtClean="0">
              <a:latin typeface="Arial Black" panose="020B0A04020102020204" pitchFamily="34" charset="0"/>
            </a:endParaRPr>
          </a:p>
          <a:p>
            <a:pPr algn="ctr"/>
            <a:r>
              <a:rPr lang="ru-RU" sz="1800" dirty="0" smtClean="0">
                <a:solidFill>
                  <a:schemeClr val="accent1">
                    <a:lumMod val="50000"/>
                  </a:schemeClr>
                </a:solidFill>
                <a:latin typeface="Arial Black" panose="020B0A04020102020204" pitchFamily="34" charset="0"/>
              </a:rPr>
              <a:t>Мы </a:t>
            </a:r>
            <a:r>
              <a:rPr lang="ru-RU" sz="1800" dirty="0">
                <a:solidFill>
                  <a:schemeClr val="accent1">
                    <a:lumMod val="50000"/>
                  </a:schemeClr>
                </a:solidFill>
                <a:latin typeface="Arial Black" panose="020B0A04020102020204" pitchFamily="34" charset="0"/>
              </a:rPr>
              <a:t>познакомимся с некоторыми этапами  развития  понятия «число», </a:t>
            </a:r>
            <a:endParaRPr lang="ru-RU" sz="1800" dirty="0" smtClean="0">
              <a:solidFill>
                <a:schemeClr val="accent1">
                  <a:lumMod val="50000"/>
                </a:schemeClr>
              </a:solidFill>
              <a:latin typeface="Arial Black" panose="020B0A04020102020204" pitchFamily="34" charset="0"/>
            </a:endParaRPr>
          </a:p>
          <a:p>
            <a:pPr algn="ctr"/>
            <a:r>
              <a:rPr lang="ru-RU" sz="1800" dirty="0" smtClean="0">
                <a:solidFill>
                  <a:schemeClr val="accent1">
                    <a:lumMod val="50000"/>
                  </a:schemeClr>
                </a:solidFill>
                <a:latin typeface="Arial Black" panose="020B0A04020102020204" pitchFamily="34" charset="0"/>
              </a:rPr>
              <a:t>с </a:t>
            </a:r>
            <a:r>
              <a:rPr lang="ru-RU" sz="1800" dirty="0">
                <a:solidFill>
                  <a:schemeClr val="accent1">
                    <a:lumMod val="50000"/>
                  </a:schemeClr>
                </a:solidFill>
                <a:latin typeface="Arial Black" panose="020B0A04020102020204" pitchFamily="34" charset="0"/>
              </a:rPr>
              <a:t>интересными математическими фактами, нашедшими своё отражение в живописи, в литературных произведениях, в пословицах и поговорках, </a:t>
            </a:r>
            <a:endParaRPr lang="ru-RU" sz="1800" dirty="0" smtClean="0">
              <a:solidFill>
                <a:schemeClr val="accent1">
                  <a:lumMod val="50000"/>
                </a:schemeClr>
              </a:solidFill>
              <a:latin typeface="Arial Black" panose="020B0A04020102020204" pitchFamily="34" charset="0"/>
            </a:endParaRPr>
          </a:p>
          <a:p>
            <a:pPr algn="ctr"/>
            <a:r>
              <a:rPr lang="ru-RU" sz="1800" dirty="0" smtClean="0">
                <a:solidFill>
                  <a:schemeClr val="accent1">
                    <a:lumMod val="50000"/>
                  </a:schemeClr>
                </a:solidFill>
                <a:latin typeface="Arial Black" panose="020B0A04020102020204" pitchFamily="34" charset="0"/>
              </a:rPr>
              <a:t>узнаем </a:t>
            </a:r>
            <a:r>
              <a:rPr lang="ru-RU" sz="1800" dirty="0">
                <a:solidFill>
                  <a:schemeClr val="accent1">
                    <a:lumMod val="50000"/>
                  </a:schemeClr>
                </a:solidFill>
                <a:latin typeface="Arial Black" panose="020B0A04020102020204" pitchFamily="34" charset="0"/>
              </a:rPr>
              <a:t>о вкладе в </a:t>
            </a:r>
            <a:r>
              <a:rPr lang="ru-RU" sz="1800" dirty="0" smtClean="0">
                <a:solidFill>
                  <a:schemeClr val="accent1">
                    <a:lumMod val="50000"/>
                  </a:schemeClr>
                </a:solidFill>
                <a:latin typeface="Arial Black" panose="020B0A04020102020204" pitchFamily="34" charset="0"/>
              </a:rPr>
              <a:t>развитие арифметики </a:t>
            </a:r>
            <a:r>
              <a:rPr lang="ru-RU" sz="1800" dirty="0">
                <a:solidFill>
                  <a:schemeClr val="accent1">
                    <a:lumMod val="50000"/>
                  </a:schemeClr>
                </a:solidFill>
                <a:latin typeface="Arial Black" panose="020B0A04020102020204" pitchFamily="34" charset="0"/>
              </a:rPr>
              <a:t>таких учёных как Пифагор, Эратосфен. </a:t>
            </a:r>
          </a:p>
          <a:p>
            <a:pPr algn="ctr"/>
            <a:r>
              <a:rPr lang="ru-RU" dirty="0">
                <a:solidFill>
                  <a:schemeClr val="accent5">
                    <a:lumMod val="50000"/>
                  </a:schemeClr>
                </a:solidFill>
                <a:latin typeface="Arial Black" panose="020B0A04020102020204" pitchFamily="34" charset="0"/>
              </a:rPr>
              <a:t/>
            </a:r>
            <a:br>
              <a:rPr lang="ru-RU" dirty="0">
                <a:solidFill>
                  <a:schemeClr val="accent5">
                    <a:lumMod val="50000"/>
                  </a:schemeClr>
                </a:solidFill>
                <a:latin typeface="Arial Black" panose="020B0A04020102020204" pitchFamily="34" charset="0"/>
              </a:rPr>
            </a:br>
            <a:r>
              <a:rPr lang="ru-RU" sz="1800" dirty="0">
                <a:solidFill>
                  <a:schemeClr val="accent1">
                    <a:lumMod val="50000"/>
                  </a:schemeClr>
                </a:solidFill>
                <a:latin typeface="Arial Black" panose="020B0A04020102020204" pitchFamily="34" charset="0"/>
              </a:rPr>
              <a:t>И, наконец, продемонстрируем вам некоторые исключительные свойства чисел, которые ещё раз позволят </a:t>
            </a:r>
            <a:r>
              <a:rPr lang="ru-RU" sz="1800" dirty="0" smtClean="0">
                <a:solidFill>
                  <a:schemeClr val="accent1">
                    <a:lumMod val="50000"/>
                  </a:schemeClr>
                </a:solidFill>
                <a:latin typeface="Arial Black" panose="020B0A04020102020204" pitchFamily="34" charset="0"/>
              </a:rPr>
              <a:t>вам </a:t>
            </a:r>
            <a:r>
              <a:rPr lang="ru-RU" sz="1800" dirty="0">
                <a:solidFill>
                  <a:schemeClr val="accent1">
                    <a:lumMod val="50000"/>
                  </a:schemeClr>
                </a:solidFill>
                <a:latin typeface="Arial Black" panose="020B0A04020102020204" pitchFamily="34" charset="0"/>
              </a:rPr>
              <a:t>убедиться в том, что математика совсем нескучная наука.</a:t>
            </a:r>
          </a:p>
          <a:p>
            <a:pPr algn="ctr"/>
            <a:r>
              <a:rPr lang="ru-RU" dirty="0">
                <a:solidFill>
                  <a:schemeClr val="accent5">
                    <a:lumMod val="50000"/>
                  </a:schemeClr>
                </a:solidFill>
              </a:rPr>
              <a:t/>
            </a:r>
            <a:br>
              <a:rPr lang="ru-RU" dirty="0">
                <a:solidFill>
                  <a:schemeClr val="accent5">
                    <a:lumMod val="50000"/>
                  </a:schemeClr>
                </a:solidFill>
              </a:rPr>
            </a:br>
            <a:endParaRPr lang="ru-RU" dirty="0">
              <a:solidFill>
                <a:schemeClr val="accent5">
                  <a:lumMod val="50000"/>
                </a:schemeClr>
              </a:solidFill>
            </a:endParaRPr>
          </a:p>
        </p:txBody>
      </p:sp>
      <p:sp>
        <p:nvSpPr>
          <p:cNvPr id="5" name="Скругленный прямоугольник 4"/>
          <p:cNvSpPr/>
          <p:nvPr/>
        </p:nvSpPr>
        <p:spPr>
          <a:xfrm>
            <a:off x="0" y="0"/>
            <a:ext cx="9144000" cy="6858000"/>
          </a:xfrm>
          <a:prstGeom prst="round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0" y="0"/>
            <a:ext cx="9144000" cy="685800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Номер слайда 7"/>
          <p:cNvSpPr>
            <a:spLocks noGrp="1"/>
          </p:cNvSpPr>
          <p:nvPr>
            <p:ph type="sldNum" sz="quarter" idx="12"/>
          </p:nvPr>
        </p:nvSpPr>
        <p:spPr>
          <a:xfrm>
            <a:off x="8388424" y="6165304"/>
            <a:ext cx="576064" cy="504056"/>
          </a:xfrm>
        </p:spPr>
        <p:txBody>
          <a:bodyPr/>
          <a:lstStyle/>
          <a:p>
            <a:fld id="{725C68B6-61C2-468F-89AB-4B9F7531AA68}" type="slidenum">
              <a:rPr lang="ru-RU" b="1" smtClean="0">
                <a:solidFill>
                  <a:srgbClr val="FF0000"/>
                </a:solidFill>
              </a:rPr>
              <a:pPr/>
              <a:t>2</a:t>
            </a:fld>
            <a:endParaRPr lang="ru-RU" b="1" dirty="0">
              <a:solidFill>
                <a:srgbClr val="FF0000"/>
              </a:solidFill>
            </a:endParaRPr>
          </a:p>
        </p:txBody>
      </p:sp>
      <p:sp>
        <p:nvSpPr>
          <p:cNvPr id="9" name="Овал 8"/>
          <p:cNvSpPr/>
          <p:nvPr/>
        </p:nvSpPr>
        <p:spPr>
          <a:xfrm>
            <a:off x="8532440" y="6165304"/>
            <a:ext cx="504056" cy="504056"/>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1818229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0957"/>
            <a:ext cx="3826768" cy="3199155"/>
          </a:xfrm>
        </p:spPr>
        <p:txBody>
          <a:bodyPr>
            <a:normAutofit fontScale="90000"/>
          </a:bodyPr>
          <a:lstStyle/>
          <a:p>
            <a:pPr algn="ctr">
              <a:defRPr/>
            </a:pP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a:solidFill>
                  <a:schemeClr val="bg2">
                    <a:lumMod val="25000"/>
                  </a:schemeClr>
                </a:solidFill>
                <a:latin typeface="+mn-lt"/>
                <a:cs typeface="Times New Roman" panose="02020603050405020304" pitchFamily="18" charset="0"/>
              </a:rPr>
              <a:t/>
            </a:r>
            <a:br>
              <a:rPr lang="ru-RU" altLang="ru-RU" sz="1300" b="1" dirty="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a:solidFill>
                  <a:schemeClr val="bg2">
                    <a:lumMod val="25000"/>
                  </a:schemeClr>
                </a:solidFill>
                <a:latin typeface="+mn-lt"/>
                <a:cs typeface="Times New Roman" panose="02020603050405020304" pitchFamily="18" charset="0"/>
              </a:rPr>
              <a:t/>
            </a:r>
            <a:br>
              <a:rPr lang="ru-RU" altLang="ru-RU" sz="1300" b="1" dirty="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a:solidFill>
                  <a:schemeClr val="bg2">
                    <a:lumMod val="25000"/>
                  </a:schemeClr>
                </a:solidFill>
                <a:latin typeface="+mn-lt"/>
                <a:cs typeface="Times New Roman" panose="02020603050405020304" pitchFamily="18" charset="0"/>
              </a:rPr>
              <a:t/>
            </a:r>
            <a:br>
              <a:rPr lang="ru-RU" altLang="ru-RU" sz="1300" b="1" dirty="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a:solidFill>
                  <a:schemeClr val="bg2">
                    <a:lumMod val="25000"/>
                  </a:schemeClr>
                </a:solidFill>
                <a:latin typeface="+mn-lt"/>
                <a:cs typeface="Times New Roman" panose="02020603050405020304" pitchFamily="18" charset="0"/>
              </a:rPr>
              <a:t/>
            </a:r>
            <a:br>
              <a:rPr lang="ru-RU" altLang="ru-RU" sz="1300" b="1" dirty="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a:solidFill>
                  <a:schemeClr val="bg2">
                    <a:lumMod val="25000"/>
                  </a:schemeClr>
                </a:solidFill>
                <a:latin typeface="+mn-lt"/>
                <a:cs typeface="Times New Roman" panose="02020603050405020304" pitchFamily="18" charset="0"/>
              </a:rPr>
              <a:t/>
            </a:r>
            <a:br>
              <a:rPr lang="ru-RU" altLang="ru-RU" sz="1300" b="1" dirty="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a:solidFill>
                  <a:schemeClr val="bg2">
                    <a:lumMod val="25000"/>
                  </a:schemeClr>
                </a:solidFill>
                <a:latin typeface="+mn-lt"/>
                <a:cs typeface="Times New Roman" panose="02020603050405020304" pitchFamily="18" charset="0"/>
              </a:rPr>
              <a:t/>
            </a:r>
            <a:br>
              <a:rPr lang="ru-RU" altLang="ru-RU" sz="1300" b="1" dirty="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a:solidFill>
                  <a:schemeClr val="bg2">
                    <a:lumMod val="25000"/>
                  </a:schemeClr>
                </a:solidFill>
                <a:latin typeface="+mn-lt"/>
                <a:cs typeface="Times New Roman" panose="02020603050405020304" pitchFamily="18" charset="0"/>
              </a:rPr>
              <a:t/>
            </a:r>
            <a:br>
              <a:rPr lang="ru-RU" altLang="ru-RU" sz="1300" b="1" dirty="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a:solidFill>
                  <a:schemeClr val="bg2">
                    <a:lumMod val="25000"/>
                  </a:schemeClr>
                </a:solidFill>
                <a:latin typeface="+mn-lt"/>
                <a:cs typeface="Times New Roman" panose="02020603050405020304" pitchFamily="18" charset="0"/>
              </a:rPr>
              <a:t/>
            </a:r>
            <a:br>
              <a:rPr lang="ru-RU" altLang="ru-RU" sz="1300" b="1" dirty="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a:solidFill>
                  <a:schemeClr val="bg2">
                    <a:lumMod val="25000"/>
                  </a:schemeClr>
                </a:solidFill>
                <a:latin typeface="+mn-lt"/>
                <a:cs typeface="Times New Roman" panose="02020603050405020304" pitchFamily="18" charset="0"/>
              </a:rPr>
              <a:t/>
            </a:r>
            <a:br>
              <a:rPr lang="ru-RU" altLang="ru-RU" sz="1300" b="1" dirty="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a:solidFill>
                  <a:schemeClr val="bg2">
                    <a:lumMod val="25000"/>
                  </a:schemeClr>
                </a:solidFill>
                <a:latin typeface="+mn-lt"/>
                <a:cs typeface="Times New Roman" panose="02020603050405020304" pitchFamily="18" charset="0"/>
              </a:rPr>
              <a:t/>
            </a:r>
            <a:br>
              <a:rPr lang="ru-RU" altLang="ru-RU" sz="1300" b="1" dirty="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a:solidFill>
                  <a:schemeClr val="bg2">
                    <a:lumMod val="25000"/>
                  </a:schemeClr>
                </a:solidFill>
                <a:latin typeface="+mn-lt"/>
                <a:cs typeface="Times New Roman" panose="02020603050405020304" pitchFamily="18" charset="0"/>
              </a:rPr>
              <a:t/>
            </a:r>
            <a:br>
              <a:rPr lang="ru-RU" altLang="ru-RU" sz="1300" b="1" dirty="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smtClean="0">
                <a:solidFill>
                  <a:schemeClr val="bg2">
                    <a:lumMod val="25000"/>
                  </a:schemeClr>
                </a:solidFill>
                <a:latin typeface="+mn-lt"/>
                <a:cs typeface="Times New Roman" panose="02020603050405020304" pitchFamily="18" charset="0"/>
              </a:rPr>
              <a:t/>
            </a:r>
            <a:br>
              <a:rPr lang="ru-RU" altLang="ru-RU" sz="1300" b="1" dirty="0" smtClean="0">
                <a:solidFill>
                  <a:schemeClr val="bg2">
                    <a:lumMod val="25000"/>
                  </a:schemeClr>
                </a:solidFill>
                <a:latin typeface="+mn-lt"/>
                <a:cs typeface="Times New Roman" panose="02020603050405020304" pitchFamily="18" charset="0"/>
              </a:rPr>
            </a:br>
            <a:r>
              <a:rPr lang="ru-RU" altLang="ru-RU" sz="1300" b="1" dirty="0">
                <a:solidFill>
                  <a:schemeClr val="bg2">
                    <a:lumMod val="25000"/>
                  </a:schemeClr>
                </a:solidFill>
                <a:latin typeface="+mn-lt"/>
                <a:cs typeface="Times New Roman" panose="02020603050405020304" pitchFamily="18" charset="0"/>
              </a:rPr>
              <a:t/>
            </a:r>
            <a:br>
              <a:rPr lang="ru-RU" altLang="ru-RU" sz="1300" b="1" dirty="0">
                <a:solidFill>
                  <a:schemeClr val="bg2">
                    <a:lumMod val="25000"/>
                  </a:schemeClr>
                </a:solidFill>
                <a:latin typeface="+mn-lt"/>
                <a:cs typeface="Times New Roman" panose="02020603050405020304" pitchFamily="18" charset="0"/>
              </a:rPr>
            </a:br>
            <a:r>
              <a:rPr lang="ru-RU" altLang="ru-RU" sz="1300" b="1" dirty="0" smtClean="0">
                <a:solidFill>
                  <a:schemeClr val="accent6">
                    <a:lumMod val="50000"/>
                  </a:schemeClr>
                </a:solidFill>
                <a:effectLst/>
                <a:latin typeface="Arial Black" panose="020B0A04020102020204" pitchFamily="34" charset="0"/>
                <a:cs typeface="Times New Roman" panose="02020603050405020304" pitchFamily="18" charset="0"/>
              </a:rPr>
              <a:t>Пифагор </a:t>
            </a:r>
            <a:r>
              <a:rPr lang="ru-RU" altLang="ru-RU" sz="1300" b="1" dirty="0">
                <a:solidFill>
                  <a:schemeClr val="accent6">
                    <a:lumMod val="50000"/>
                  </a:schemeClr>
                </a:solidFill>
                <a:effectLst/>
                <a:latin typeface="Arial Black" panose="020B0A04020102020204" pitchFamily="34" charset="0"/>
                <a:cs typeface="Times New Roman" panose="02020603050405020304" pitchFamily="18" charset="0"/>
              </a:rPr>
              <a:t>- древнегреческий философ и математик, создатель религиозно-философской школы пифагорейцев. </a:t>
            </a:r>
            <a:br>
              <a:rPr lang="ru-RU" altLang="ru-RU" sz="1300" b="1" dirty="0">
                <a:solidFill>
                  <a:schemeClr val="accent6">
                    <a:lumMod val="50000"/>
                  </a:schemeClr>
                </a:solidFill>
                <a:effectLst/>
                <a:latin typeface="Arial Black" panose="020B0A04020102020204" pitchFamily="34" charset="0"/>
                <a:cs typeface="Times New Roman" panose="02020603050405020304" pitchFamily="18" charset="0"/>
              </a:rPr>
            </a:br>
            <a:r>
              <a:rPr lang="en-US" altLang="ru-RU" sz="1300" b="1" dirty="0">
                <a:solidFill>
                  <a:schemeClr val="accent6">
                    <a:lumMod val="50000"/>
                  </a:schemeClr>
                </a:solidFill>
                <a:effectLst/>
                <a:latin typeface="Arial Black" panose="020B0A04020102020204" pitchFamily="34" charset="0"/>
                <a:cs typeface="Times New Roman" panose="02020603050405020304" pitchFamily="18" charset="0"/>
              </a:rPr>
              <a:t>VI</a:t>
            </a:r>
            <a:r>
              <a:rPr lang="ru-RU" altLang="ru-RU" sz="1300" b="1" dirty="0">
                <a:solidFill>
                  <a:schemeClr val="accent6">
                    <a:lumMod val="50000"/>
                  </a:schemeClr>
                </a:solidFill>
                <a:effectLst/>
                <a:latin typeface="Arial Black" panose="020B0A04020102020204" pitchFamily="34" charset="0"/>
                <a:cs typeface="Times New Roman" panose="02020603050405020304" pitchFamily="18" charset="0"/>
              </a:rPr>
              <a:t> – век до нашей эры</a:t>
            </a:r>
            <a:r>
              <a:rPr lang="ru-RU" altLang="ru-RU" sz="2400" b="1" dirty="0">
                <a:solidFill>
                  <a:schemeClr val="bg2">
                    <a:lumMod val="25000"/>
                  </a:schemeClr>
                </a:solidFill>
                <a:latin typeface="Arial Black" panose="020B0A04020102020204" pitchFamily="34" charset="0"/>
                <a:cs typeface="Times New Roman" panose="02020603050405020304" pitchFamily="18" charset="0"/>
              </a:rPr>
              <a:t/>
            </a:r>
            <a:br>
              <a:rPr lang="ru-RU" altLang="ru-RU" sz="2400" b="1" dirty="0">
                <a:solidFill>
                  <a:schemeClr val="bg2">
                    <a:lumMod val="25000"/>
                  </a:schemeClr>
                </a:solidFill>
                <a:latin typeface="Arial Black" panose="020B0A04020102020204" pitchFamily="34" charset="0"/>
                <a:cs typeface="Times New Roman" panose="02020603050405020304" pitchFamily="18" charset="0"/>
              </a:rPr>
            </a:br>
            <a:endParaRPr lang="ru-RU" dirty="0">
              <a:latin typeface="Arial Black" panose="020B0A04020102020204" pitchFamily="34" charset="0"/>
            </a:endParaRPr>
          </a:p>
        </p:txBody>
      </p:sp>
      <p:sp>
        <p:nvSpPr>
          <p:cNvPr id="4" name="Объект 3"/>
          <p:cNvSpPr>
            <a:spLocks noGrp="1"/>
          </p:cNvSpPr>
          <p:nvPr>
            <p:ph idx="1"/>
          </p:nvPr>
        </p:nvSpPr>
        <p:spPr>
          <a:xfrm>
            <a:off x="4294312" y="764704"/>
            <a:ext cx="4392488" cy="5630776"/>
          </a:xfrm>
        </p:spPr>
        <p:txBody>
          <a:bodyPr>
            <a:normAutofit/>
          </a:bodyPr>
          <a:lstStyle/>
          <a:p>
            <a:r>
              <a:rPr lang="ru-RU" sz="1800" dirty="0">
                <a:solidFill>
                  <a:schemeClr val="accent1">
                    <a:lumMod val="50000"/>
                  </a:schemeClr>
                </a:solidFill>
                <a:latin typeface="Arial Black" panose="020B0A04020102020204" pitchFamily="34" charset="0"/>
              </a:rPr>
              <a:t>Каждое число является или простым, либо произведением нескольких простых чисел. </a:t>
            </a:r>
            <a:endParaRPr lang="ru-RU" sz="1800" dirty="0" smtClean="0">
              <a:solidFill>
                <a:schemeClr val="accent1">
                  <a:lumMod val="50000"/>
                </a:schemeClr>
              </a:solidFill>
              <a:latin typeface="Arial Black" panose="020B0A04020102020204" pitchFamily="34" charset="0"/>
            </a:endParaRPr>
          </a:p>
          <a:p>
            <a:endParaRPr lang="ru-RU" sz="1600" dirty="0">
              <a:solidFill>
                <a:schemeClr val="accent1">
                  <a:lumMod val="50000"/>
                </a:schemeClr>
              </a:solidFill>
              <a:latin typeface="Arial Black" panose="020B0A04020102020204" pitchFamily="34" charset="0"/>
            </a:endParaRPr>
          </a:p>
          <a:p>
            <a:r>
              <a:rPr lang="ru-RU" sz="1800" dirty="0" smtClean="0">
                <a:solidFill>
                  <a:schemeClr val="accent1">
                    <a:lumMod val="50000"/>
                  </a:schemeClr>
                </a:solidFill>
                <a:latin typeface="Arial Black" panose="020B0A04020102020204" pitchFamily="34" charset="0"/>
              </a:rPr>
              <a:t>Роль </a:t>
            </a:r>
            <a:r>
              <a:rPr lang="ru-RU" sz="1800" dirty="0">
                <a:solidFill>
                  <a:schemeClr val="accent1">
                    <a:lumMod val="50000"/>
                  </a:schemeClr>
                </a:solidFill>
                <a:latin typeface="Arial Black" panose="020B0A04020102020204" pitchFamily="34" charset="0"/>
              </a:rPr>
              <a:t>простых чисел в математике: они являются теми кирпичиками, из которых с помощью умножения строят все остальные числа. </a:t>
            </a:r>
            <a:r>
              <a:rPr lang="ru-RU" sz="1800" dirty="0" smtClean="0">
                <a:solidFill>
                  <a:schemeClr val="accent1">
                    <a:lumMod val="50000"/>
                  </a:schemeClr>
                </a:solidFill>
                <a:latin typeface="Arial Black" panose="020B0A04020102020204" pitchFamily="34" charset="0"/>
              </a:rPr>
              <a:t>Сосчитать простые числа невозможно, </a:t>
            </a:r>
            <a:r>
              <a:rPr lang="ru-RU" sz="1800" dirty="0">
                <a:solidFill>
                  <a:schemeClr val="accent1">
                    <a:lumMod val="50000"/>
                  </a:schemeClr>
                </a:solidFill>
                <a:latin typeface="Arial Black" panose="020B0A04020102020204" pitchFamily="34" charset="0"/>
              </a:rPr>
              <a:t>так как самого большого простого числа не существует. </a:t>
            </a:r>
          </a:p>
        </p:txBody>
      </p:sp>
      <p:sp>
        <p:nvSpPr>
          <p:cNvPr id="3" name="Текст 2"/>
          <p:cNvSpPr>
            <a:spLocks noGrp="1"/>
          </p:cNvSpPr>
          <p:nvPr>
            <p:ph type="body" sz="half" idx="2"/>
          </p:nvPr>
        </p:nvSpPr>
        <p:spPr>
          <a:xfrm>
            <a:off x="611560" y="3345839"/>
            <a:ext cx="3528392" cy="3395530"/>
          </a:xfrm>
        </p:spPr>
        <p:txBody>
          <a:bodyPr>
            <a:normAutofit fontScale="55000" lnSpcReduction="20000"/>
          </a:bodyPr>
          <a:lstStyle/>
          <a:p>
            <a:endParaRPr lang="ru-RU" b="1" dirty="0" smtClean="0">
              <a:solidFill>
                <a:schemeClr val="accent5">
                  <a:lumMod val="50000"/>
                </a:schemeClr>
              </a:solidFill>
            </a:endParaRPr>
          </a:p>
          <a:p>
            <a:endParaRPr lang="ru-RU" b="1" dirty="0" smtClean="0">
              <a:solidFill>
                <a:schemeClr val="accent5">
                  <a:lumMod val="50000"/>
                </a:schemeClr>
              </a:solidFill>
            </a:endParaRPr>
          </a:p>
          <a:p>
            <a:endParaRPr lang="ru-RU" b="1" dirty="0">
              <a:solidFill>
                <a:schemeClr val="accent5">
                  <a:lumMod val="50000"/>
                </a:schemeClr>
              </a:solidFill>
            </a:endParaRPr>
          </a:p>
          <a:p>
            <a:endParaRPr lang="ru-RU" b="1" dirty="0" smtClean="0">
              <a:solidFill>
                <a:schemeClr val="accent5">
                  <a:lumMod val="50000"/>
                </a:schemeClr>
              </a:solidFill>
            </a:endParaRPr>
          </a:p>
          <a:p>
            <a:endParaRPr lang="ru-RU" b="1" dirty="0">
              <a:solidFill>
                <a:schemeClr val="accent5">
                  <a:lumMod val="50000"/>
                </a:schemeClr>
              </a:solidFill>
            </a:endParaRPr>
          </a:p>
          <a:p>
            <a:endParaRPr lang="ru-RU" b="1" dirty="0" smtClean="0">
              <a:solidFill>
                <a:schemeClr val="accent5">
                  <a:lumMod val="50000"/>
                </a:schemeClr>
              </a:solidFill>
            </a:endParaRPr>
          </a:p>
          <a:p>
            <a:endParaRPr lang="ru-RU" b="1" dirty="0">
              <a:solidFill>
                <a:schemeClr val="accent5">
                  <a:lumMod val="50000"/>
                </a:schemeClr>
              </a:solidFill>
            </a:endParaRPr>
          </a:p>
          <a:p>
            <a:endParaRPr lang="ru-RU" b="1" dirty="0" smtClean="0">
              <a:solidFill>
                <a:schemeClr val="accent5">
                  <a:lumMod val="50000"/>
                </a:schemeClr>
              </a:solidFill>
            </a:endParaRPr>
          </a:p>
          <a:p>
            <a:endParaRPr lang="ru-RU" b="1" dirty="0">
              <a:solidFill>
                <a:schemeClr val="accent5">
                  <a:lumMod val="50000"/>
                </a:schemeClr>
              </a:solidFill>
            </a:endParaRPr>
          </a:p>
          <a:p>
            <a:pPr algn="ctr"/>
            <a:r>
              <a:rPr lang="ru-RU" sz="2500" b="1" dirty="0" smtClean="0">
                <a:solidFill>
                  <a:schemeClr val="accent6">
                    <a:lumMod val="50000"/>
                  </a:schemeClr>
                </a:solidFill>
                <a:latin typeface="Arial Black" panose="020B0A04020102020204" pitchFamily="34" charset="0"/>
              </a:rPr>
              <a:t>Живший </a:t>
            </a:r>
            <a:r>
              <a:rPr lang="ru-RU" sz="2500" b="1" dirty="0">
                <a:solidFill>
                  <a:schemeClr val="accent6">
                    <a:lumMod val="50000"/>
                  </a:schemeClr>
                </a:solidFill>
                <a:latin typeface="Arial Black" panose="020B0A04020102020204" pitchFamily="34" charset="0"/>
              </a:rPr>
              <a:t>в </a:t>
            </a:r>
            <a:r>
              <a:rPr lang="en-US" sz="2500" b="1" dirty="0">
                <a:solidFill>
                  <a:schemeClr val="accent6">
                    <a:lumMod val="50000"/>
                  </a:schemeClr>
                </a:solidFill>
                <a:latin typeface="Arial Black" panose="020B0A04020102020204" pitchFamily="34" charset="0"/>
              </a:rPr>
              <a:t>XVII</a:t>
            </a:r>
            <a:r>
              <a:rPr lang="ru-RU" sz="2500" b="1" dirty="0">
                <a:solidFill>
                  <a:schemeClr val="accent6">
                    <a:lumMod val="50000"/>
                  </a:schemeClr>
                </a:solidFill>
                <a:latin typeface="Arial Black" panose="020B0A04020102020204" pitchFamily="34" charset="0"/>
              </a:rPr>
              <a:t> веке во Франции </a:t>
            </a:r>
            <a:r>
              <a:rPr lang="ru-RU" sz="2500" b="1" dirty="0" smtClean="0">
                <a:solidFill>
                  <a:schemeClr val="accent6">
                    <a:lumMod val="50000"/>
                  </a:schemeClr>
                </a:solidFill>
                <a:latin typeface="Arial Black" panose="020B0A04020102020204" pitchFamily="34" charset="0"/>
              </a:rPr>
              <a:t>Пьер Ферма думал, что нашел формулу позволяющую найти простые числа.</a:t>
            </a:r>
            <a:r>
              <a:rPr lang="ru-RU" sz="2500" b="1" dirty="0" smtClean="0">
                <a:solidFill>
                  <a:schemeClr val="accent6">
                    <a:lumMod val="50000"/>
                  </a:schemeClr>
                </a:solidFill>
              </a:rPr>
              <a:t> </a:t>
            </a:r>
            <a:r>
              <a:rPr lang="ru-RU" sz="2500" b="1" dirty="0" smtClean="0">
                <a:solidFill>
                  <a:schemeClr val="accent6">
                    <a:lumMod val="50000"/>
                  </a:schemeClr>
                </a:solidFill>
                <a:latin typeface="Arial Black" panose="020B0A04020102020204" pitchFamily="34" charset="0"/>
              </a:rPr>
              <a:t>Но такой формулы просто не существует.</a:t>
            </a:r>
            <a:r>
              <a:rPr lang="ru-RU" sz="2500" dirty="0">
                <a:latin typeface="Arial Black" panose="020B0A04020102020204" pitchFamily="34" charset="0"/>
              </a:rPr>
              <a:t/>
            </a:r>
            <a:br>
              <a:rPr lang="ru-RU" sz="2500" dirty="0">
                <a:latin typeface="Arial Black" panose="020B0A04020102020204" pitchFamily="34" charset="0"/>
              </a:rPr>
            </a:br>
            <a:endParaRPr lang="ru-RU" sz="2500" dirty="0">
              <a:latin typeface="Arial Black" panose="020B0A04020102020204" pitchFamily="34" charset="0"/>
            </a:endParaRPr>
          </a:p>
        </p:txBody>
      </p:sp>
      <p:pic>
        <p:nvPicPr>
          <p:cNvPr id="6" name="Рисунок 5" descr="http://www.pravoslavie.ru/sas/image/100317/31791.t.jpg"/>
          <p:cNvPicPr/>
          <p:nvPr/>
        </p:nvPicPr>
        <p:blipFill>
          <a:blip r:embed="rId3"/>
          <a:srcRect/>
          <a:stretch>
            <a:fillRect/>
          </a:stretch>
        </p:blipFill>
        <p:spPr bwMode="auto">
          <a:xfrm>
            <a:off x="1336812" y="3000377"/>
            <a:ext cx="1872208" cy="2101541"/>
          </a:xfrm>
          <a:prstGeom prst="rect">
            <a:avLst/>
          </a:prstGeom>
          <a:noFill/>
          <a:ln w="9525">
            <a:noFill/>
            <a:miter lim="800000"/>
            <a:headEnd/>
            <a:tailEnd/>
          </a:ln>
        </p:spPr>
      </p:pic>
      <p:pic>
        <p:nvPicPr>
          <p:cNvPr id="10" name="Picture 6" descr="C:\Users\Аня\Desktop\пифагор\pitagora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65899"/>
            <a:ext cx="1902456" cy="1885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0" y="0"/>
            <a:ext cx="9144000" cy="685800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Номер слайда 7"/>
          <p:cNvSpPr>
            <a:spLocks noGrp="1"/>
          </p:cNvSpPr>
          <p:nvPr>
            <p:ph type="sldNum" sz="quarter" idx="12"/>
          </p:nvPr>
        </p:nvSpPr>
        <p:spPr>
          <a:xfrm>
            <a:off x="8460432" y="6093296"/>
            <a:ext cx="504056" cy="648073"/>
          </a:xfrm>
        </p:spPr>
        <p:txBody>
          <a:bodyPr/>
          <a:lstStyle/>
          <a:p>
            <a:fld id="{725C68B6-61C2-468F-89AB-4B9F7531AA68}" type="slidenum">
              <a:rPr lang="ru-RU" b="1" smtClean="0">
                <a:solidFill>
                  <a:srgbClr val="FF0000"/>
                </a:solidFill>
              </a:rPr>
              <a:pPr/>
              <a:t>3</a:t>
            </a:fld>
            <a:endParaRPr lang="ru-RU" b="1" dirty="0">
              <a:solidFill>
                <a:srgbClr val="FF0000"/>
              </a:solidFill>
            </a:endParaRPr>
          </a:p>
        </p:txBody>
      </p:sp>
      <p:sp>
        <p:nvSpPr>
          <p:cNvPr id="9" name="Овал 8"/>
          <p:cNvSpPr/>
          <p:nvPr/>
        </p:nvSpPr>
        <p:spPr>
          <a:xfrm>
            <a:off x="8460432" y="6227315"/>
            <a:ext cx="576064" cy="514053"/>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noFill/>
            </a:endParaRPr>
          </a:p>
        </p:txBody>
      </p:sp>
      <p:sp>
        <p:nvSpPr>
          <p:cNvPr id="11" name="Овал 10"/>
          <p:cNvSpPr/>
          <p:nvPr/>
        </p:nvSpPr>
        <p:spPr>
          <a:xfrm>
            <a:off x="8460432" y="6227316"/>
            <a:ext cx="576064" cy="514053"/>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noFill/>
            </a:endParaRPr>
          </a:p>
        </p:txBody>
      </p:sp>
    </p:spTree>
    <p:extLst>
      <p:ext uri="{BB962C8B-B14F-4D97-AF65-F5344CB8AC3E}">
        <p14:creationId xmlns:p14="http://schemas.microsoft.com/office/powerpoint/2010/main" val="41493027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292080" y="533400"/>
            <a:ext cx="3600400" cy="5415880"/>
          </a:xfrm>
        </p:spPr>
        <p:txBody>
          <a:bodyPr>
            <a:normAutofit fontScale="90000"/>
          </a:bodyPr>
          <a:lstStyle/>
          <a:p>
            <a:r>
              <a:rPr lang="ru-RU" sz="1600" b="1" dirty="0">
                <a:solidFill>
                  <a:srgbClr val="002060"/>
                </a:solidFill>
                <a:latin typeface="Arial Black" panose="020B0A04020102020204" pitchFamily="34" charset="0"/>
              </a:rPr>
              <a:t>Метод очень прост. Пусть надо найти все простые числа,  меньше 100. </a:t>
            </a:r>
            <a:r>
              <a:rPr lang="ru-RU" sz="1600" dirty="0">
                <a:solidFill>
                  <a:srgbClr val="002060"/>
                </a:solidFill>
                <a:latin typeface="Arial Black" panose="020B0A04020102020204" pitchFamily="34" charset="0"/>
              </a:rPr>
              <a:t/>
            </a:r>
            <a:br>
              <a:rPr lang="ru-RU" sz="1600" dirty="0">
                <a:solidFill>
                  <a:srgbClr val="002060"/>
                </a:solidFill>
                <a:latin typeface="Arial Black" panose="020B0A04020102020204" pitchFamily="34" charset="0"/>
              </a:rPr>
            </a:br>
            <a:r>
              <a:rPr lang="ru-RU" sz="1600" dirty="0" smtClean="0">
                <a:solidFill>
                  <a:srgbClr val="002060"/>
                </a:solidFill>
                <a:latin typeface="Arial Black" panose="020B0A04020102020204" pitchFamily="34" charset="0"/>
              </a:rPr>
              <a:t/>
            </a:r>
            <a:br>
              <a:rPr lang="ru-RU" sz="1600" dirty="0" smtClean="0">
                <a:solidFill>
                  <a:srgbClr val="002060"/>
                </a:solidFill>
                <a:latin typeface="Arial Black" panose="020B0A04020102020204" pitchFamily="34" charset="0"/>
              </a:rPr>
            </a:br>
            <a:r>
              <a:rPr lang="ru-RU" altLang="ru-RU" sz="1600" dirty="0" smtClean="0">
                <a:solidFill>
                  <a:srgbClr val="002060"/>
                </a:solidFill>
                <a:latin typeface="Arial Black" panose="020B0A04020102020204" pitchFamily="34" charset="0"/>
              </a:rPr>
              <a:t>Эратосфен </a:t>
            </a:r>
            <a:r>
              <a:rPr lang="ru-RU" altLang="ru-RU" sz="1600" dirty="0">
                <a:solidFill>
                  <a:srgbClr val="002060"/>
                </a:solidFill>
                <a:latin typeface="Arial Black" panose="020B0A04020102020204" pitchFamily="34" charset="0"/>
              </a:rPr>
              <a:t>написал натуральные числа, начиная с 2.</a:t>
            </a:r>
            <a:r>
              <a:rPr lang="ru-RU" altLang="ru-RU" sz="1600" dirty="0">
                <a:solidFill>
                  <a:schemeClr val="accent1">
                    <a:lumMod val="50000"/>
                  </a:schemeClr>
                </a:solidFill>
                <a:latin typeface="Arial Black" panose="020B0A04020102020204" pitchFamily="34" charset="0"/>
              </a:rPr>
              <a:t/>
            </a:r>
            <a:br>
              <a:rPr lang="ru-RU" altLang="ru-RU" sz="1600" dirty="0">
                <a:solidFill>
                  <a:schemeClr val="accent1">
                    <a:lumMod val="50000"/>
                  </a:schemeClr>
                </a:solidFill>
                <a:latin typeface="Arial Black" panose="020B0A04020102020204" pitchFamily="34" charset="0"/>
              </a:rPr>
            </a:br>
            <a:r>
              <a:rPr lang="ru-RU" altLang="ru-RU" sz="1600" dirty="0">
                <a:solidFill>
                  <a:schemeClr val="accent1">
                    <a:lumMod val="50000"/>
                  </a:schemeClr>
                </a:solidFill>
                <a:latin typeface="Arial Black" panose="020B0A04020102020204" pitchFamily="34" charset="0"/>
              </a:rPr>
              <a:t/>
            </a:r>
            <a:br>
              <a:rPr lang="ru-RU" altLang="ru-RU" sz="1600" dirty="0">
                <a:solidFill>
                  <a:schemeClr val="accent1">
                    <a:lumMod val="50000"/>
                  </a:schemeClr>
                </a:solidFill>
                <a:latin typeface="Arial Black" panose="020B0A04020102020204" pitchFamily="34" charset="0"/>
              </a:rPr>
            </a:br>
            <a:r>
              <a:rPr lang="ru-RU" altLang="ru-RU" sz="1600" dirty="0">
                <a:solidFill>
                  <a:schemeClr val="accent1">
                    <a:lumMod val="50000"/>
                  </a:schemeClr>
                </a:solidFill>
                <a:latin typeface="Arial Black" panose="020B0A04020102020204" pitchFamily="34" charset="0"/>
              </a:rPr>
              <a:t>Затем в этом ряду вычеркнул все числа, которые делятся на 2.</a:t>
            </a:r>
            <a:r>
              <a:rPr lang="ru-RU" altLang="ru-RU" sz="1600" dirty="0">
                <a:solidFill>
                  <a:schemeClr val="accent6">
                    <a:lumMod val="50000"/>
                  </a:schemeClr>
                </a:solidFill>
                <a:latin typeface="Arial Black" panose="020B0A04020102020204" pitchFamily="34" charset="0"/>
              </a:rPr>
              <a:t/>
            </a:r>
            <a:br>
              <a:rPr lang="ru-RU" altLang="ru-RU" sz="1600" dirty="0">
                <a:solidFill>
                  <a:schemeClr val="accent6">
                    <a:lumMod val="50000"/>
                  </a:schemeClr>
                </a:solidFill>
                <a:latin typeface="Arial Black" panose="020B0A04020102020204" pitchFamily="34" charset="0"/>
              </a:rPr>
            </a:br>
            <a:r>
              <a:rPr lang="ru-RU" altLang="ru-RU" sz="1600" dirty="0">
                <a:solidFill>
                  <a:schemeClr val="folHlink"/>
                </a:solidFill>
                <a:latin typeface="Arial Black" panose="020B0A04020102020204" pitchFamily="34" charset="0"/>
              </a:rPr>
              <a:t>2</a:t>
            </a:r>
            <a:r>
              <a:rPr lang="ru-RU" altLang="ru-RU" sz="1600" dirty="0">
                <a:latin typeface="Arial Black" panose="020B0A04020102020204" pitchFamily="34" charset="0"/>
              </a:rPr>
              <a:t>, 3, </a:t>
            </a:r>
            <a:r>
              <a:rPr lang="ru-RU" altLang="ru-RU" sz="1600" dirty="0">
                <a:solidFill>
                  <a:srgbClr val="FF0000"/>
                </a:solidFill>
                <a:latin typeface="Arial Black" panose="020B0A04020102020204" pitchFamily="34" charset="0"/>
              </a:rPr>
              <a:t>4</a:t>
            </a:r>
            <a:r>
              <a:rPr lang="ru-RU" altLang="ru-RU" sz="1600" dirty="0">
                <a:latin typeface="Arial Black" panose="020B0A04020102020204" pitchFamily="34" charset="0"/>
              </a:rPr>
              <a:t>, 5, </a:t>
            </a:r>
            <a:r>
              <a:rPr lang="ru-RU" altLang="ru-RU" sz="1600" dirty="0">
                <a:solidFill>
                  <a:srgbClr val="FF0000"/>
                </a:solidFill>
                <a:latin typeface="Arial Black" panose="020B0A04020102020204" pitchFamily="34" charset="0"/>
              </a:rPr>
              <a:t>6</a:t>
            </a:r>
            <a:r>
              <a:rPr lang="ru-RU" altLang="ru-RU" sz="1600" dirty="0">
                <a:latin typeface="Arial Black" panose="020B0A04020102020204" pitchFamily="34" charset="0"/>
              </a:rPr>
              <a:t>, 7, </a:t>
            </a:r>
            <a:r>
              <a:rPr lang="ru-RU" altLang="ru-RU" sz="1600" dirty="0">
                <a:solidFill>
                  <a:srgbClr val="FF0000"/>
                </a:solidFill>
                <a:latin typeface="Arial Black" panose="020B0A04020102020204" pitchFamily="34" charset="0"/>
              </a:rPr>
              <a:t>8</a:t>
            </a:r>
            <a:r>
              <a:rPr lang="ru-RU" altLang="ru-RU" sz="1600" dirty="0">
                <a:latin typeface="Arial Black" panose="020B0A04020102020204" pitchFamily="34" charset="0"/>
              </a:rPr>
              <a:t>, 9, </a:t>
            </a:r>
            <a:r>
              <a:rPr lang="ru-RU" altLang="ru-RU" sz="1600" dirty="0">
                <a:solidFill>
                  <a:srgbClr val="FF0000"/>
                </a:solidFill>
                <a:latin typeface="Arial Black" panose="020B0A04020102020204" pitchFamily="34" charset="0"/>
              </a:rPr>
              <a:t>10</a:t>
            </a:r>
            <a:r>
              <a:rPr lang="ru-RU" altLang="ru-RU" sz="1600" dirty="0">
                <a:latin typeface="Arial Black" panose="020B0A04020102020204" pitchFamily="34" charset="0"/>
              </a:rPr>
              <a:t>,11, </a:t>
            </a:r>
            <a:r>
              <a:rPr lang="ru-RU" altLang="ru-RU" sz="1600" dirty="0">
                <a:solidFill>
                  <a:srgbClr val="FF0000"/>
                </a:solidFill>
                <a:latin typeface="Arial Black" panose="020B0A04020102020204" pitchFamily="34" charset="0"/>
              </a:rPr>
              <a:t>12</a:t>
            </a:r>
            <a:r>
              <a:rPr lang="ru-RU" altLang="ru-RU" sz="1600" dirty="0">
                <a:latin typeface="Arial Black" panose="020B0A04020102020204" pitchFamily="34" charset="0"/>
              </a:rPr>
              <a:t>,...</a:t>
            </a:r>
            <a:r>
              <a:rPr lang="ru-RU" altLang="ru-RU" dirty="0"/>
              <a:t/>
            </a:r>
            <a:br>
              <a:rPr lang="ru-RU" altLang="ru-RU" dirty="0"/>
            </a:br>
            <a:r>
              <a:rPr lang="ru-RU" altLang="ru-RU" sz="1600" dirty="0">
                <a:solidFill>
                  <a:schemeClr val="accent1">
                    <a:lumMod val="50000"/>
                  </a:schemeClr>
                </a:solidFill>
                <a:latin typeface="Arial Black" panose="020B0A04020102020204" pitchFamily="34" charset="0"/>
              </a:rPr>
              <a:t>Из оставшихся чисел вычеркнул каждое третье число</a:t>
            </a:r>
            <a:r>
              <a:rPr lang="ru-RU" altLang="ru-RU" sz="1600" dirty="0">
                <a:solidFill>
                  <a:schemeClr val="accent5">
                    <a:lumMod val="50000"/>
                  </a:schemeClr>
                </a:solidFill>
                <a:latin typeface="Arial Black" panose="020B0A04020102020204" pitchFamily="34" charset="0"/>
              </a:rPr>
              <a:t/>
            </a:r>
            <a:br>
              <a:rPr lang="ru-RU" altLang="ru-RU" sz="1600" dirty="0">
                <a:solidFill>
                  <a:schemeClr val="accent5">
                    <a:lumMod val="50000"/>
                  </a:schemeClr>
                </a:solidFill>
                <a:latin typeface="Arial Black" panose="020B0A04020102020204" pitchFamily="34" charset="0"/>
              </a:rPr>
            </a:br>
            <a:r>
              <a:rPr lang="ru-RU" altLang="ru-RU" sz="1600" dirty="0">
                <a:solidFill>
                  <a:schemeClr val="folHlink"/>
                </a:solidFill>
                <a:latin typeface="Arial Black" panose="020B0A04020102020204" pitchFamily="34" charset="0"/>
              </a:rPr>
              <a:t>3</a:t>
            </a:r>
            <a:r>
              <a:rPr lang="ru-RU" altLang="ru-RU" sz="1600" dirty="0">
                <a:latin typeface="Arial Black" panose="020B0A04020102020204" pitchFamily="34" charset="0"/>
              </a:rPr>
              <a:t>, 5, 7, </a:t>
            </a:r>
            <a:r>
              <a:rPr lang="ru-RU" altLang="ru-RU" sz="1600" dirty="0">
                <a:solidFill>
                  <a:srgbClr val="FF0000"/>
                </a:solidFill>
                <a:latin typeface="Arial Black" panose="020B0A04020102020204" pitchFamily="34" charset="0"/>
              </a:rPr>
              <a:t>9</a:t>
            </a:r>
            <a:r>
              <a:rPr lang="ru-RU" altLang="ru-RU" sz="1600" dirty="0">
                <a:latin typeface="Arial Black" panose="020B0A04020102020204" pitchFamily="34" charset="0"/>
              </a:rPr>
              <a:t>, 11, 13,</a:t>
            </a:r>
            <a:r>
              <a:rPr lang="ru-RU" altLang="ru-RU" sz="1600" dirty="0">
                <a:solidFill>
                  <a:srgbClr val="FF0000"/>
                </a:solidFill>
                <a:latin typeface="Arial Black" panose="020B0A04020102020204" pitchFamily="34" charset="0"/>
              </a:rPr>
              <a:t> 15</a:t>
            </a:r>
            <a:r>
              <a:rPr lang="ru-RU" altLang="ru-RU" sz="1600" dirty="0">
                <a:latin typeface="Arial Black" panose="020B0A04020102020204" pitchFamily="34" charset="0"/>
              </a:rPr>
              <a:t>, 17, 19, </a:t>
            </a:r>
            <a:r>
              <a:rPr lang="ru-RU" altLang="ru-RU" sz="1600" dirty="0">
                <a:solidFill>
                  <a:srgbClr val="FF0000"/>
                </a:solidFill>
                <a:latin typeface="Arial Black" panose="020B0A04020102020204" pitchFamily="34" charset="0"/>
              </a:rPr>
              <a:t>21</a:t>
            </a:r>
            <a:br>
              <a:rPr lang="ru-RU" altLang="ru-RU" sz="1600" dirty="0">
                <a:solidFill>
                  <a:srgbClr val="FF0000"/>
                </a:solidFill>
                <a:latin typeface="Arial Black" panose="020B0A04020102020204" pitchFamily="34" charset="0"/>
              </a:rPr>
            </a:br>
            <a:r>
              <a:rPr lang="ru-RU" altLang="ru-RU" sz="1600" dirty="0">
                <a:solidFill>
                  <a:schemeClr val="accent1">
                    <a:lumMod val="50000"/>
                  </a:schemeClr>
                </a:solidFill>
                <a:latin typeface="Arial Black" panose="020B0A04020102020204" pitchFamily="34" charset="0"/>
              </a:rPr>
              <a:t>Затем вычеркивал числа, делящиеся на 5</a:t>
            </a:r>
            <a:r>
              <a:rPr lang="ru-RU" altLang="ru-RU" sz="1600" dirty="0">
                <a:solidFill>
                  <a:schemeClr val="accent5">
                    <a:lumMod val="50000"/>
                  </a:schemeClr>
                </a:solidFill>
                <a:latin typeface="Arial Black" panose="020B0A04020102020204" pitchFamily="34" charset="0"/>
              </a:rPr>
              <a:t/>
            </a:r>
            <a:br>
              <a:rPr lang="ru-RU" altLang="ru-RU" sz="1600" dirty="0">
                <a:solidFill>
                  <a:schemeClr val="accent5">
                    <a:lumMod val="50000"/>
                  </a:schemeClr>
                </a:solidFill>
                <a:latin typeface="Arial Black" panose="020B0A04020102020204" pitchFamily="34" charset="0"/>
              </a:rPr>
            </a:br>
            <a:r>
              <a:rPr lang="ru-RU" altLang="ru-RU" sz="1600" dirty="0">
                <a:solidFill>
                  <a:schemeClr val="folHlink"/>
                </a:solidFill>
                <a:latin typeface="Arial Black" panose="020B0A04020102020204" pitchFamily="34" charset="0"/>
              </a:rPr>
              <a:t>5,</a:t>
            </a:r>
            <a:r>
              <a:rPr lang="ru-RU" altLang="ru-RU" sz="1600" dirty="0">
                <a:latin typeface="Arial Black" panose="020B0A04020102020204" pitchFamily="34" charset="0"/>
              </a:rPr>
              <a:t>7,11,13,17,19,23,</a:t>
            </a:r>
            <a:r>
              <a:rPr lang="ru-RU" altLang="ru-RU" sz="1600" dirty="0">
                <a:solidFill>
                  <a:srgbClr val="FF0000"/>
                </a:solidFill>
                <a:latin typeface="Arial Black" panose="020B0A04020102020204" pitchFamily="34" charset="0"/>
              </a:rPr>
              <a:t>25</a:t>
            </a:r>
            <a:r>
              <a:rPr lang="ru-RU" altLang="ru-RU" sz="1600" dirty="0">
                <a:latin typeface="Arial Black" panose="020B0A04020102020204" pitchFamily="34" charset="0"/>
              </a:rPr>
              <a:t>,...,</a:t>
            </a:r>
            <a:r>
              <a:rPr lang="ru-RU" altLang="ru-RU" sz="1600" dirty="0">
                <a:solidFill>
                  <a:schemeClr val="accent5">
                    <a:lumMod val="75000"/>
                  </a:schemeClr>
                </a:solidFill>
                <a:latin typeface="Arial Black" panose="020B0A04020102020204" pitchFamily="34" charset="0"/>
              </a:rPr>
              <a:t> </a:t>
            </a:r>
            <a:br>
              <a:rPr lang="ru-RU" altLang="ru-RU" sz="1600" dirty="0">
                <a:solidFill>
                  <a:schemeClr val="accent5">
                    <a:lumMod val="75000"/>
                  </a:schemeClr>
                </a:solidFill>
                <a:latin typeface="Arial Black" panose="020B0A04020102020204" pitchFamily="34" charset="0"/>
              </a:rPr>
            </a:br>
            <a:r>
              <a:rPr lang="ru-RU" altLang="ru-RU" sz="1600" dirty="0">
                <a:solidFill>
                  <a:schemeClr val="accent1">
                    <a:lumMod val="50000"/>
                  </a:schemeClr>
                </a:solidFill>
                <a:latin typeface="Arial Black" panose="020B0A04020102020204" pitchFamily="34" charset="0"/>
              </a:rPr>
              <a:t>Итак вычеркивал числа ,</a:t>
            </a:r>
            <a:br>
              <a:rPr lang="ru-RU" altLang="ru-RU" sz="1600" dirty="0">
                <a:solidFill>
                  <a:schemeClr val="accent1">
                    <a:lumMod val="50000"/>
                  </a:schemeClr>
                </a:solidFill>
                <a:latin typeface="Arial Black" panose="020B0A04020102020204" pitchFamily="34" charset="0"/>
              </a:rPr>
            </a:br>
            <a:r>
              <a:rPr lang="ru-RU" altLang="ru-RU" sz="1600" dirty="0">
                <a:solidFill>
                  <a:schemeClr val="accent1">
                    <a:lumMod val="50000"/>
                  </a:schemeClr>
                </a:solidFill>
                <a:latin typeface="Arial Black" panose="020B0A04020102020204" pitchFamily="34" charset="0"/>
              </a:rPr>
              <a:t>          кратные </a:t>
            </a:r>
            <a:br>
              <a:rPr lang="ru-RU" altLang="ru-RU" sz="1600" dirty="0">
                <a:solidFill>
                  <a:schemeClr val="accent1">
                    <a:lumMod val="50000"/>
                  </a:schemeClr>
                </a:solidFill>
                <a:latin typeface="Arial Black" panose="020B0A04020102020204" pitchFamily="34" charset="0"/>
              </a:rPr>
            </a:br>
            <a:r>
              <a:rPr lang="ru-RU" altLang="ru-RU" sz="1600" dirty="0">
                <a:solidFill>
                  <a:schemeClr val="accent1">
                    <a:lumMod val="50000"/>
                  </a:schemeClr>
                </a:solidFill>
                <a:latin typeface="Arial Black" panose="020B0A04020102020204" pitchFamily="34" charset="0"/>
              </a:rPr>
              <a:t>                   первому </a:t>
            </a:r>
            <a:br>
              <a:rPr lang="ru-RU" altLang="ru-RU" sz="1600" dirty="0">
                <a:solidFill>
                  <a:schemeClr val="accent1">
                    <a:lumMod val="50000"/>
                  </a:schemeClr>
                </a:solidFill>
                <a:latin typeface="Arial Black" panose="020B0A04020102020204" pitchFamily="34" charset="0"/>
              </a:rPr>
            </a:br>
            <a:r>
              <a:rPr lang="ru-RU" altLang="ru-RU" sz="1600" dirty="0">
                <a:solidFill>
                  <a:schemeClr val="accent1">
                    <a:lumMod val="50000"/>
                  </a:schemeClr>
                </a:solidFill>
                <a:latin typeface="Arial Black" panose="020B0A04020102020204" pitchFamily="34" charset="0"/>
              </a:rPr>
              <a:t>                                  числу </a:t>
            </a:r>
            <a:br>
              <a:rPr lang="ru-RU" altLang="ru-RU" sz="1600" dirty="0">
                <a:solidFill>
                  <a:schemeClr val="accent1">
                    <a:lumMod val="50000"/>
                  </a:schemeClr>
                </a:solidFill>
                <a:latin typeface="Arial Black" panose="020B0A04020102020204" pitchFamily="34" charset="0"/>
              </a:rPr>
            </a:br>
            <a:r>
              <a:rPr lang="ru-RU" altLang="ru-RU" sz="1600" dirty="0">
                <a:solidFill>
                  <a:schemeClr val="accent1">
                    <a:lumMod val="50000"/>
                  </a:schemeClr>
                </a:solidFill>
                <a:latin typeface="Arial Black" panose="020B0A04020102020204" pitchFamily="34" charset="0"/>
              </a:rPr>
              <a:t>                                             </a:t>
            </a:r>
            <a:r>
              <a:rPr lang="ru-RU" altLang="ru-RU" sz="1600" dirty="0" smtClean="0">
                <a:solidFill>
                  <a:schemeClr val="accent1">
                    <a:lumMod val="50000"/>
                  </a:schemeClr>
                </a:solidFill>
                <a:latin typeface="Arial Black" panose="020B0A04020102020204" pitchFamily="34" charset="0"/>
              </a:rPr>
              <a:t>ряда.</a:t>
            </a:r>
            <a:r>
              <a:rPr lang="ru-RU" dirty="0">
                <a:solidFill>
                  <a:schemeClr val="accent5">
                    <a:lumMod val="75000"/>
                  </a:schemeClr>
                </a:solidFill>
                <a:latin typeface="Arial Black" panose="020B0A04020102020204" pitchFamily="34" charset="0"/>
              </a:rPr>
              <a:t/>
            </a:r>
            <a:br>
              <a:rPr lang="ru-RU" dirty="0">
                <a:solidFill>
                  <a:schemeClr val="accent5">
                    <a:lumMod val="75000"/>
                  </a:schemeClr>
                </a:solidFill>
                <a:latin typeface="Arial Black" panose="020B0A04020102020204" pitchFamily="34" charset="0"/>
              </a:rPr>
            </a:br>
            <a:endParaRPr lang="ru-RU" dirty="0"/>
          </a:p>
        </p:txBody>
      </p:sp>
      <p:sp>
        <p:nvSpPr>
          <p:cNvPr id="6" name="Объект 5"/>
          <p:cNvSpPr>
            <a:spLocks noGrp="1"/>
          </p:cNvSpPr>
          <p:nvPr>
            <p:ph idx="1"/>
          </p:nvPr>
        </p:nvSpPr>
        <p:spPr>
          <a:xfrm>
            <a:off x="251518" y="949626"/>
            <a:ext cx="6554867" cy="1815480"/>
          </a:xfrm>
        </p:spPr>
        <p:txBody>
          <a:bodyPr/>
          <a:lstStyle/>
          <a:p>
            <a:endParaRPr lang="ru-RU" altLang="ru-RU" dirty="0" smtClean="0">
              <a:solidFill>
                <a:schemeClr val="accent5">
                  <a:lumMod val="50000"/>
                </a:schemeClr>
              </a:solidFill>
            </a:endParaRPr>
          </a:p>
          <a:p>
            <a:endParaRPr lang="ru-RU" altLang="ru-RU" dirty="0">
              <a:solidFill>
                <a:schemeClr val="accent5">
                  <a:lumMod val="50000"/>
                </a:schemeClr>
              </a:solidFill>
            </a:endParaRPr>
          </a:p>
        </p:txBody>
      </p:sp>
      <p:sp>
        <p:nvSpPr>
          <p:cNvPr id="2" name="Прямоугольник 1"/>
          <p:cNvSpPr/>
          <p:nvPr/>
        </p:nvSpPr>
        <p:spPr>
          <a:xfrm>
            <a:off x="179513" y="3501008"/>
            <a:ext cx="4392488" cy="830997"/>
          </a:xfrm>
          <a:prstGeom prst="rect">
            <a:avLst/>
          </a:prstGeom>
        </p:spPr>
        <p:txBody>
          <a:bodyPr wrap="square">
            <a:spAutoFit/>
          </a:bodyPr>
          <a:lstStyle/>
          <a:p>
            <a:pPr algn="ctr"/>
            <a:r>
              <a:rPr lang="ru-RU" sz="1600" b="1" dirty="0">
                <a:solidFill>
                  <a:schemeClr val="accent1">
                    <a:lumMod val="50000"/>
                  </a:schemeClr>
                </a:solidFill>
                <a:latin typeface="Arial Black" panose="020B0A04020102020204" pitchFamily="34" charset="0"/>
              </a:rPr>
              <a:t>Александрийский ученый </a:t>
            </a:r>
            <a:r>
              <a:rPr lang="ru-RU" sz="1600" b="1" dirty="0" smtClean="0">
                <a:solidFill>
                  <a:schemeClr val="accent1">
                    <a:lumMod val="50000"/>
                  </a:schemeClr>
                </a:solidFill>
                <a:latin typeface="Arial Black" panose="020B0A04020102020204" pitchFamily="34" charset="0"/>
              </a:rPr>
              <a:t>Эратосфен </a:t>
            </a:r>
            <a:r>
              <a:rPr lang="ru-RU" sz="1600" b="1" dirty="0">
                <a:solidFill>
                  <a:schemeClr val="accent1">
                    <a:lumMod val="50000"/>
                  </a:schemeClr>
                </a:solidFill>
                <a:latin typeface="Arial Black" panose="020B0A04020102020204" pitchFamily="34" charset="0"/>
              </a:rPr>
              <a:t>(</a:t>
            </a:r>
            <a:r>
              <a:rPr lang="en-US" sz="1600" b="1" dirty="0">
                <a:solidFill>
                  <a:schemeClr val="accent1">
                    <a:lumMod val="50000"/>
                  </a:schemeClr>
                </a:solidFill>
                <a:latin typeface="Arial Black" panose="020B0A04020102020204" pitchFamily="34" charset="0"/>
              </a:rPr>
              <a:t>III</a:t>
            </a:r>
            <a:r>
              <a:rPr lang="ru-RU" sz="1600" b="1" dirty="0">
                <a:solidFill>
                  <a:schemeClr val="accent1">
                    <a:lumMod val="50000"/>
                  </a:schemeClr>
                </a:solidFill>
                <a:latin typeface="Arial Black" panose="020B0A04020102020204" pitchFamily="34" charset="0"/>
              </a:rPr>
              <a:t> век до нашей эры</a:t>
            </a:r>
            <a:r>
              <a:rPr lang="ru-RU" sz="1600" b="1" dirty="0" smtClean="0">
                <a:solidFill>
                  <a:schemeClr val="accent1">
                    <a:lumMod val="50000"/>
                  </a:schemeClr>
                </a:solidFill>
                <a:latin typeface="Arial Black" panose="020B0A04020102020204" pitchFamily="34" charset="0"/>
              </a:rPr>
              <a:t>)</a:t>
            </a:r>
            <a:endParaRPr lang="ru-RU" sz="1600" b="1" dirty="0">
              <a:solidFill>
                <a:schemeClr val="accent1">
                  <a:lumMod val="50000"/>
                </a:schemeClr>
              </a:solidFill>
              <a:latin typeface="Arial Black" panose="020B0A04020102020204" pitchFamily="34" charset="0"/>
            </a:endParaRPr>
          </a:p>
          <a:p>
            <a:r>
              <a:rPr lang="ru-RU" sz="1600" b="1" dirty="0">
                <a:solidFill>
                  <a:schemeClr val="accent1">
                    <a:lumMod val="50000"/>
                  </a:schemeClr>
                </a:solidFill>
                <a:latin typeface="Arial Black" panose="020B0A04020102020204" pitchFamily="34" charset="0"/>
              </a:rPr>
              <a:t> </a:t>
            </a:r>
            <a:endParaRPr lang="ru-RU" sz="1600" dirty="0">
              <a:solidFill>
                <a:schemeClr val="accent1">
                  <a:lumMod val="50000"/>
                </a:schemeClr>
              </a:solidFill>
              <a:latin typeface="Arial Black" panose="020B0A04020102020204" pitchFamily="34" charset="0"/>
            </a:endParaRPr>
          </a:p>
        </p:txBody>
      </p:sp>
      <p:pic>
        <p:nvPicPr>
          <p:cNvPr id="7" name="Содержимое 3" descr="http://www.megabook.ru/MObjects2/data/pict2006/new/641a.jpg"/>
          <p:cNvPicPr>
            <a:picLocks/>
          </p:cNvPicPr>
          <p:nvPr/>
        </p:nvPicPr>
        <p:blipFill>
          <a:blip r:embed="rId3"/>
          <a:stretch>
            <a:fillRect/>
          </a:stretch>
        </p:blipFill>
        <p:spPr bwMode="auto">
          <a:xfrm>
            <a:off x="1217668" y="949626"/>
            <a:ext cx="2286000" cy="2335213"/>
          </a:xfrm>
          <a:prstGeom prst="rect">
            <a:avLst/>
          </a:prstGeom>
          <a:noFill/>
          <a:ln w="9525">
            <a:noFill/>
            <a:miter lim="800000"/>
            <a:headEnd/>
            <a:tailEnd/>
          </a:ln>
        </p:spPr>
      </p:pic>
      <p:sp>
        <p:nvSpPr>
          <p:cNvPr id="3" name="Прямоугольник 2"/>
          <p:cNvSpPr/>
          <p:nvPr/>
        </p:nvSpPr>
        <p:spPr>
          <a:xfrm rot="10800000" flipV="1">
            <a:off x="251518" y="160696"/>
            <a:ext cx="4824537" cy="523220"/>
          </a:xfrm>
          <a:prstGeom prst="rect">
            <a:avLst/>
          </a:prstGeom>
        </p:spPr>
        <p:txBody>
          <a:bodyPr wrap="square">
            <a:spAutoFit/>
          </a:bodyPr>
          <a:lstStyle/>
          <a:p>
            <a:r>
              <a:rPr lang="ru-RU" sz="2800" dirty="0">
                <a:solidFill>
                  <a:srgbClr val="C00000"/>
                </a:solidFill>
                <a:latin typeface="Arial Black" panose="020B0A04020102020204" pitchFamily="34" charset="0"/>
              </a:rPr>
              <a:t>Решето Эратосфена</a:t>
            </a:r>
          </a:p>
        </p:txBody>
      </p:sp>
      <p:sp>
        <p:nvSpPr>
          <p:cNvPr id="4" name="Прямоугольник 3"/>
          <p:cNvSpPr/>
          <p:nvPr/>
        </p:nvSpPr>
        <p:spPr>
          <a:xfrm rot="10800000" flipV="1">
            <a:off x="179513" y="4479394"/>
            <a:ext cx="4752527" cy="1569660"/>
          </a:xfrm>
          <a:prstGeom prst="rect">
            <a:avLst/>
          </a:prstGeom>
        </p:spPr>
        <p:txBody>
          <a:bodyPr wrap="square">
            <a:spAutoFit/>
          </a:bodyPr>
          <a:lstStyle/>
          <a:p>
            <a:pPr algn="ctr"/>
            <a:r>
              <a:rPr lang="ru-RU" sz="1600" b="1" dirty="0">
                <a:solidFill>
                  <a:schemeClr val="accent6">
                    <a:lumMod val="50000"/>
                  </a:schemeClr>
                </a:solidFill>
                <a:latin typeface="Arial Black" panose="020B0A04020102020204" pitchFamily="34" charset="0"/>
              </a:rPr>
              <a:t>В древности писали на восковых табличках острой </a:t>
            </a:r>
            <a:r>
              <a:rPr lang="ru-RU" sz="1600" b="1" dirty="0" smtClean="0">
                <a:solidFill>
                  <a:schemeClr val="accent6">
                    <a:lumMod val="50000"/>
                  </a:schemeClr>
                </a:solidFill>
                <a:latin typeface="Arial Black" panose="020B0A04020102020204" pitchFamily="34" charset="0"/>
              </a:rPr>
              <a:t>палочкой - </a:t>
            </a:r>
            <a:r>
              <a:rPr lang="ru-RU" sz="1600" b="1" dirty="0">
                <a:solidFill>
                  <a:schemeClr val="accent6">
                    <a:lumMod val="50000"/>
                  </a:schemeClr>
                </a:solidFill>
                <a:latin typeface="Arial Black" panose="020B0A04020102020204" pitchFamily="34" charset="0"/>
              </a:rPr>
              <a:t>стилем. </a:t>
            </a:r>
            <a:r>
              <a:rPr lang="ru-RU" sz="1600" b="1" dirty="0" err="1">
                <a:solidFill>
                  <a:schemeClr val="accent6">
                    <a:lumMod val="50000"/>
                  </a:schemeClr>
                </a:solidFill>
                <a:latin typeface="Arial Black" panose="020B0A04020102020204" pitchFamily="34" charset="0"/>
              </a:rPr>
              <a:t>Эрастофен</a:t>
            </a:r>
            <a:r>
              <a:rPr lang="ru-RU" sz="1600" b="1" dirty="0">
                <a:solidFill>
                  <a:schemeClr val="accent6">
                    <a:lumMod val="50000"/>
                  </a:schemeClr>
                </a:solidFill>
                <a:latin typeface="Arial Black" panose="020B0A04020102020204" pitchFamily="34" charset="0"/>
              </a:rPr>
              <a:t> выкалывал числа острым концом стиля. После выкалывания всех остальных чисел табличка напоминала решето. </a:t>
            </a:r>
            <a:endParaRPr lang="ru-RU" sz="1600" dirty="0">
              <a:solidFill>
                <a:schemeClr val="accent6">
                  <a:lumMod val="50000"/>
                </a:schemeClr>
              </a:solidFill>
            </a:endParaRPr>
          </a:p>
        </p:txBody>
      </p:sp>
      <p:sp>
        <p:nvSpPr>
          <p:cNvPr id="8" name="Прямоугольник 7"/>
          <p:cNvSpPr/>
          <p:nvPr/>
        </p:nvSpPr>
        <p:spPr>
          <a:xfrm>
            <a:off x="0" y="0"/>
            <a:ext cx="9144000" cy="685800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Номер слайда 9"/>
          <p:cNvSpPr>
            <a:spLocks noGrp="1"/>
          </p:cNvSpPr>
          <p:nvPr>
            <p:ph type="sldNum" sz="quarter" idx="12"/>
          </p:nvPr>
        </p:nvSpPr>
        <p:spPr>
          <a:xfrm>
            <a:off x="8388424" y="6049054"/>
            <a:ext cx="504056" cy="620305"/>
          </a:xfrm>
        </p:spPr>
        <p:txBody>
          <a:bodyPr/>
          <a:lstStyle/>
          <a:p>
            <a:fld id="{725C68B6-61C2-468F-89AB-4B9F7531AA68}" type="slidenum">
              <a:rPr lang="ru-RU" b="1" smtClean="0">
                <a:solidFill>
                  <a:srgbClr val="FF0000"/>
                </a:solidFill>
              </a:rPr>
              <a:pPr/>
              <a:t>4</a:t>
            </a:fld>
            <a:endParaRPr lang="ru-RU" b="1" dirty="0">
              <a:solidFill>
                <a:srgbClr val="FF0000"/>
              </a:solidFill>
            </a:endParaRPr>
          </a:p>
        </p:txBody>
      </p:sp>
      <p:sp>
        <p:nvSpPr>
          <p:cNvPr id="12" name="Овал 11"/>
          <p:cNvSpPr/>
          <p:nvPr/>
        </p:nvSpPr>
        <p:spPr>
          <a:xfrm>
            <a:off x="8442176" y="6166161"/>
            <a:ext cx="576064" cy="504055"/>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0214762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7776864" cy="792088"/>
          </a:xfrm>
        </p:spPr>
        <p:txBody>
          <a:bodyPr>
            <a:normAutofit/>
          </a:bodyPr>
          <a:lstStyle/>
          <a:p>
            <a:pPr algn="ctr"/>
            <a:r>
              <a:rPr lang="ru-RU" sz="1800" dirty="0" smtClean="0">
                <a:solidFill>
                  <a:srgbClr val="C00000"/>
                </a:solidFill>
                <a:latin typeface="Arial Black" panose="020B0A04020102020204" pitchFamily="34" charset="0"/>
              </a:rPr>
              <a:t>Совершенные числа</a:t>
            </a:r>
            <a:endParaRPr lang="ru-RU" sz="1800" dirty="0">
              <a:solidFill>
                <a:srgbClr val="C00000"/>
              </a:solidFill>
              <a:latin typeface="Arial Black" panose="020B0A04020102020204" pitchFamily="34" charset="0"/>
            </a:endParaRPr>
          </a:p>
        </p:txBody>
      </p:sp>
      <p:sp>
        <p:nvSpPr>
          <p:cNvPr id="3" name="Объект 2"/>
          <p:cNvSpPr>
            <a:spLocks noGrp="1"/>
          </p:cNvSpPr>
          <p:nvPr>
            <p:ph idx="1"/>
          </p:nvPr>
        </p:nvSpPr>
        <p:spPr>
          <a:xfrm>
            <a:off x="323529" y="1147893"/>
            <a:ext cx="4464496" cy="5472608"/>
          </a:xfrm>
        </p:spPr>
        <p:txBody>
          <a:bodyPr>
            <a:normAutofit/>
          </a:bodyPr>
          <a:lstStyle/>
          <a:p>
            <a:pPr>
              <a:lnSpc>
                <a:spcPct val="80000"/>
              </a:lnSpc>
            </a:pPr>
            <a:r>
              <a:rPr lang="ru-RU" altLang="ru-RU" sz="1600" dirty="0">
                <a:solidFill>
                  <a:schemeClr val="accent6">
                    <a:lumMod val="50000"/>
                  </a:schemeClr>
                </a:solidFill>
                <a:latin typeface="Arial Black" panose="020B0A04020102020204" pitchFamily="34" charset="0"/>
              </a:rPr>
              <a:t>Возьмём произвольное натуральное число и найдём сумму всех его собственных, т. е. меньших самого числа, натуральных  делителей.</a:t>
            </a:r>
          </a:p>
          <a:p>
            <a:pPr>
              <a:lnSpc>
                <a:spcPct val="80000"/>
              </a:lnSpc>
            </a:pPr>
            <a:r>
              <a:rPr lang="ru-RU" altLang="ru-RU" sz="1600" dirty="0">
                <a:solidFill>
                  <a:schemeClr val="accent6">
                    <a:lumMod val="50000"/>
                  </a:schemeClr>
                </a:solidFill>
                <a:latin typeface="Arial Black" panose="020B0A04020102020204" pitchFamily="34" charset="0"/>
              </a:rPr>
              <a:t>Эта сумма может оказаться меньше исходного числа, больше или равна ему.</a:t>
            </a:r>
          </a:p>
          <a:p>
            <a:pPr>
              <a:lnSpc>
                <a:spcPct val="80000"/>
              </a:lnSpc>
            </a:pPr>
            <a:r>
              <a:rPr lang="ru-RU" altLang="ru-RU" sz="1600" dirty="0">
                <a:solidFill>
                  <a:schemeClr val="accent6">
                    <a:lumMod val="50000"/>
                  </a:schemeClr>
                </a:solidFill>
                <a:latin typeface="Arial Black" panose="020B0A04020102020204" pitchFamily="34" charset="0"/>
              </a:rPr>
              <a:t>Например, для числа 10 сумма собственных делителей 1+2+5=8, 8</a:t>
            </a:r>
            <a:r>
              <a:rPr lang="en-US" altLang="ru-RU" sz="1600" dirty="0">
                <a:solidFill>
                  <a:schemeClr val="accent6">
                    <a:lumMod val="50000"/>
                  </a:schemeClr>
                </a:solidFill>
                <a:latin typeface="Arial Black" panose="020B0A04020102020204" pitchFamily="34" charset="0"/>
              </a:rPr>
              <a:t>&lt;10</a:t>
            </a:r>
            <a:r>
              <a:rPr lang="ru-RU" altLang="ru-RU" sz="1600" dirty="0">
                <a:solidFill>
                  <a:schemeClr val="accent6">
                    <a:lumMod val="50000"/>
                  </a:schemeClr>
                </a:solidFill>
                <a:latin typeface="Arial Black" panose="020B0A04020102020204" pitchFamily="34" charset="0"/>
              </a:rPr>
              <a:t>, для числа 12 получаем 1+2+3+4+6=16, 16</a:t>
            </a:r>
            <a:r>
              <a:rPr lang="en-US" altLang="ru-RU" sz="1600" dirty="0">
                <a:solidFill>
                  <a:schemeClr val="accent6">
                    <a:lumMod val="50000"/>
                  </a:schemeClr>
                </a:solidFill>
                <a:latin typeface="Arial Black" panose="020B0A04020102020204" pitchFamily="34" charset="0"/>
              </a:rPr>
              <a:t>&gt;12</a:t>
            </a:r>
            <a:r>
              <a:rPr lang="ru-RU" altLang="ru-RU" sz="1600" dirty="0">
                <a:solidFill>
                  <a:schemeClr val="accent6">
                    <a:lumMod val="50000"/>
                  </a:schemeClr>
                </a:solidFill>
                <a:latin typeface="Arial Black" panose="020B0A04020102020204" pitchFamily="34" charset="0"/>
              </a:rPr>
              <a:t>, а для 6 имеем 1+2+3=6, 6=6.</a:t>
            </a:r>
          </a:p>
          <a:p>
            <a:pPr>
              <a:lnSpc>
                <a:spcPct val="80000"/>
              </a:lnSpc>
            </a:pPr>
            <a:r>
              <a:rPr lang="ru-RU" altLang="ru-RU" sz="1600" dirty="0">
                <a:solidFill>
                  <a:schemeClr val="accent6">
                    <a:lumMod val="50000"/>
                  </a:schemeClr>
                </a:solidFill>
                <a:latin typeface="Arial Black" panose="020B0A04020102020204" pitchFamily="34" charset="0"/>
              </a:rPr>
              <a:t>Числа первого типа пифагорейцы назвали </a:t>
            </a:r>
            <a:r>
              <a:rPr lang="ru-RU" altLang="ru-RU" sz="1600" i="1" dirty="0">
                <a:solidFill>
                  <a:schemeClr val="bg2">
                    <a:lumMod val="50000"/>
                  </a:schemeClr>
                </a:solidFill>
                <a:latin typeface="Arial Black" panose="020B0A04020102020204" pitchFamily="34" charset="0"/>
              </a:rPr>
              <a:t>недостаточными</a:t>
            </a:r>
            <a:r>
              <a:rPr lang="ru-RU" altLang="ru-RU" sz="1600" dirty="0">
                <a:solidFill>
                  <a:schemeClr val="bg2">
                    <a:lumMod val="50000"/>
                  </a:schemeClr>
                </a:solidFill>
                <a:latin typeface="Arial Black" panose="020B0A04020102020204" pitchFamily="34" charset="0"/>
              </a:rPr>
              <a:t>, </a:t>
            </a:r>
            <a:r>
              <a:rPr lang="ru-RU" altLang="ru-RU" sz="1600" dirty="0">
                <a:solidFill>
                  <a:schemeClr val="accent6">
                    <a:lumMod val="50000"/>
                  </a:schemeClr>
                </a:solidFill>
                <a:latin typeface="Arial Black" panose="020B0A04020102020204" pitchFamily="34" charset="0"/>
              </a:rPr>
              <a:t>а второго </a:t>
            </a:r>
            <a:r>
              <a:rPr lang="ru-RU" altLang="ru-RU" sz="1600" b="1" i="1" dirty="0">
                <a:solidFill>
                  <a:schemeClr val="accent1">
                    <a:lumMod val="50000"/>
                  </a:schemeClr>
                </a:solidFill>
                <a:latin typeface="Arial Black" panose="020B0A04020102020204" pitchFamily="34" charset="0"/>
              </a:rPr>
              <a:t>– </a:t>
            </a:r>
            <a:r>
              <a:rPr lang="ru-RU" altLang="ru-RU" sz="1600" b="1" i="1" dirty="0">
                <a:solidFill>
                  <a:schemeClr val="bg2">
                    <a:lumMod val="50000"/>
                  </a:schemeClr>
                </a:solidFill>
                <a:latin typeface="Arial Black" panose="020B0A04020102020204" pitchFamily="34" charset="0"/>
              </a:rPr>
              <a:t>избыточными</a:t>
            </a:r>
            <a:r>
              <a:rPr lang="ru-RU" altLang="ru-RU" sz="1600" b="1" dirty="0">
                <a:solidFill>
                  <a:schemeClr val="bg2">
                    <a:lumMod val="50000"/>
                  </a:schemeClr>
                </a:solidFill>
                <a:latin typeface="Arial Black" panose="020B0A04020102020204" pitchFamily="34" charset="0"/>
              </a:rPr>
              <a:t>, </a:t>
            </a:r>
            <a:r>
              <a:rPr lang="ru-RU" altLang="ru-RU" sz="1600" b="1" dirty="0">
                <a:solidFill>
                  <a:schemeClr val="accent6">
                    <a:lumMod val="50000"/>
                  </a:schemeClr>
                </a:solidFill>
                <a:latin typeface="Arial Black" panose="020B0A04020102020204" pitchFamily="34" charset="0"/>
              </a:rPr>
              <a:t>третьего – </a:t>
            </a:r>
            <a:r>
              <a:rPr lang="ru-RU" altLang="ru-RU" sz="1600" b="1" i="1" dirty="0">
                <a:solidFill>
                  <a:schemeClr val="accent6">
                    <a:lumMod val="50000"/>
                  </a:schemeClr>
                </a:solidFill>
                <a:latin typeface="Arial Black" panose="020B0A04020102020204" pitchFamily="34" charset="0"/>
              </a:rPr>
              <a:t>совершенными.</a:t>
            </a:r>
          </a:p>
        </p:txBody>
      </p:sp>
      <p:sp>
        <p:nvSpPr>
          <p:cNvPr id="4" name="Прямоугольник 3"/>
          <p:cNvSpPr/>
          <p:nvPr/>
        </p:nvSpPr>
        <p:spPr>
          <a:xfrm>
            <a:off x="5004048" y="1556792"/>
            <a:ext cx="4032448" cy="4278094"/>
          </a:xfrm>
          <a:prstGeom prst="rect">
            <a:avLst/>
          </a:prstGeom>
        </p:spPr>
        <p:txBody>
          <a:bodyPr wrap="square">
            <a:spAutoFit/>
          </a:bodyPr>
          <a:lstStyle/>
          <a:p>
            <a:r>
              <a:rPr lang="ru-RU" sz="1600" b="1" dirty="0" smtClean="0">
                <a:solidFill>
                  <a:schemeClr val="accent1">
                    <a:lumMod val="50000"/>
                  </a:schemeClr>
                </a:solidFill>
                <a:latin typeface="Arial Black" panose="020B0A04020102020204" pitchFamily="34" charset="0"/>
              </a:rPr>
              <a:t>Совершенные числа</a:t>
            </a:r>
            <a:r>
              <a:rPr lang="ru-RU" sz="1600" b="1" dirty="0">
                <a:solidFill>
                  <a:schemeClr val="accent1">
                    <a:lumMod val="50000"/>
                  </a:schemeClr>
                </a:solidFill>
                <a:latin typeface="Arial Black" panose="020B0A04020102020204" pitchFamily="34" charset="0"/>
              </a:rPr>
              <a:t> </a:t>
            </a:r>
            <a:r>
              <a:rPr lang="ru-RU" sz="1600" b="1" dirty="0" smtClean="0">
                <a:solidFill>
                  <a:schemeClr val="accent1">
                    <a:lumMod val="50000"/>
                  </a:schemeClr>
                </a:solidFill>
                <a:latin typeface="Arial Black" panose="020B0A04020102020204" pitchFamily="34" charset="0"/>
              </a:rPr>
              <a:t>встречаются очень редко.</a:t>
            </a:r>
          </a:p>
          <a:p>
            <a:r>
              <a:rPr lang="ru-RU" sz="1600" b="1" dirty="0" smtClean="0">
                <a:solidFill>
                  <a:schemeClr val="accent1">
                    <a:lumMod val="50000"/>
                  </a:schemeClr>
                </a:solidFill>
                <a:latin typeface="Arial Black" panose="020B0A04020102020204" pitchFamily="34" charset="0"/>
              </a:rPr>
              <a:t> Пифагореец  </a:t>
            </a:r>
            <a:r>
              <a:rPr lang="ru-RU" sz="1600" b="1" dirty="0" err="1">
                <a:solidFill>
                  <a:schemeClr val="accent1">
                    <a:lumMod val="50000"/>
                  </a:schemeClr>
                </a:solidFill>
                <a:latin typeface="Arial Black" panose="020B0A04020102020204" pitchFamily="34" charset="0"/>
              </a:rPr>
              <a:t>Ямблих</a:t>
            </a:r>
            <a:r>
              <a:rPr lang="ru-RU" sz="1600" b="1" dirty="0">
                <a:solidFill>
                  <a:schemeClr val="accent1">
                    <a:lumMod val="50000"/>
                  </a:schemeClr>
                </a:solidFill>
                <a:latin typeface="Arial Black" panose="020B0A04020102020204" pitchFamily="34" charset="0"/>
              </a:rPr>
              <a:t> в своем сочинении о совершенных числах написал, что от мириады (10 тысяч) до мириады мириад содержится лишь одно такое число.</a:t>
            </a:r>
            <a:br>
              <a:rPr lang="ru-RU" sz="1600" b="1" dirty="0">
                <a:solidFill>
                  <a:schemeClr val="accent1">
                    <a:lumMod val="50000"/>
                  </a:schemeClr>
                </a:solidFill>
                <a:latin typeface="Arial Black" panose="020B0A04020102020204" pitchFamily="34" charset="0"/>
              </a:rPr>
            </a:br>
            <a:r>
              <a:rPr lang="ru-RU" sz="1600" b="1" dirty="0">
                <a:solidFill>
                  <a:schemeClr val="accent1">
                    <a:lumMod val="50000"/>
                  </a:schemeClr>
                </a:solidFill>
                <a:latin typeface="Arial Black" panose="020B0A04020102020204" pitchFamily="34" charset="0"/>
              </a:rPr>
              <a:t>Во времена Пифагора были найдены такие совершенные числа, как </a:t>
            </a:r>
            <a:r>
              <a:rPr lang="ru-RU" sz="1600" b="1" dirty="0">
                <a:solidFill>
                  <a:srgbClr val="FF0000"/>
                </a:solidFill>
                <a:latin typeface="Arial Black" panose="020B0A04020102020204" pitchFamily="34" charset="0"/>
              </a:rPr>
              <a:t>6, 28, 496. </a:t>
            </a:r>
            <a:r>
              <a:rPr lang="ru-RU" sz="1600" b="1" dirty="0">
                <a:solidFill>
                  <a:schemeClr val="accent1">
                    <a:lumMod val="50000"/>
                  </a:schemeClr>
                </a:solidFill>
                <a:latin typeface="Arial Black" panose="020B0A04020102020204" pitchFamily="34" charset="0"/>
              </a:rPr>
              <a:t>Кстати, все эти числа являются четными, и не одного нечетного совершенного числа не было обнаружено, но до сих пор это никем не доказано и не опровергнуто.</a:t>
            </a:r>
            <a:endParaRPr lang="ru-RU" sz="1600" dirty="0">
              <a:solidFill>
                <a:schemeClr val="accent1">
                  <a:lumMod val="50000"/>
                </a:schemeClr>
              </a:solidFill>
              <a:latin typeface="Arial Black" panose="020B0A04020102020204" pitchFamily="34" charset="0"/>
            </a:endParaRPr>
          </a:p>
        </p:txBody>
      </p:sp>
      <p:sp>
        <p:nvSpPr>
          <p:cNvPr id="5" name="Прямоугольник 4"/>
          <p:cNvSpPr/>
          <p:nvPr/>
        </p:nvSpPr>
        <p:spPr>
          <a:xfrm>
            <a:off x="0" y="0"/>
            <a:ext cx="9144000" cy="685800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Номер слайда 6"/>
          <p:cNvSpPr>
            <a:spLocks noGrp="1"/>
          </p:cNvSpPr>
          <p:nvPr>
            <p:ph type="sldNum" sz="quarter" idx="12"/>
          </p:nvPr>
        </p:nvSpPr>
        <p:spPr>
          <a:xfrm>
            <a:off x="8460432" y="6152304"/>
            <a:ext cx="432048" cy="504057"/>
          </a:xfrm>
        </p:spPr>
        <p:txBody>
          <a:bodyPr/>
          <a:lstStyle/>
          <a:p>
            <a:fld id="{725C68B6-61C2-468F-89AB-4B9F7531AA68}" type="slidenum">
              <a:rPr lang="ru-RU" b="1" smtClean="0">
                <a:solidFill>
                  <a:srgbClr val="FF0000"/>
                </a:solidFill>
              </a:rPr>
              <a:pPr/>
              <a:t>5</a:t>
            </a:fld>
            <a:r>
              <a:rPr lang="ru-RU" b="1" dirty="0" smtClean="0">
                <a:solidFill>
                  <a:srgbClr val="FF0000"/>
                </a:solidFill>
              </a:rPr>
              <a:t> </a:t>
            </a:r>
            <a:endParaRPr lang="ru-RU" b="1" dirty="0">
              <a:solidFill>
                <a:srgbClr val="FF0000"/>
              </a:solidFill>
            </a:endParaRPr>
          </a:p>
        </p:txBody>
      </p:sp>
      <p:sp>
        <p:nvSpPr>
          <p:cNvPr id="8" name="Овал 7"/>
          <p:cNvSpPr/>
          <p:nvPr/>
        </p:nvSpPr>
        <p:spPr>
          <a:xfrm flipH="1">
            <a:off x="8316416" y="6152304"/>
            <a:ext cx="720080" cy="504057"/>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6023416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774907"/>
            <a:ext cx="5832648" cy="2888442"/>
          </a:xfrm>
        </p:spPr>
        <p:txBody>
          <a:bodyPr>
            <a:normAutofit/>
          </a:bodyPr>
          <a:lstStyle/>
          <a:p>
            <a:r>
              <a:rPr lang="ru-RU" altLang="ru-RU" sz="1600" dirty="0" smtClean="0">
                <a:solidFill>
                  <a:schemeClr val="accent1">
                    <a:lumMod val="50000"/>
                  </a:schemeClr>
                </a:solidFill>
                <a:latin typeface="Arial Black" panose="020B0A04020102020204" pitchFamily="34" charset="0"/>
              </a:rPr>
              <a:t>Лев </a:t>
            </a:r>
            <a:r>
              <a:rPr lang="ru-RU" altLang="ru-RU" sz="1600" dirty="0">
                <a:solidFill>
                  <a:schemeClr val="accent1">
                    <a:lumMod val="50000"/>
                  </a:schemeClr>
                </a:solidFill>
                <a:latin typeface="Arial Black" panose="020B0A04020102020204" pitchFamily="34" charset="0"/>
              </a:rPr>
              <a:t>Николаевич Толстой не раз, бывало, шутливо «похвалялся » тем, что дата его рождения ( 28 августа по календарю того времени) является совершенным числом. Год рождения Льва Толстого </a:t>
            </a:r>
            <a:r>
              <a:rPr lang="ru-RU" altLang="ru-RU" sz="1600" dirty="0">
                <a:solidFill>
                  <a:srgbClr val="C00000"/>
                </a:solidFill>
                <a:latin typeface="Arial Black" panose="020B0A04020102020204" pitchFamily="34" charset="0"/>
              </a:rPr>
              <a:t>1828 </a:t>
            </a:r>
            <a:r>
              <a:rPr lang="ru-RU" altLang="ru-RU" sz="1600" dirty="0">
                <a:solidFill>
                  <a:schemeClr val="accent1">
                    <a:lumMod val="50000"/>
                  </a:schemeClr>
                </a:solidFill>
                <a:latin typeface="Arial Black" panose="020B0A04020102020204" pitchFamily="34" charset="0"/>
              </a:rPr>
              <a:t>тоже интересное число</a:t>
            </a:r>
            <a:r>
              <a:rPr lang="ru-RU" altLang="ru-RU" sz="1600" dirty="0" smtClean="0">
                <a:solidFill>
                  <a:schemeClr val="accent1">
                    <a:lumMod val="50000"/>
                  </a:schemeClr>
                </a:solidFill>
                <a:latin typeface="Arial Black" panose="020B0A04020102020204" pitchFamily="34" charset="0"/>
              </a:rPr>
              <a:t>:</a:t>
            </a:r>
            <a:r>
              <a:rPr lang="ru-RU" altLang="ru-RU" sz="1400" dirty="0">
                <a:solidFill>
                  <a:schemeClr val="accent1">
                    <a:lumMod val="50000"/>
                  </a:schemeClr>
                </a:solidFill>
              </a:rPr>
              <a:t> </a:t>
            </a:r>
            <a:r>
              <a:rPr lang="ru-RU" altLang="ru-RU" sz="1400" dirty="0" smtClean="0"/>
              <a:t/>
            </a:r>
            <a:br>
              <a:rPr lang="ru-RU" altLang="ru-RU" sz="1400" dirty="0" smtClean="0"/>
            </a:br>
            <a:r>
              <a:rPr lang="ru-RU" altLang="ru-RU" sz="1600" b="1" dirty="0" smtClean="0">
                <a:solidFill>
                  <a:schemeClr val="accent1">
                    <a:lumMod val="50000"/>
                  </a:schemeClr>
                </a:solidFill>
                <a:latin typeface="Arial Black" panose="020B0A04020102020204" pitchFamily="34" charset="0"/>
              </a:rPr>
              <a:t>1) </a:t>
            </a:r>
            <a:r>
              <a:rPr lang="ru-RU" altLang="ru-RU" sz="1600" dirty="0" smtClean="0">
                <a:solidFill>
                  <a:schemeClr val="accent1">
                    <a:lumMod val="50000"/>
                  </a:schemeClr>
                </a:solidFill>
                <a:latin typeface="Arial Black" panose="020B0A04020102020204" pitchFamily="34" charset="0"/>
              </a:rPr>
              <a:t>последние </a:t>
            </a:r>
            <a:r>
              <a:rPr lang="ru-RU" altLang="ru-RU" sz="1600" dirty="0">
                <a:solidFill>
                  <a:schemeClr val="accent1">
                    <a:lumMod val="50000"/>
                  </a:schemeClr>
                </a:solidFill>
                <a:latin typeface="Arial Black" panose="020B0A04020102020204" pitchFamily="34" charset="0"/>
              </a:rPr>
              <a:t>две цифры </a:t>
            </a:r>
            <a:r>
              <a:rPr lang="ru-RU" altLang="ru-RU" sz="1600" b="1" dirty="0">
                <a:solidFill>
                  <a:srgbClr val="C00000"/>
                </a:solidFill>
                <a:latin typeface="Arial Black" panose="020B0A04020102020204" pitchFamily="34" charset="0"/>
              </a:rPr>
              <a:t>( 28 ) </a:t>
            </a:r>
            <a:r>
              <a:rPr lang="ru-RU" altLang="ru-RU" sz="1600" dirty="0">
                <a:solidFill>
                  <a:schemeClr val="accent1">
                    <a:lumMod val="50000"/>
                  </a:schemeClr>
                </a:solidFill>
                <a:latin typeface="Arial Black" panose="020B0A04020102020204" pitchFamily="34" charset="0"/>
              </a:rPr>
              <a:t>образуют совершенное число;</a:t>
            </a:r>
            <a:r>
              <a:rPr lang="ru-RU" altLang="ru-RU" sz="1600" dirty="0">
                <a:solidFill>
                  <a:schemeClr val="accent1">
                    <a:lumMod val="75000"/>
                  </a:schemeClr>
                </a:solidFill>
                <a:latin typeface="Arial Black" panose="020B0A04020102020204" pitchFamily="34" charset="0"/>
              </a:rPr>
              <a:t/>
            </a:r>
            <a:br>
              <a:rPr lang="ru-RU" altLang="ru-RU" sz="1600" dirty="0">
                <a:solidFill>
                  <a:schemeClr val="accent1">
                    <a:lumMod val="75000"/>
                  </a:schemeClr>
                </a:solidFill>
                <a:latin typeface="Arial Black" panose="020B0A04020102020204" pitchFamily="34" charset="0"/>
              </a:rPr>
            </a:br>
            <a:r>
              <a:rPr lang="ru-RU" altLang="ru-RU" sz="1600" dirty="0" smtClean="0">
                <a:solidFill>
                  <a:schemeClr val="accent1">
                    <a:lumMod val="50000"/>
                  </a:schemeClr>
                </a:solidFill>
                <a:latin typeface="Arial Black" panose="020B0A04020102020204" pitchFamily="34" charset="0"/>
              </a:rPr>
              <a:t>2) </a:t>
            </a:r>
            <a:r>
              <a:rPr lang="ru-RU" altLang="ru-RU" sz="1600" dirty="0">
                <a:solidFill>
                  <a:schemeClr val="accent1">
                    <a:lumMod val="50000"/>
                  </a:schemeClr>
                </a:solidFill>
                <a:latin typeface="Arial Black" panose="020B0A04020102020204" pitchFamily="34" charset="0"/>
              </a:rPr>
              <a:t>если обменять местами первые две цифры, то получится </a:t>
            </a:r>
            <a:r>
              <a:rPr lang="ru-RU" altLang="ru-RU" sz="1600" dirty="0">
                <a:solidFill>
                  <a:srgbClr val="C00000"/>
                </a:solidFill>
                <a:latin typeface="Arial Black" panose="020B0A04020102020204" pitchFamily="34" charset="0"/>
              </a:rPr>
              <a:t>8128 </a:t>
            </a:r>
            <a:r>
              <a:rPr lang="ru-RU" altLang="ru-RU" sz="1600" dirty="0">
                <a:solidFill>
                  <a:schemeClr val="accent1">
                    <a:lumMod val="75000"/>
                  </a:schemeClr>
                </a:solidFill>
                <a:latin typeface="Arial Black" panose="020B0A04020102020204" pitchFamily="34" charset="0"/>
              </a:rPr>
              <a:t>– </a:t>
            </a:r>
            <a:r>
              <a:rPr lang="ru-RU" altLang="ru-RU" sz="1600" dirty="0">
                <a:solidFill>
                  <a:schemeClr val="accent1">
                    <a:lumMod val="50000"/>
                  </a:schemeClr>
                </a:solidFill>
                <a:latin typeface="Arial Black" panose="020B0A04020102020204" pitchFamily="34" charset="0"/>
              </a:rPr>
              <a:t>четвёртое </a:t>
            </a:r>
            <a:r>
              <a:rPr lang="ru-RU" altLang="ru-RU" sz="1600" dirty="0" smtClean="0">
                <a:solidFill>
                  <a:schemeClr val="accent1">
                    <a:lumMod val="50000"/>
                  </a:schemeClr>
                </a:solidFill>
                <a:latin typeface="Arial Black" panose="020B0A04020102020204" pitchFamily="34" charset="0"/>
              </a:rPr>
              <a:t>.</a:t>
            </a:r>
            <a:endParaRPr lang="ru-RU" altLang="ru-RU" sz="1600" dirty="0">
              <a:solidFill>
                <a:schemeClr val="accent1">
                  <a:lumMod val="50000"/>
                </a:schemeClr>
              </a:solidFill>
              <a:latin typeface="Arial Black" panose="020B0A04020102020204" pitchFamily="34" charset="0"/>
            </a:endParaRPr>
          </a:p>
        </p:txBody>
      </p:sp>
      <p:pic>
        <p:nvPicPr>
          <p:cNvPr id="4" name="Picture 6"/>
          <p:cNvPicPr>
            <a:picLocks noGrp="1" noChangeAspect="1" noChangeArrowheads="1"/>
          </p:cNvPicPr>
          <p:nvPr>
            <p:ph idx="1"/>
          </p:nvPr>
        </p:nvPicPr>
        <p:blipFill>
          <a:blip r:embed="rId3" cstate="print">
            <a:lum bright="12000" contrast="6000"/>
            <a:extLst>
              <a:ext uri="{28A0092B-C50C-407E-A947-70E740481C1C}">
                <a14:useLocalDpi xmlns:a14="http://schemas.microsoft.com/office/drawing/2010/main" val="0"/>
              </a:ext>
            </a:extLst>
          </a:blip>
          <a:srcRect/>
          <a:stretch>
            <a:fillRect/>
          </a:stretch>
        </p:blipFill>
        <p:spPr bwMode="auto">
          <a:xfrm>
            <a:off x="323528" y="260648"/>
            <a:ext cx="2808310" cy="35142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Прямоугольник 4"/>
          <p:cNvSpPr/>
          <p:nvPr/>
        </p:nvSpPr>
        <p:spPr>
          <a:xfrm rot="10800000" flipV="1">
            <a:off x="3275855" y="598075"/>
            <a:ext cx="5544615" cy="2613023"/>
          </a:xfrm>
          <a:prstGeom prst="rect">
            <a:avLst/>
          </a:prstGeom>
        </p:spPr>
        <p:txBody>
          <a:bodyPr wrap="square">
            <a:spAutoFit/>
          </a:bodyPr>
          <a:lstStyle/>
          <a:p>
            <a:pPr>
              <a:lnSpc>
                <a:spcPct val="90000"/>
              </a:lnSpc>
              <a:buFont typeface="Wingdings" panose="05000000000000000000" pitchFamily="2" charset="2"/>
              <a:buNone/>
            </a:pPr>
            <a:r>
              <a:rPr lang="ru-RU" altLang="ru-RU" dirty="0">
                <a:solidFill>
                  <a:srgbClr val="C00000"/>
                </a:solidFill>
                <a:latin typeface="Arial Black" panose="020B0A04020102020204" pitchFamily="34" charset="0"/>
              </a:rPr>
              <a:t>Люди обратили внимание на совершенные числа очень давно</a:t>
            </a:r>
            <a:r>
              <a:rPr lang="ru-RU" altLang="ru-RU" dirty="0" smtClean="0">
                <a:solidFill>
                  <a:srgbClr val="C00000"/>
                </a:solidFill>
                <a:latin typeface="Arial Black" panose="020B0A04020102020204" pitchFamily="34" charset="0"/>
              </a:rPr>
              <a:t>.</a:t>
            </a:r>
          </a:p>
          <a:p>
            <a:pPr>
              <a:lnSpc>
                <a:spcPct val="90000"/>
              </a:lnSpc>
              <a:buFont typeface="Wingdings" panose="05000000000000000000" pitchFamily="2" charset="2"/>
              <a:buNone/>
            </a:pPr>
            <a:endParaRPr lang="ru-RU" altLang="ru-RU" dirty="0" smtClean="0">
              <a:latin typeface="Arial Black" panose="020B0A04020102020204" pitchFamily="34" charset="0"/>
            </a:endParaRPr>
          </a:p>
          <a:p>
            <a:pPr>
              <a:lnSpc>
                <a:spcPct val="90000"/>
              </a:lnSpc>
              <a:buFont typeface="Wingdings" panose="05000000000000000000" pitchFamily="2" charset="2"/>
              <a:buNone/>
            </a:pPr>
            <a:r>
              <a:rPr lang="ru-RU" altLang="ru-RU" sz="1600" dirty="0" smtClean="0">
                <a:solidFill>
                  <a:schemeClr val="accent6">
                    <a:lumMod val="50000"/>
                  </a:schemeClr>
                </a:solidFill>
                <a:latin typeface="Arial Black" panose="020B0A04020102020204" pitchFamily="34" charset="0"/>
              </a:rPr>
              <a:t> </a:t>
            </a:r>
            <a:r>
              <a:rPr lang="ru-RU" altLang="ru-RU" sz="1600" dirty="0">
                <a:solidFill>
                  <a:schemeClr val="accent6">
                    <a:lumMod val="50000"/>
                  </a:schemeClr>
                </a:solidFill>
                <a:latin typeface="Arial Black" panose="020B0A04020102020204" pitchFamily="34" charset="0"/>
              </a:rPr>
              <a:t>Древнегреческая мера длины локоть содержит 28 пальцев. </a:t>
            </a:r>
          </a:p>
          <a:p>
            <a:pPr>
              <a:lnSpc>
                <a:spcPct val="90000"/>
              </a:lnSpc>
              <a:buFont typeface="Wingdings" panose="05000000000000000000" pitchFamily="2" charset="2"/>
              <a:buNone/>
            </a:pPr>
            <a:r>
              <a:rPr lang="ru-RU" altLang="ru-RU" sz="1600" dirty="0">
                <a:solidFill>
                  <a:schemeClr val="accent6">
                    <a:lumMod val="50000"/>
                  </a:schemeClr>
                </a:solidFill>
                <a:latin typeface="Arial Black" panose="020B0A04020102020204" pitchFamily="34" charset="0"/>
              </a:rPr>
              <a:t> В Древнем Риме существовал обычай отводить на пирах шестое место самым </a:t>
            </a:r>
            <a:r>
              <a:rPr lang="ru-RU" altLang="ru-RU" sz="1600" dirty="0" smtClean="0">
                <a:solidFill>
                  <a:schemeClr val="accent6">
                    <a:lumMod val="50000"/>
                  </a:schemeClr>
                </a:solidFill>
                <a:latin typeface="Arial Black" panose="020B0A04020102020204" pitchFamily="34" charset="0"/>
              </a:rPr>
              <a:t>знатным </a:t>
            </a:r>
            <a:r>
              <a:rPr lang="ru-RU" altLang="ru-RU" sz="1600" dirty="0">
                <a:solidFill>
                  <a:schemeClr val="accent6">
                    <a:lumMod val="50000"/>
                  </a:schemeClr>
                </a:solidFill>
                <a:latin typeface="Arial Black" panose="020B0A04020102020204" pitchFamily="34" charset="0"/>
              </a:rPr>
              <a:t>и почётным </a:t>
            </a:r>
            <a:r>
              <a:rPr lang="ru-RU" altLang="ru-RU" sz="1600" dirty="0" smtClean="0">
                <a:solidFill>
                  <a:schemeClr val="accent6">
                    <a:lumMod val="50000"/>
                  </a:schemeClr>
                </a:solidFill>
                <a:latin typeface="Arial Black" panose="020B0A04020102020204" pitchFamily="34" charset="0"/>
              </a:rPr>
              <a:t>гостям.</a:t>
            </a:r>
            <a:endParaRPr lang="ru-RU" altLang="ru-RU" sz="1600" dirty="0">
              <a:solidFill>
                <a:schemeClr val="accent6">
                  <a:lumMod val="50000"/>
                </a:schemeClr>
              </a:solidFill>
              <a:latin typeface="Arial Black" panose="020B0A04020102020204" pitchFamily="34" charset="0"/>
            </a:endParaRPr>
          </a:p>
          <a:p>
            <a:pPr>
              <a:lnSpc>
                <a:spcPct val="90000"/>
              </a:lnSpc>
              <a:buFont typeface="Wingdings" panose="05000000000000000000" pitchFamily="2" charset="2"/>
              <a:buNone/>
            </a:pPr>
            <a:r>
              <a:rPr lang="ru-RU" altLang="ru-RU" sz="1600" dirty="0">
                <a:solidFill>
                  <a:schemeClr val="accent6">
                    <a:lumMod val="50000"/>
                  </a:schemeClr>
                </a:solidFill>
                <a:latin typeface="Arial Black" panose="020B0A04020102020204" pitchFamily="34" charset="0"/>
              </a:rPr>
              <a:t>  На картине Рафаэля</a:t>
            </a:r>
          </a:p>
          <a:p>
            <a:pPr>
              <a:lnSpc>
                <a:spcPct val="90000"/>
              </a:lnSpc>
              <a:buFont typeface="Wingdings" panose="05000000000000000000" pitchFamily="2" charset="2"/>
              <a:buNone/>
            </a:pPr>
            <a:r>
              <a:rPr lang="ru-RU" altLang="ru-RU" sz="1600" dirty="0">
                <a:solidFill>
                  <a:schemeClr val="accent6">
                    <a:lumMod val="50000"/>
                  </a:schemeClr>
                </a:solidFill>
                <a:latin typeface="Arial Black" panose="020B0A04020102020204" pitchFamily="34" charset="0"/>
              </a:rPr>
              <a:t> « Сикстинская мадонна» на руке у Святого </a:t>
            </a:r>
            <a:r>
              <a:rPr lang="ru-RU" altLang="ru-RU" sz="1600" dirty="0" err="1">
                <a:solidFill>
                  <a:schemeClr val="accent6">
                    <a:lumMod val="50000"/>
                  </a:schemeClr>
                </a:solidFill>
                <a:latin typeface="Arial Black" panose="020B0A04020102020204" pitchFamily="34" charset="0"/>
              </a:rPr>
              <a:t>Сикста</a:t>
            </a:r>
            <a:r>
              <a:rPr lang="ru-RU" altLang="ru-RU" sz="1600" dirty="0">
                <a:solidFill>
                  <a:schemeClr val="accent6">
                    <a:lumMod val="50000"/>
                  </a:schemeClr>
                </a:solidFill>
                <a:latin typeface="Arial Black" panose="020B0A04020102020204" pitchFamily="34" charset="0"/>
              </a:rPr>
              <a:t> шесть пальцев (1515- 1519 </a:t>
            </a:r>
            <a:r>
              <a:rPr lang="ru-RU" altLang="ru-RU" sz="1600" dirty="0" err="1" smtClean="0">
                <a:solidFill>
                  <a:schemeClr val="accent6">
                    <a:lumMod val="50000"/>
                  </a:schemeClr>
                </a:solidFill>
                <a:latin typeface="Arial Black" panose="020B0A04020102020204" pitchFamily="34" charset="0"/>
              </a:rPr>
              <a:t>гг</a:t>
            </a:r>
            <a:r>
              <a:rPr lang="ru-RU" altLang="ru-RU" sz="1600" dirty="0" smtClean="0">
                <a:solidFill>
                  <a:schemeClr val="accent6">
                    <a:lumMod val="50000"/>
                  </a:schemeClr>
                </a:solidFill>
                <a:latin typeface="Arial Black" panose="020B0A04020102020204" pitchFamily="34" charset="0"/>
              </a:rPr>
              <a:t>).</a:t>
            </a:r>
            <a:endParaRPr lang="ru-RU" altLang="ru-RU" sz="1600" dirty="0">
              <a:solidFill>
                <a:schemeClr val="accent6">
                  <a:lumMod val="50000"/>
                </a:schemeClr>
              </a:solidFill>
              <a:latin typeface="Arial Black" panose="020B0A04020102020204" pitchFamily="34" charset="0"/>
            </a:endParaRPr>
          </a:p>
        </p:txBody>
      </p:sp>
      <p:pic>
        <p:nvPicPr>
          <p:cNvPr id="6" name="Picture 7"/>
          <p:cNvPicPr>
            <a:picLocks noGrp="1" noChangeAspect="1" noChangeArrowheads="1"/>
          </p:cNvPicPr>
          <p:nvPr>
            <p:ph sz="quarter" idx="4"/>
          </p:nvPr>
        </p:nvPicPr>
        <p:blipFill>
          <a:blip r:embed="rId4" cstate="print">
            <a:extLst>
              <a:ext uri="{28A0092B-C50C-407E-A947-70E740481C1C}">
                <a14:useLocalDpi xmlns:a14="http://schemas.microsoft.com/office/drawing/2010/main" val="0"/>
              </a:ext>
            </a:extLst>
          </a:blip>
          <a:srcRect l="3255" t="7942" r="8524" b="18477"/>
          <a:stretch>
            <a:fillRect/>
          </a:stretch>
        </p:blipFill>
        <p:spPr bwMode="auto">
          <a:xfrm>
            <a:off x="6084168" y="3488360"/>
            <a:ext cx="2448272" cy="31361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Прямоугольник 2"/>
          <p:cNvSpPr/>
          <p:nvPr/>
        </p:nvSpPr>
        <p:spPr>
          <a:xfrm>
            <a:off x="0" y="0"/>
            <a:ext cx="9144000" cy="685800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Номер слайда 7"/>
          <p:cNvSpPr>
            <a:spLocks noGrp="1"/>
          </p:cNvSpPr>
          <p:nvPr>
            <p:ph type="sldNum" sz="quarter" idx="12"/>
          </p:nvPr>
        </p:nvSpPr>
        <p:spPr>
          <a:xfrm>
            <a:off x="8460432" y="6165304"/>
            <a:ext cx="576064" cy="576064"/>
          </a:xfrm>
        </p:spPr>
        <p:txBody>
          <a:bodyPr/>
          <a:lstStyle/>
          <a:p>
            <a:fld id="{725C68B6-61C2-468F-89AB-4B9F7531AA68}" type="slidenum">
              <a:rPr lang="ru-RU" b="1" smtClean="0">
                <a:solidFill>
                  <a:srgbClr val="FF0000"/>
                </a:solidFill>
              </a:rPr>
              <a:pPr/>
              <a:t>6</a:t>
            </a:fld>
            <a:endParaRPr lang="ru-RU" b="1" dirty="0">
              <a:solidFill>
                <a:srgbClr val="FF0000"/>
              </a:solidFill>
            </a:endParaRPr>
          </a:p>
        </p:txBody>
      </p:sp>
      <p:sp>
        <p:nvSpPr>
          <p:cNvPr id="9" name="Овал 8"/>
          <p:cNvSpPr/>
          <p:nvPr/>
        </p:nvSpPr>
        <p:spPr>
          <a:xfrm>
            <a:off x="8604448" y="6309320"/>
            <a:ext cx="432048" cy="432048"/>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0178953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33400" y="4581128"/>
            <a:ext cx="4321613" cy="2016224"/>
          </a:xfrm>
        </p:spPr>
        <p:txBody>
          <a:bodyPr>
            <a:normAutofit/>
          </a:bodyPr>
          <a:lstStyle/>
          <a:p>
            <a:r>
              <a:rPr lang="ru-RU" sz="6000" dirty="0" smtClean="0">
                <a:solidFill>
                  <a:schemeClr val="accent6">
                    <a:lumMod val="75000"/>
                  </a:schemeClr>
                </a:solidFill>
                <a:latin typeface="Arial Black" panose="020B0A04020102020204" pitchFamily="34" charset="0"/>
              </a:rPr>
              <a:t>   </a:t>
            </a:r>
            <a:r>
              <a:rPr lang="ru-RU" dirty="0" smtClean="0">
                <a:solidFill>
                  <a:schemeClr val="accent6">
                    <a:lumMod val="75000"/>
                  </a:schemeClr>
                </a:solidFill>
                <a:latin typeface="Arial Black" panose="020B0A04020102020204" pitchFamily="34" charset="0"/>
              </a:rPr>
              <a:t/>
            </a:r>
            <a:br>
              <a:rPr lang="ru-RU" dirty="0" smtClean="0">
                <a:solidFill>
                  <a:schemeClr val="accent6">
                    <a:lumMod val="75000"/>
                  </a:schemeClr>
                </a:solidFill>
                <a:latin typeface="Arial Black" panose="020B0A04020102020204" pitchFamily="34" charset="0"/>
              </a:rPr>
            </a:br>
            <a:endParaRPr lang="ru-RU" dirty="0"/>
          </a:p>
        </p:txBody>
      </p:sp>
      <p:sp>
        <p:nvSpPr>
          <p:cNvPr id="6" name="Текст 5"/>
          <p:cNvSpPr>
            <a:spLocks noGrp="1"/>
          </p:cNvSpPr>
          <p:nvPr>
            <p:ph type="body" idx="1"/>
          </p:nvPr>
        </p:nvSpPr>
        <p:spPr>
          <a:xfrm>
            <a:off x="762001" y="260632"/>
            <a:ext cx="3716866" cy="1080136"/>
          </a:xfrm>
        </p:spPr>
        <p:txBody>
          <a:bodyPr/>
          <a:lstStyle/>
          <a:p>
            <a:endParaRPr lang="ru-RU" dirty="0" smtClean="0">
              <a:solidFill>
                <a:schemeClr val="accent6">
                  <a:lumMod val="75000"/>
                </a:schemeClr>
              </a:solidFill>
              <a:latin typeface="Arial Black" panose="020B0A04020102020204" pitchFamily="34" charset="0"/>
            </a:endParaRPr>
          </a:p>
          <a:p>
            <a:endParaRPr lang="ru-RU" dirty="0">
              <a:solidFill>
                <a:schemeClr val="accent6">
                  <a:lumMod val="75000"/>
                </a:schemeClr>
              </a:solidFill>
              <a:latin typeface="Arial Black" panose="020B0A04020102020204" pitchFamily="34" charset="0"/>
            </a:endParaRPr>
          </a:p>
          <a:p>
            <a:pPr algn="ctr"/>
            <a:r>
              <a:rPr lang="ru-RU" sz="6600" dirty="0">
                <a:solidFill>
                  <a:srgbClr val="C00000"/>
                </a:solidFill>
                <a:latin typeface="Arial Black" panose="020B0A04020102020204" pitchFamily="34" charset="0"/>
              </a:rPr>
              <a:t>0</a:t>
            </a:r>
            <a:r>
              <a:rPr lang="ru-RU" sz="6600" dirty="0">
                <a:latin typeface="Arial Black" panose="020B0A04020102020204" pitchFamily="34" charset="0"/>
              </a:rPr>
              <a:t> </a:t>
            </a:r>
            <a:r>
              <a:rPr lang="ru-RU" sz="6600" dirty="0">
                <a:solidFill>
                  <a:schemeClr val="accent6">
                    <a:lumMod val="50000"/>
                  </a:schemeClr>
                </a:solidFill>
                <a:latin typeface="Arial Black" panose="020B0A04020102020204" pitchFamily="34" charset="0"/>
              </a:rPr>
              <a:t>и</a:t>
            </a:r>
            <a:r>
              <a:rPr lang="ru-RU" sz="6600" dirty="0">
                <a:latin typeface="Arial Black" panose="020B0A04020102020204" pitchFamily="34" charset="0"/>
              </a:rPr>
              <a:t> </a:t>
            </a:r>
            <a:r>
              <a:rPr lang="ru-RU" sz="6600" dirty="0">
                <a:solidFill>
                  <a:srgbClr val="C00000"/>
                </a:solidFill>
                <a:latin typeface="Arial Black" panose="020B0A04020102020204" pitchFamily="34" charset="0"/>
              </a:rPr>
              <a:t>1</a:t>
            </a:r>
            <a:endParaRPr lang="ru-RU" sz="6600" dirty="0">
              <a:solidFill>
                <a:srgbClr val="C00000"/>
              </a:solidFill>
            </a:endParaRPr>
          </a:p>
        </p:txBody>
      </p:sp>
      <p:sp>
        <p:nvSpPr>
          <p:cNvPr id="7" name="Объект 6"/>
          <p:cNvSpPr>
            <a:spLocks noGrp="1"/>
          </p:cNvSpPr>
          <p:nvPr>
            <p:ph sz="half" idx="2"/>
          </p:nvPr>
        </p:nvSpPr>
        <p:spPr>
          <a:xfrm>
            <a:off x="323529" y="1143000"/>
            <a:ext cx="4155338" cy="3078088"/>
          </a:xfrm>
        </p:spPr>
        <p:txBody>
          <a:bodyPr>
            <a:normAutofit fontScale="77500" lnSpcReduction="20000"/>
          </a:bodyPr>
          <a:lstStyle/>
          <a:p>
            <a:r>
              <a:rPr lang="ru-RU" dirty="0" smtClean="0">
                <a:solidFill>
                  <a:schemeClr val="accent6">
                    <a:lumMod val="50000"/>
                  </a:schemeClr>
                </a:solidFill>
                <a:latin typeface="Arial Black" panose="020B0A04020102020204" pitchFamily="34" charset="0"/>
              </a:rPr>
              <a:t>Числа древними греками, а вместе с ними Пифагором и пифагорейцами мыслились зримо, в виде камешков, разложенных на песке или на счетной доске — абаке. По этой причине греки не знали нуля, так как его невозможно было «увидеть». Но и единица еще не была полноправным числом, а представлялась как некий «числовой атом», из которого образовывались все числа. </a:t>
            </a:r>
          </a:p>
          <a:p>
            <a:endParaRPr lang="ru-RU" dirty="0"/>
          </a:p>
        </p:txBody>
      </p:sp>
      <p:sp>
        <p:nvSpPr>
          <p:cNvPr id="8" name="Текст 7"/>
          <p:cNvSpPr>
            <a:spLocks noGrp="1"/>
          </p:cNvSpPr>
          <p:nvPr>
            <p:ph type="body" sz="quarter" idx="3"/>
          </p:nvPr>
        </p:nvSpPr>
        <p:spPr/>
        <p:txBody>
          <a:bodyPr/>
          <a:lstStyle/>
          <a:p>
            <a:endParaRPr lang="ru-RU" dirty="0"/>
          </a:p>
        </p:txBody>
      </p:sp>
      <p:sp>
        <p:nvSpPr>
          <p:cNvPr id="9" name="Объект 8"/>
          <p:cNvSpPr>
            <a:spLocks noGrp="1"/>
          </p:cNvSpPr>
          <p:nvPr>
            <p:ph sz="quarter" idx="4"/>
          </p:nvPr>
        </p:nvSpPr>
        <p:spPr>
          <a:xfrm rot="10800000" flipV="1">
            <a:off x="4717721" y="2708920"/>
            <a:ext cx="4312616" cy="1152128"/>
          </a:xfrm>
        </p:spPr>
        <p:txBody>
          <a:bodyPr>
            <a:normAutofit/>
          </a:bodyPr>
          <a:lstStyle/>
          <a:p>
            <a:pPr marL="0" indent="0">
              <a:buNone/>
            </a:pPr>
            <a:r>
              <a:rPr lang="ru-RU" sz="1600" dirty="0">
                <a:solidFill>
                  <a:schemeClr val="accent1">
                    <a:lumMod val="50000"/>
                  </a:schemeClr>
                </a:solidFill>
                <a:latin typeface="Arial Black" panose="020B0A04020102020204" pitchFamily="34" charset="0"/>
              </a:rPr>
              <a:t>Памятник нулю находится в центре города Будапешт (Венгрия).  </a:t>
            </a:r>
            <a:r>
              <a:rPr lang="ru-RU" sz="1600" dirty="0" smtClean="0">
                <a:solidFill>
                  <a:schemeClr val="accent1">
                    <a:lumMod val="50000"/>
                  </a:schemeClr>
                </a:solidFill>
                <a:latin typeface="Arial Black" panose="020B0A04020102020204" pitchFamily="34" charset="0"/>
              </a:rPr>
              <a:t>Нуль </a:t>
            </a:r>
            <a:r>
              <a:rPr lang="ru-RU" sz="1600" dirty="0">
                <a:solidFill>
                  <a:schemeClr val="accent1">
                    <a:lumMod val="50000"/>
                  </a:schemeClr>
                </a:solidFill>
                <a:latin typeface="Arial Black" panose="020B0A04020102020204" pitchFamily="34" charset="0"/>
              </a:rPr>
              <a:t>- единственная цифра, которая имеет памятник.</a:t>
            </a:r>
          </a:p>
          <a:p>
            <a:endParaRPr lang="ru-RU" dirty="0"/>
          </a:p>
        </p:txBody>
      </p:sp>
      <p:pic>
        <p:nvPicPr>
          <p:cNvPr id="10" name="Рисунок 9" descr="Памятник нулю - Изображение Zero Kilometre Stone, Будапешт - Tripadvisor"/>
          <p:cNvPicPr/>
          <p:nvPr/>
        </p:nvPicPr>
        <p:blipFill>
          <a:blip r:embed="rId3">
            <a:extLst>
              <a:ext uri="{28A0092B-C50C-407E-A947-70E740481C1C}">
                <a14:useLocalDpi xmlns:a14="http://schemas.microsoft.com/office/drawing/2010/main" val="0"/>
              </a:ext>
            </a:extLst>
          </a:blip>
          <a:srcRect/>
          <a:stretch>
            <a:fillRect/>
          </a:stretch>
        </p:blipFill>
        <p:spPr bwMode="auto">
          <a:xfrm>
            <a:off x="4802396" y="260632"/>
            <a:ext cx="4018075" cy="2268996"/>
          </a:xfrm>
          <a:prstGeom prst="rect">
            <a:avLst/>
          </a:prstGeom>
          <a:noFill/>
          <a:ln>
            <a:noFill/>
          </a:ln>
        </p:spPr>
      </p:pic>
      <p:pic>
        <p:nvPicPr>
          <p:cNvPr id="11" name="Рисунок 10" descr="Нулевой километр дорог Российской Федерации"/>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4005064"/>
            <a:ext cx="4155338" cy="2603152"/>
          </a:xfrm>
          <a:prstGeom prst="rect">
            <a:avLst/>
          </a:prstGeom>
          <a:noFill/>
          <a:ln>
            <a:noFill/>
          </a:ln>
        </p:spPr>
      </p:pic>
      <p:sp>
        <p:nvSpPr>
          <p:cNvPr id="13" name="Прямоугольник 12"/>
          <p:cNvSpPr/>
          <p:nvPr/>
        </p:nvSpPr>
        <p:spPr>
          <a:xfrm rot="10800000" flipV="1">
            <a:off x="4717721" y="4152477"/>
            <a:ext cx="4102749" cy="2308324"/>
          </a:xfrm>
          <a:prstGeom prst="rect">
            <a:avLst/>
          </a:prstGeom>
        </p:spPr>
        <p:txBody>
          <a:bodyPr wrap="square">
            <a:spAutoFit/>
          </a:bodyPr>
          <a:lstStyle/>
          <a:p>
            <a:r>
              <a:rPr lang="ru-RU" sz="1600" b="1" dirty="0">
                <a:solidFill>
                  <a:schemeClr val="accent1">
                    <a:lumMod val="50000"/>
                  </a:schemeClr>
                </a:solidFill>
                <a:latin typeface="Arial Black" panose="020B0A04020102020204" pitchFamily="34" charset="0"/>
                <a:ea typeface="Times New Roman" panose="02020603050405020304" pitchFamily="18" charset="0"/>
                <a:cs typeface="Times New Roman" panose="02020603050405020304" pitchFamily="18" charset="0"/>
              </a:rPr>
              <a:t>"Нулевой километр автодорог Российской Федерации"</a:t>
            </a:r>
            <a:r>
              <a:rPr lang="ru-RU" sz="1600" dirty="0">
                <a:solidFill>
                  <a:schemeClr val="accent1">
                    <a:lumMod val="50000"/>
                  </a:schemeClr>
                </a:solidFill>
                <a:latin typeface="Arial Black" panose="020B0A04020102020204" pitchFamily="34" charset="0"/>
                <a:ea typeface="Times New Roman" panose="02020603050405020304" pitchFamily="18" charset="0"/>
                <a:cs typeface="Times New Roman" panose="02020603050405020304" pitchFamily="18" charset="0"/>
              </a:rPr>
              <a:t> - памятный знак и популярная туристическая достопримечательность, расположенная </a:t>
            </a:r>
            <a:r>
              <a:rPr lang="ru-RU" sz="16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в Москве </a:t>
            </a:r>
            <a:r>
              <a:rPr lang="ru-RU" sz="16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с 1995 </a:t>
            </a:r>
            <a:r>
              <a:rPr lang="ru-RU" sz="16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года </a:t>
            </a:r>
            <a:r>
              <a:rPr lang="ru-RU" sz="16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перед</a:t>
            </a:r>
            <a:r>
              <a:rPr lang="ru-RU" sz="16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 </a:t>
            </a:r>
            <a:r>
              <a:rPr lang="ru-RU" sz="1600" u="sng"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Воскресенскими </a:t>
            </a:r>
            <a:r>
              <a:rPr lang="ru-RU" sz="1600" u="sng"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воротами</a:t>
            </a:r>
            <a:r>
              <a:rPr lang="ru-RU" sz="16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 и </a:t>
            </a:r>
            <a:r>
              <a:rPr lang="ru-RU" sz="1600" dirty="0" err="1">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Иверской</a:t>
            </a:r>
            <a:r>
              <a:rPr lang="ru-RU" sz="1600" dirty="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 часовней на Манежной </a:t>
            </a:r>
            <a:r>
              <a:rPr lang="ru-RU" sz="1600" dirty="0" smtClean="0">
                <a:solidFill>
                  <a:srgbClr val="C00000"/>
                </a:solidFill>
                <a:latin typeface="Arial Black" panose="020B0A04020102020204" pitchFamily="34" charset="0"/>
                <a:ea typeface="Times New Roman" panose="02020603050405020304" pitchFamily="18" charset="0"/>
                <a:cs typeface="Times New Roman" panose="02020603050405020304" pitchFamily="18" charset="0"/>
              </a:rPr>
              <a:t>площади.</a:t>
            </a:r>
            <a:endParaRPr lang="ru-RU" sz="1600" dirty="0">
              <a:solidFill>
                <a:srgbClr val="C00000"/>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2" name="Прямоугольник 1"/>
          <p:cNvSpPr/>
          <p:nvPr/>
        </p:nvSpPr>
        <p:spPr>
          <a:xfrm>
            <a:off x="0" y="0"/>
            <a:ext cx="9144000" cy="685800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Номер слайда 3"/>
          <p:cNvSpPr>
            <a:spLocks noGrp="1"/>
          </p:cNvSpPr>
          <p:nvPr>
            <p:ph type="sldNum" sz="quarter" idx="12"/>
          </p:nvPr>
        </p:nvSpPr>
        <p:spPr>
          <a:xfrm>
            <a:off x="8460432" y="6093296"/>
            <a:ext cx="504056" cy="514920"/>
          </a:xfrm>
        </p:spPr>
        <p:txBody>
          <a:bodyPr/>
          <a:lstStyle/>
          <a:p>
            <a:fld id="{725C68B6-61C2-468F-89AB-4B9F7531AA68}" type="slidenum">
              <a:rPr lang="ru-RU" b="1" smtClean="0">
                <a:solidFill>
                  <a:srgbClr val="FF0000"/>
                </a:solidFill>
              </a:rPr>
              <a:pPr/>
              <a:t>7</a:t>
            </a:fld>
            <a:endParaRPr lang="ru-RU" b="1" dirty="0">
              <a:solidFill>
                <a:srgbClr val="FF0000"/>
              </a:solidFill>
            </a:endParaRPr>
          </a:p>
        </p:txBody>
      </p:sp>
      <p:sp>
        <p:nvSpPr>
          <p:cNvPr id="12" name="Овал 11"/>
          <p:cNvSpPr/>
          <p:nvPr/>
        </p:nvSpPr>
        <p:spPr>
          <a:xfrm>
            <a:off x="8570965" y="6180897"/>
            <a:ext cx="411270" cy="360040"/>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1767245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5418667" y="533400"/>
            <a:ext cx="3200400" cy="2319536"/>
          </a:xfrm>
        </p:spPr>
        <p:txBody>
          <a:bodyPr/>
          <a:lstStyle/>
          <a:p>
            <a:endParaRPr lang="ru-RU" dirty="0"/>
          </a:p>
        </p:txBody>
      </p:sp>
      <p:sp>
        <p:nvSpPr>
          <p:cNvPr id="9" name="Текст 8"/>
          <p:cNvSpPr>
            <a:spLocks noGrp="1"/>
          </p:cNvSpPr>
          <p:nvPr>
            <p:ph type="body" sz="half" idx="2"/>
          </p:nvPr>
        </p:nvSpPr>
        <p:spPr>
          <a:xfrm>
            <a:off x="5418667" y="2924944"/>
            <a:ext cx="3200400" cy="3600400"/>
          </a:xfrm>
        </p:spPr>
        <p:txBody>
          <a:bodyPr/>
          <a:lstStyle/>
          <a:p>
            <a:r>
              <a:rPr lang="ru-RU" dirty="0">
                <a:solidFill>
                  <a:schemeClr val="accent1">
                    <a:lumMod val="50000"/>
                  </a:schemeClr>
                </a:solidFill>
                <a:latin typeface="Arial Black" panose="020B0A04020102020204" pitchFamily="34" charset="0"/>
              </a:rPr>
              <a:t>Количество точек, определяющих вершины куба, является кубическим числом. Кубы можно построить с использованием 8, 27, 64 и т. д. точек.</a:t>
            </a:r>
            <a:br>
              <a:rPr lang="ru-RU" dirty="0">
                <a:solidFill>
                  <a:schemeClr val="accent1">
                    <a:lumMod val="50000"/>
                  </a:schemeClr>
                </a:solidFill>
                <a:latin typeface="Arial Black" panose="020B0A04020102020204" pitchFamily="34" charset="0"/>
              </a:rPr>
            </a:br>
            <a:r>
              <a:rPr lang="ru-RU" dirty="0">
                <a:solidFill>
                  <a:schemeClr val="accent1">
                    <a:lumMod val="50000"/>
                  </a:schemeClr>
                </a:solidFill>
                <a:latin typeface="Arial Black" panose="020B0A04020102020204" pitchFamily="34" charset="0"/>
              </a:rPr>
              <a:t>Термином  «Куб числа» мы пользуемся до сих пор. </a:t>
            </a:r>
            <a:r>
              <a:rPr lang="ru-RU" dirty="0">
                <a:latin typeface="Arial Black" panose="020B0A04020102020204" pitchFamily="34" charset="0"/>
              </a:rPr>
              <a:t/>
            </a:r>
            <a:br>
              <a:rPr lang="ru-RU" dirty="0">
                <a:latin typeface="Arial Black" panose="020B0A04020102020204" pitchFamily="34" charset="0"/>
              </a:rPr>
            </a:br>
            <a:endParaRPr lang="ru-RU" dirty="0"/>
          </a:p>
        </p:txBody>
      </p:sp>
      <p:pic>
        <p:nvPicPr>
          <p:cNvPr id="10"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42286" y="188640"/>
            <a:ext cx="2953162" cy="2553056"/>
          </a:xfrm>
        </p:spPr>
      </p:pic>
      <p:sp>
        <p:nvSpPr>
          <p:cNvPr id="12" name="Прямоугольник 11"/>
          <p:cNvSpPr/>
          <p:nvPr/>
        </p:nvSpPr>
        <p:spPr>
          <a:xfrm>
            <a:off x="107504" y="692696"/>
            <a:ext cx="5187544" cy="1047979"/>
          </a:xfrm>
          <a:prstGeom prst="rect">
            <a:avLst/>
          </a:prstGeom>
        </p:spPr>
        <p:txBody>
          <a:bodyPr wrap="square">
            <a:spAutoFit/>
          </a:bodyPr>
          <a:lstStyle/>
          <a:p>
            <a:pPr indent="449580" algn="just">
              <a:lnSpc>
                <a:spcPct val="115000"/>
              </a:lnSpc>
              <a:spcAft>
                <a:spcPts val="0"/>
              </a:spcAft>
            </a:pPr>
            <a:r>
              <a:rPr lang="ru-RU" dirty="0">
                <a:solidFill>
                  <a:schemeClr val="accent6">
                    <a:lumMod val="50000"/>
                  </a:schemeClr>
                </a:solidFill>
                <a:latin typeface="Arial Black" panose="020B0A04020102020204" pitchFamily="34" charset="0"/>
                <a:ea typeface="Calibri" panose="020F0502020204030204" pitchFamily="34" charset="0"/>
                <a:cs typeface="Times New Roman" panose="02020603050405020304" pitchFamily="18" charset="0"/>
              </a:rPr>
              <a:t>В зависимости от формы фигур, выложенных из точек или камешков, возник термин «квадратные числа».</a:t>
            </a:r>
            <a:r>
              <a:rPr lang="ru-RU" dirty="0">
                <a:solidFill>
                  <a:schemeClr val="accent6">
                    <a:lumMod val="50000"/>
                  </a:schemeClr>
                </a:solidFill>
                <a:latin typeface="Arial Black" panose="020B0A04020102020204" pitchFamily="34" charset="0"/>
              </a:rPr>
              <a:t> </a:t>
            </a:r>
          </a:p>
        </p:txBody>
      </p:sp>
      <p:sp>
        <p:nvSpPr>
          <p:cNvPr id="13" name="Прямоугольник 12"/>
          <p:cNvSpPr/>
          <p:nvPr/>
        </p:nvSpPr>
        <p:spPr>
          <a:xfrm>
            <a:off x="251520" y="5085184"/>
            <a:ext cx="4824536" cy="1047979"/>
          </a:xfrm>
          <a:prstGeom prst="rect">
            <a:avLst/>
          </a:prstGeom>
        </p:spPr>
        <p:txBody>
          <a:bodyPr wrap="square">
            <a:spAutoFit/>
          </a:bodyPr>
          <a:lstStyle/>
          <a:p>
            <a:pPr indent="449580" algn="just">
              <a:lnSpc>
                <a:spcPct val="115000"/>
              </a:lnSpc>
              <a:spcAft>
                <a:spcPts val="0"/>
              </a:spcAft>
            </a:pPr>
            <a:r>
              <a:rPr lang="ru-RU" dirty="0">
                <a:solidFill>
                  <a:schemeClr val="accent6">
                    <a:lumMod val="50000"/>
                  </a:schemeClr>
                </a:solidFill>
                <a:latin typeface="Arial Black" panose="020B0A04020102020204" pitchFamily="34" charset="0"/>
              </a:rPr>
              <a:t>Квадратные числа 1, 4, 9, 16 являются квадратами чисел 1, 2, 3, 4 соответственно.</a:t>
            </a:r>
            <a:endParaRPr lang="ru-RU" dirty="0">
              <a:solidFill>
                <a:schemeClr val="accent6">
                  <a:lumMod val="50000"/>
                </a:schemeClr>
              </a:solidFill>
              <a:latin typeface="Arial Black" panose="020B0A04020102020204" pitchFamily="34" charset="0"/>
              <a:ea typeface="Calibri" panose="020F0502020204030204" pitchFamily="34" charset="0"/>
              <a:cs typeface="Times New Roman" panose="02020603050405020304" pitchFamily="18" charset="0"/>
            </a:endParaRPr>
          </a:p>
        </p:txBody>
      </p:sp>
      <p:sp>
        <p:nvSpPr>
          <p:cNvPr id="14" name="Прямоугольник 13"/>
          <p:cNvSpPr/>
          <p:nvPr/>
        </p:nvSpPr>
        <p:spPr>
          <a:xfrm>
            <a:off x="0" y="0"/>
            <a:ext cx="9144000" cy="6858000"/>
          </a:xfrm>
          <a:prstGeom prst="rect">
            <a:avLst/>
          </a:prstGeom>
          <a:noFill/>
          <a:ln w="571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Номер слайда 2"/>
          <p:cNvSpPr>
            <a:spLocks noGrp="1"/>
          </p:cNvSpPr>
          <p:nvPr>
            <p:ph type="sldNum" sz="quarter" idx="12"/>
          </p:nvPr>
        </p:nvSpPr>
        <p:spPr>
          <a:xfrm>
            <a:off x="8495448" y="6021288"/>
            <a:ext cx="466230" cy="576064"/>
          </a:xfrm>
        </p:spPr>
        <p:txBody>
          <a:bodyPr/>
          <a:lstStyle/>
          <a:p>
            <a:fld id="{725C68B6-61C2-468F-89AB-4B9F7531AA68}" type="slidenum">
              <a:rPr lang="ru-RU" b="1" smtClean="0">
                <a:solidFill>
                  <a:srgbClr val="FF0000"/>
                </a:solidFill>
              </a:rPr>
              <a:pPr/>
              <a:t>8</a:t>
            </a:fld>
            <a:endParaRPr lang="ru-RU" b="1" dirty="0">
              <a:solidFill>
                <a:srgbClr val="FF0000"/>
              </a:solidFill>
            </a:endParaRPr>
          </a:p>
        </p:txBody>
      </p:sp>
      <p:sp>
        <p:nvSpPr>
          <p:cNvPr id="4" name="Овал 3"/>
          <p:cNvSpPr/>
          <p:nvPr/>
        </p:nvSpPr>
        <p:spPr>
          <a:xfrm>
            <a:off x="8508508" y="6133163"/>
            <a:ext cx="524933" cy="464189"/>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Рисунок 10"/>
          <p:cNvPicPr/>
          <p:nvPr/>
        </p:nvPicPr>
        <p:blipFill rotWithShape="1">
          <a:blip r:embed="rId4"/>
          <a:srcRect l="25495" t="16248" r="24640" b="49829"/>
          <a:stretch/>
        </p:blipFill>
        <p:spPr bwMode="auto">
          <a:xfrm>
            <a:off x="251520" y="2276872"/>
            <a:ext cx="5043528" cy="208347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690383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8667" y="533400"/>
            <a:ext cx="3200400" cy="1383432"/>
          </a:xfrm>
        </p:spPr>
        <p:txBody>
          <a:bodyPr/>
          <a:lstStyle/>
          <a:p>
            <a:endParaRPr lang="ru-RU" dirty="0"/>
          </a:p>
        </p:txBody>
      </p:sp>
      <p:sp>
        <p:nvSpPr>
          <p:cNvPr id="3" name="Объект 2"/>
          <p:cNvSpPr>
            <a:spLocks noGrp="1"/>
          </p:cNvSpPr>
          <p:nvPr>
            <p:ph idx="1"/>
          </p:nvPr>
        </p:nvSpPr>
        <p:spPr>
          <a:xfrm>
            <a:off x="533399" y="533400"/>
            <a:ext cx="4438755" cy="6063952"/>
          </a:xfrm>
        </p:spPr>
        <p:txBody>
          <a:bodyPr>
            <a:normAutofit fontScale="85000" lnSpcReduction="10000"/>
          </a:bodyPr>
          <a:lstStyle/>
          <a:p>
            <a:pPr algn="ctr"/>
            <a:r>
              <a:rPr lang="ru-RU" sz="2400" dirty="0">
                <a:solidFill>
                  <a:srgbClr val="C00000"/>
                </a:solidFill>
                <a:latin typeface="Arial Black" panose="020B0A04020102020204" pitchFamily="34" charset="0"/>
              </a:rPr>
              <a:t>Число «3</a:t>
            </a:r>
            <a:r>
              <a:rPr lang="ru-RU" sz="2400" dirty="0" smtClean="0">
                <a:solidFill>
                  <a:srgbClr val="C00000"/>
                </a:solidFill>
                <a:latin typeface="Arial Black" panose="020B0A04020102020204" pitchFamily="34" charset="0"/>
              </a:rPr>
              <a:t>»</a:t>
            </a:r>
          </a:p>
          <a:p>
            <a:endParaRPr lang="ru-RU" b="1" dirty="0">
              <a:solidFill>
                <a:schemeClr val="accent6">
                  <a:lumMod val="50000"/>
                </a:schemeClr>
              </a:solidFill>
              <a:latin typeface="Arial Black" panose="020B0A04020102020204" pitchFamily="34" charset="0"/>
            </a:endParaRPr>
          </a:p>
          <a:p>
            <a:r>
              <a:rPr lang="ru-RU" b="1" dirty="0" smtClean="0">
                <a:solidFill>
                  <a:schemeClr val="accent6">
                    <a:lumMod val="50000"/>
                  </a:schemeClr>
                </a:solidFill>
                <a:latin typeface="Arial Black" panose="020B0A04020102020204" pitchFamily="34" charset="0"/>
              </a:rPr>
              <a:t>Три </a:t>
            </a:r>
            <a:r>
              <a:rPr lang="ru-RU" b="1" dirty="0">
                <a:solidFill>
                  <a:schemeClr val="accent6">
                    <a:lumMod val="50000"/>
                  </a:schemeClr>
                </a:solidFill>
                <a:latin typeface="Arial Black" panose="020B0A04020102020204" pitchFamily="34" charset="0"/>
              </a:rPr>
              <a:t>– число совершенное. Оно единственное число, которое имеет центр. Число «три» до некоторых времен означало слово «много»,  так сначала счет выглядел именно так: «один», «два», «много». </a:t>
            </a:r>
          </a:p>
          <a:p>
            <a:r>
              <a:rPr lang="ru-RU" dirty="0">
                <a:solidFill>
                  <a:schemeClr val="accent6">
                    <a:lumMod val="50000"/>
                  </a:schemeClr>
                </a:solidFill>
                <a:latin typeface="Arial Black" panose="020B0A04020102020204" pitchFamily="34" charset="0"/>
              </a:rPr>
              <a:t>Отзвук этот факт находит в следующих выражениях:</a:t>
            </a:r>
            <a:br>
              <a:rPr lang="ru-RU" dirty="0">
                <a:solidFill>
                  <a:schemeClr val="accent6">
                    <a:lumMod val="50000"/>
                  </a:schemeClr>
                </a:solidFill>
                <a:latin typeface="Arial Black" panose="020B0A04020102020204" pitchFamily="34" charset="0"/>
              </a:rPr>
            </a:br>
            <a:r>
              <a:rPr lang="ru-RU" dirty="0">
                <a:solidFill>
                  <a:schemeClr val="accent6">
                    <a:lumMod val="50000"/>
                  </a:schemeClr>
                </a:solidFill>
                <a:latin typeface="Arial Black" panose="020B0A04020102020204" pitchFamily="34" charset="0"/>
              </a:rPr>
              <a:t>	Мать, рассердившись  на непослушного сына, говорит: «Что я, должна три раза повторять одно и тоже!»</a:t>
            </a:r>
            <a:br>
              <a:rPr lang="ru-RU" dirty="0">
                <a:solidFill>
                  <a:schemeClr val="accent6">
                    <a:lumMod val="50000"/>
                  </a:schemeClr>
                </a:solidFill>
                <a:latin typeface="Arial Black" panose="020B0A04020102020204" pitchFamily="34" charset="0"/>
              </a:rPr>
            </a:br>
            <a:r>
              <a:rPr lang="ru-RU" dirty="0">
                <a:solidFill>
                  <a:schemeClr val="accent6">
                    <a:lumMod val="50000"/>
                  </a:schemeClr>
                </a:solidFill>
                <a:latin typeface="Arial Black" panose="020B0A04020102020204" pitchFamily="34" charset="0"/>
              </a:rPr>
              <a:t>Русская пословица говорит «Обещанного три года ждут!»</a:t>
            </a:r>
            <a:br>
              <a:rPr lang="ru-RU" dirty="0">
                <a:solidFill>
                  <a:schemeClr val="accent6">
                    <a:lumMod val="50000"/>
                  </a:schemeClr>
                </a:solidFill>
                <a:latin typeface="Arial Black" panose="020B0A04020102020204" pitchFamily="34" charset="0"/>
              </a:rPr>
            </a:br>
            <a:r>
              <a:rPr lang="ru-RU" dirty="0">
                <a:solidFill>
                  <a:schemeClr val="accent6">
                    <a:lumMod val="50000"/>
                  </a:schemeClr>
                </a:solidFill>
                <a:latin typeface="Arial Black" panose="020B0A04020102020204" pitchFamily="34" charset="0"/>
              </a:rPr>
              <a:t>А в сказах злой царь </a:t>
            </a:r>
            <a:r>
              <a:rPr lang="ru-RU" dirty="0" smtClean="0">
                <a:solidFill>
                  <a:schemeClr val="accent6">
                    <a:lumMod val="50000"/>
                  </a:schemeClr>
                </a:solidFill>
                <a:latin typeface="Arial Black" panose="020B0A04020102020204" pitchFamily="34" charset="0"/>
              </a:rPr>
              <a:t>посылает </a:t>
            </a:r>
            <a:r>
              <a:rPr lang="ru-RU" dirty="0">
                <a:solidFill>
                  <a:schemeClr val="accent6">
                    <a:lumMod val="50000"/>
                  </a:schemeClr>
                </a:solidFill>
                <a:latin typeface="Arial Black" panose="020B0A04020102020204" pitchFamily="34" charset="0"/>
              </a:rPr>
              <a:t>искать Кощея Бессмертного за «тридевять земель, в тридесятое царство».</a:t>
            </a:r>
          </a:p>
          <a:p>
            <a:endParaRPr lang="ru-RU" dirty="0"/>
          </a:p>
        </p:txBody>
      </p:sp>
      <p:sp>
        <p:nvSpPr>
          <p:cNvPr id="4" name="Текст 3"/>
          <p:cNvSpPr>
            <a:spLocks noGrp="1"/>
          </p:cNvSpPr>
          <p:nvPr>
            <p:ph type="body" sz="half" idx="2"/>
          </p:nvPr>
        </p:nvSpPr>
        <p:spPr>
          <a:xfrm>
            <a:off x="4972155" y="2132856"/>
            <a:ext cx="3848318" cy="4248472"/>
          </a:xfrm>
        </p:spPr>
        <p:txBody>
          <a:bodyPr>
            <a:normAutofit fontScale="92500" lnSpcReduction="10000"/>
          </a:bodyPr>
          <a:lstStyle/>
          <a:p>
            <a:pPr algn="ctr"/>
            <a:r>
              <a:rPr lang="ru-RU" sz="2200" dirty="0">
                <a:solidFill>
                  <a:srgbClr val="C00000"/>
                </a:solidFill>
                <a:latin typeface="Arial Black" panose="020B0A04020102020204" pitchFamily="34" charset="0"/>
              </a:rPr>
              <a:t>Число «3» в русских сказках </a:t>
            </a:r>
          </a:p>
          <a:p>
            <a:endParaRPr lang="ru-RU" dirty="0">
              <a:solidFill>
                <a:schemeClr val="accent5">
                  <a:lumMod val="60000"/>
                  <a:lumOff val="40000"/>
                </a:schemeClr>
              </a:solidFill>
              <a:latin typeface="Arial Black" panose="020B0A04020102020204" pitchFamily="34" charset="0"/>
            </a:endParaRPr>
          </a:p>
          <a:p>
            <a:r>
              <a:rPr lang="ru-RU" dirty="0">
                <a:solidFill>
                  <a:schemeClr val="accent1">
                    <a:lumMod val="50000"/>
                  </a:schemeClr>
                </a:solidFill>
                <a:latin typeface="Arial Black" panose="020B0A04020102020204" pitchFamily="34" charset="0"/>
              </a:rPr>
              <a:t>Во многих сказках участвуют три брата:	</a:t>
            </a:r>
          </a:p>
          <a:p>
            <a:pPr>
              <a:lnSpc>
                <a:spcPct val="110000"/>
              </a:lnSpc>
            </a:pPr>
            <a:r>
              <a:rPr lang="ru-RU" dirty="0">
                <a:solidFill>
                  <a:schemeClr val="accent1">
                    <a:lumMod val="50000"/>
                  </a:schemeClr>
                </a:solidFill>
                <a:latin typeface="Arial Black" panose="020B0A04020102020204" pitchFamily="34" charset="0"/>
              </a:rPr>
              <a:t>«У старушки три сына:	</a:t>
            </a:r>
          </a:p>
          <a:p>
            <a:pPr>
              <a:lnSpc>
                <a:spcPct val="110000"/>
              </a:lnSpc>
            </a:pPr>
            <a:r>
              <a:rPr lang="ru-RU" dirty="0">
                <a:solidFill>
                  <a:schemeClr val="accent1">
                    <a:lumMod val="50000"/>
                  </a:schemeClr>
                </a:solidFill>
                <a:latin typeface="Arial Black" panose="020B0A04020102020204" pitchFamily="34" charset="0"/>
              </a:rPr>
              <a:t>Старший умный был детина,</a:t>
            </a:r>
          </a:p>
          <a:p>
            <a:pPr>
              <a:lnSpc>
                <a:spcPct val="110000"/>
              </a:lnSpc>
            </a:pPr>
            <a:r>
              <a:rPr lang="ru-RU" dirty="0">
                <a:solidFill>
                  <a:schemeClr val="accent1">
                    <a:lumMod val="50000"/>
                  </a:schemeClr>
                </a:solidFill>
                <a:latin typeface="Arial Black" panose="020B0A04020102020204" pitchFamily="34" charset="0"/>
              </a:rPr>
              <a:t>Средний был и так, и сяк,</a:t>
            </a:r>
          </a:p>
          <a:p>
            <a:pPr>
              <a:lnSpc>
                <a:spcPct val="110000"/>
              </a:lnSpc>
            </a:pPr>
            <a:r>
              <a:rPr lang="ru-RU" dirty="0">
                <a:solidFill>
                  <a:schemeClr val="accent1">
                    <a:lumMod val="50000"/>
                  </a:schemeClr>
                </a:solidFill>
                <a:latin typeface="Arial Black" panose="020B0A04020102020204" pitchFamily="34" charset="0"/>
              </a:rPr>
              <a:t>Младший вовсе был дурак»</a:t>
            </a:r>
          </a:p>
          <a:p>
            <a:r>
              <a:rPr lang="ru-RU" dirty="0">
                <a:solidFill>
                  <a:schemeClr val="accent1">
                    <a:lumMod val="50000"/>
                  </a:schemeClr>
                </a:solidFill>
                <a:latin typeface="Arial Black" panose="020B0A04020102020204" pitchFamily="34" charset="0"/>
              </a:rPr>
              <a:t>Во многих сказках герой сражается с трехглавым </a:t>
            </a:r>
            <a:r>
              <a:rPr lang="ru-RU" dirty="0" err="1" smtClean="0">
                <a:solidFill>
                  <a:schemeClr val="accent1">
                    <a:lumMod val="50000"/>
                  </a:schemeClr>
                </a:solidFill>
                <a:latin typeface="Arial Black" panose="020B0A04020102020204" pitchFamily="34" charset="0"/>
              </a:rPr>
              <a:t>змеем,в</a:t>
            </a:r>
            <a:r>
              <a:rPr lang="ru-RU" dirty="0" smtClean="0">
                <a:solidFill>
                  <a:schemeClr val="accent1">
                    <a:lumMod val="50000"/>
                  </a:schemeClr>
                </a:solidFill>
                <a:latin typeface="Arial Black" panose="020B0A04020102020204" pitchFamily="34" charset="0"/>
              </a:rPr>
              <a:t> </a:t>
            </a:r>
            <a:r>
              <a:rPr lang="ru-RU" dirty="0">
                <a:solidFill>
                  <a:schemeClr val="accent1">
                    <a:lumMod val="50000"/>
                  </a:schemeClr>
                </a:solidFill>
                <a:latin typeface="Arial Black" panose="020B0A04020102020204" pitchFamily="34" charset="0"/>
              </a:rPr>
              <a:t>других сказках проходит три царства – медное, серебряное и золотое.</a:t>
            </a:r>
          </a:p>
          <a:p>
            <a:endParaRPr lang="ru-RU" dirty="0"/>
          </a:p>
        </p:txBody>
      </p:sp>
      <p:pic>
        <p:nvPicPr>
          <p:cNvPr id="5" name="Содержимое 3" descr="Борис Дехтерев &quot;Сказка о рыбаке и рыбке&quot;"/>
          <p:cNvPicPr>
            <a:picLocks/>
          </p:cNvPicPr>
          <p:nvPr/>
        </p:nvPicPr>
        <p:blipFill>
          <a:blip r:embed="rId3"/>
          <a:stretch>
            <a:fillRect/>
          </a:stretch>
        </p:blipFill>
        <p:spPr bwMode="auto">
          <a:xfrm>
            <a:off x="5414441" y="188640"/>
            <a:ext cx="3024336" cy="1944216"/>
          </a:xfrm>
          <a:prstGeom prst="rect">
            <a:avLst/>
          </a:prstGeom>
          <a:noFill/>
          <a:ln w="9525">
            <a:noFill/>
            <a:miter lim="800000"/>
            <a:headEnd/>
            <a:tailEnd/>
          </a:ln>
        </p:spPr>
      </p:pic>
      <p:sp>
        <p:nvSpPr>
          <p:cNvPr id="6" name="Прямоугольник 5"/>
          <p:cNvSpPr/>
          <p:nvPr/>
        </p:nvSpPr>
        <p:spPr>
          <a:xfrm>
            <a:off x="0" y="0"/>
            <a:ext cx="9144000" cy="685800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Номер слайда 7"/>
          <p:cNvSpPr>
            <a:spLocks noGrp="1"/>
          </p:cNvSpPr>
          <p:nvPr>
            <p:ph type="sldNum" sz="quarter" idx="12"/>
          </p:nvPr>
        </p:nvSpPr>
        <p:spPr>
          <a:xfrm>
            <a:off x="8438776" y="6093296"/>
            <a:ext cx="597719" cy="576064"/>
          </a:xfrm>
        </p:spPr>
        <p:txBody>
          <a:bodyPr/>
          <a:lstStyle/>
          <a:p>
            <a:fld id="{725C68B6-61C2-468F-89AB-4B9F7531AA68}" type="slidenum">
              <a:rPr lang="ru-RU" b="1" smtClean="0">
                <a:solidFill>
                  <a:srgbClr val="FF0000"/>
                </a:solidFill>
              </a:rPr>
              <a:pPr/>
              <a:t>9</a:t>
            </a:fld>
            <a:endParaRPr lang="ru-RU" b="1" dirty="0">
              <a:solidFill>
                <a:srgbClr val="FF0000"/>
              </a:solidFill>
            </a:endParaRPr>
          </a:p>
        </p:txBody>
      </p:sp>
      <p:sp>
        <p:nvSpPr>
          <p:cNvPr id="9" name="Овал 8"/>
          <p:cNvSpPr/>
          <p:nvPr/>
        </p:nvSpPr>
        <p:spPr>
          <a:xfrm>
            <a:off x="8638008" y="6187616"/>
            <a:ext cx="417428" cy="432048"/>
          </a:xfrm>
          <a:prstGeom prst="ellipse">
            <a:avLst/>
          </a:prstGeom>
          <a:no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818355381"/>
      </p:ext>
    </p:extLst>
  </p:cSld>
  <p:clrMapOvr>
    <a:masterClrMapping/>
  </p:clrMapOvr>
  <p:timing>
    <p:tnLst>
      <p:par>
        <p:cTn id="1" dur="indefinite" restart="never" nodeType="tmRoot"/>
      </p:par>
    </p:tnLst>
  </p:timing>
</p:sld>
</file>

<file path=ppt/theme/theme1.xml><?xml version="1.0" encoding="utf-8"?>
<a:theme xmlns:a="http://schemas.openxmlformats.org/drawingml/2006/main" name="Сектор">
  <a:themeElements>
    <a:clrScheme name="Сектор">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Сектор">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1667</TotalTime>
  <Words>1252</Words>
  <Application>Microsoft Office PowerPoint</Application>
  <PresentationFormat>Экран (4:3)</PresentationFormat>
  <Paragraphs>135</Paragraphs>
  <Slides>15</Slides>
  <Notes>14</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15</vt:i4>
      </vt:variant>
    </vt:vector>
  </HeadingPairs>
  <TitlesOfParts>
    <vt:vector size="23" baseType="lpstr">
      <vt:lpstr>Arial Black</vt:lpstr>
      <vt:lpstr>Calibri</vt:lpstr>
      <vt:lpstr>Cambria Math</vt:lpstr>
      <vt:lpstr>Century Gothic</vt:lpstr>
      <vt:lpstr>Times New Roman</vt:lpstr>
      <vt:lpstr>Wingdings</vt:lpstr>
      <vt:lpstr>Wingdings 3</vt:lpstr>
      <vt:lpstr>Сектор</vt:lpstr>
      <vt:lpstr>                        Числовой           калейдоскоп </vt:lpstr>
      <vt:lpstr>Приглашаем в мир чисел.  </vt:lpstr>
      <vt:lpstr>                             Пифагор - древнегреческий философ и математик, создатель религиозно-философской школы пифагорейцев.  VI – век до нашей эры </vt:lpstr>
      <vt:lpstr>Метод очень прост. Пусть надо найти все простые числа,  меньше 100.   Эратосфен написал натуральные числа, начиная с 2.  Затем в этом ряду вычеркнул все числа, которые делятся на 2. 2, 3, 4, 5, 6, 7, 8, 9, 10,11, 12,... Из оставшихся чисел вычеркнул каждое третье число 3, 5, 7, 9, 11, 13, 15, 17, 19, 21 Затем вычеркивал числа, делящиеся на 5 5,7,11,13,17,19,23,25,...,  Итак вычеркивал числа ,           кратные                     первому                                    числу                                               ряда. </vt:lpstr>
      <vt:lpstr>Совершенные числа</vt:lpstr>
      <vt:lpstr>Лев Николаевич Толстой не раз, бывало, шутливо «похвалялся » тем, что дата его рождения ( 28 августа по календарю того времени) является совершенным числом. Год рождения Льва Толстого 1828 тоже интересное число:  1) последние две цифры ( 28 ) образуют совершенное число; 2) если обменять местами первые две цифры, то получится 8128 – четвёртое .</vt:lpstr>
      <vt:lpstr>    </vt:lpstr>
      <vt:lpstr>Презентация PowerPoint</vt:lpstr>
      <vt:lpstr>Презентация PowerPoint</vt:lpstr>
      <vt:lpstr>О числе «7»  Пифагор чтил число 7, а один из его учеников написал целое сочинение о необыкновенных свойствах семерки и о ее роли в земных и небесных делах.  </vt:lpstr>
      <vt:lpstr> </vt:lpstr>
      <vt:lpstr>Зодиакальный круг</vt:lpstr>
      <vt:lpstr>«Чертова дюжина»</vt:lpstr>
      <vt:lpstr>   Число Шахерезады</vt:lpstr>
      <vt:lpstr>Спасибо  за Внимание!</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Экскурсия по галерее числовых диковинок </dc:title>
  <dc:creator>Сергей</dc:creator>
  <cp:lastModifiedBy>Светлана Фомина</cp:lastModifiedBy>
  <cp:revision>109</cp:revision>
  <dcterms:created xsi:type="dcterms:W3CDTF">2013-04-15T17:05:19Z</dcterms:created>
  <dcterms:modified xsi:type="dcterms:W3CDTF">2020-11-08T00:40:49Z</dcterms:modified>
</cp:coreProperties>
</file>