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60" r:id="rId4"/>
    <p:sldId id="278" r:id="rId5"/>
    <p:sldId id="279" r:id="rId6"/>
    <p:sldId id="259" r:id="rId7"/>
    <p:sldId id="262" r:id="rId8"/>
    <p:sldId id="263" r:id="rId9"/>
    <p:sldId id="264" r:id="rId10"/>
    <p:sldId id="265" r:id="rId11"/>
    <p:sldId id="268" r:id="rId12"/>
    <p:sldId id="271" r:id="rId13"/>
    <p:sldId id="272" r:id="rId14"/>
    <p:sldId id="273" r:id="rId15"/>
    <p:sldId id="274" r:id="rId16"/>
    <p:sldId id="275" r:id="rId17"/>
    <p:sldId id="266" r:id="rId18"/>
    <p:sldId id="267" r:id="rId19"/>
    <p:sldId id="296" r:id="rId20"/>
    <p:sldId id="297" r:id="rId21"/>
    <p:sldId id="298" r:id="rId22"/>
    <p:sldId id="299" r:id="rId23"/>
    <p:sldId id="303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92" r:id="rId34"/>
    <p:sldId id="294" r:id="rId35"/>
    <p:sldId id="290" r:id="rId36"/>
    <p:sldId id="300" r:id="rId37"/>
    <p:sldId id="295" r:id="rId38"/>
    <p:sldId id="301" r:id="rId39"/>
    <p:sldId id="302" r:id="rId40"/>
    <p:sldId id="276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79577" autoAdjust="0"/>
  </p:normalViewPr>
  <p:slideViewPr>
    <p:cSldViewPr>
      <p:cViewPr varScale="1">
        <p:scale>
          <a:sx n="58" d="100"/>
          <a:sy n="58" d="100"/>
        </p:scale>
        <p:origin x="175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0D353F-9CC4-4FCE-8667-2D821700B39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EF97DE-F0F0-45BB-8CD6-4574D80CB6B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F97DE-F0F0-45BB-8CD6-4574D80CB6B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500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F97DE-F0F0-45BB-8CD6-4574D80CB6BD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188640" y="1340768"/>
            <a:ext cx="11737304" cy="2952328"/>
          </a:xfrm>
        </p:spPr>
        <p:txBody>
          <a:bodyPr>
            <a:noAutofit/>
          </a:bodyPr>
          <a:lstStyle/>
          <a:p>
            <a:pPr lvl="4" algn="ctr"/>
            <a:r>
              <a:rPr lang="kk-KZ" sz="3200" b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latin typeface="Arial Black" pitchFamily="34" charset="0"/>
                <a:cs typeface="Times New Roman" pitchFamily="18" charset="0"/>
              </a:rPr>
              <a:t>Проектная деятельность </a:t>
            </a:r>
            <a:br>
              <a:rPr lang="kk-KZ" sz="3200" b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kk-KZ" sz="3200" b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latin typeface="Arial Black" pitchFamily="34" charset="0"/>
                <a:cs typeface="Times New Roman" pitchFamily="18" charset="0"/>
              </a:rPr>
              <a:t>по теме</a:t>
            </a:r>
            <a:br>
              <a:rPr lang="kk-KZ" sz="3200" b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kk-KZ" sz="4800" b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5400" b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latin typeface="Enigmatic Unicode" pitchFamily="2" charset="0"/>
                <a:cs typeface="Times New Roman" pitchFamily="18" charset="0"/>
              </a:rPr>
              <a:t>“Откуда берется хлеб “</a:t>
            </a:r>
            <a:br>
              <a:rPr lang="kk-KZ" sz="5400" b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latin typeface="Enigmatic Unicode" pitchFamily="2" charset="0"/>
                <a:cs typeface="Times New Roman" pitchFamily="18" charset="0"/>
              </a:rPr>
            </a:br>
            <a:r>
              <a:rPr lang="kk-KZ" sz="5400" b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latin typeface="Enigmatic Unicode" pitchFamily="2" charset="0"/>
                <a:cs typeface="Times New Roman" pitchFamily="18" charset="0"/>
              </a:rPr>
              <a:t> 		</a:t>
            </a:r>
            <a:br>
              <a:rPr lang="kk-KZ" sz="5400" b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latin typeface="Enigmatic Unicode" pitchFamily="2" charset="0"/>
                <a:cs typeface="Times New Roman" pitchFamily="18" charset="0"/>
              </a:rPr>
            </a:br>
            <a:br>
              <a:rPr lang="kk-KZ" sz="4800" b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Garamond" pitchFamily="18" charset="0"/>
                <a:cs typeface="Times New Roman" pitchFamily="18" charset="0"/>
              </a:rPr>
            </a:br>
            <a:r>
              <a:rPr lang="kk-KZ" sz="4800" b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Garamond" pitchFamily="18" charset="0"/>
                <a:cs typeface="Times New Roman" pitchFamily="18" charset="0"/>
              </a:rPr>
              <a:t>	</a:t>
            </a:r>
            <a:endParaRPr lang="ru-RU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195736" y="4509120"/>
            <a:ext cx="6552728" cy="1872208"/>
          </a:xfrm>
          <a:noFill/>
          <a:ln>
            <a:noFill/>
          </a:ln>
        </p:spPr>
        <p:txBody>
          <a:bodyPr>
            <a:noAutofit/>
          </a:bodyPr>
          <a:lstStyle/>
          <a:p>
            <a:r>
              <a:rPr lang="kk-KZ" sz="2400" b="1" i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 </a:t>
            </a:r>
            <a:r>
              <a:rPr lang="kk-KZ" sz="2400" b="1" i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Подготовили:</a:t>
            </a:r>
          </a:p>
          <a:p>
            <a:r>
              <a:rPr lang="kk-KZ" sz="2400" b="1" i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  Пашинина Е.В, Пархоменко А.В.,      воспитатели подготовительной</a:t>
            </a:r>
          </a:p>
          <a:p>
            <a:r>
              <a:rPr lang="kk-KZ" sz="2400" b="1" i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группы №5 “Непоседы”</a:t>
            </a:r>
            <a:endParaRPr lang="ru-RU" sz="2400" b="1" i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3" name="Геннадий Белов - Шумят хлеба (minus)">
            <a:hlinkClick r:id="" action="ppaction://media"/>
            <a:extLst>
              <a:ext uri="{FF2B5EF4-FFF2-40B4-BE49-F238E27FC236}">
                <a16:creationId xmlns:a16="http://schemas.microsoft.com/office/drawing/2014/main" id="{36791923-F65F-428A-BDE1-FA2ED3B459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2375" y="6076528"/>
            <a:ext cx="807580" cy="7814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28604"/>
            <a:ext cx="8712968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  <a:latin typeface="Book Antiqua" pitchFamily="18" charset="0"/>
              </a:rPr>
              <a:t>                </a:t>
            </a:r>
            <a:r>
              <a:rPr lang="en-US" sz="3200" b="1" dirty="0">
                <a:solidFill>
                  <a:srgbClr val="C00000"/>
                </a:solidFill>
                <a:latin typeface="Book Antiqua" pitchFamily="18" charset="0"/>
              </a:rPr>
              <a:t>II </a:t>
            </a:r>
            <a:r>
              <a:rPr lang="ru-RU" sz="3200" b="1" dirty="0">
                <a:solidFill>
                  <a:srgbClr val="C00000"/>
                </a:solidFill>
                <a:latin typeface="Book Antiqua" pitchFamily="18" charset="0"/>
              </a:rPr>
              <a:t>этап -основной (</a:t>
            </a:r>
            <a:r>
              <a:rPr lang="ru-RU" sz="3200" b="1" i="1" dirty="0">
                <a:solidFill>
                  <a:srgbClr val="C00000"/>
                </a:solidFill>
                <a:latin typeface="Book Antiqua" pitchFamily="18" charset="0"/>
              </a:rPr>
              <a:t>практический</a:t>
            </a:r>
            <a:r>
              <a:rPr lang="ru-RU" sz="3200" b="1" dirty="0">
                <a:solidFill>
                  <a:srgbClr val="C00000"/>
                </a:solidFill>
                <a:latin typeface="Book Antiqua" pitchFamily="18" charset="0"/>
              </a:rPr>
              <a:t>) </a:t>
            </a:r>
          </a:p>
          <a:p>
            <a:br>
              <a:rPr lang="ru-RU" sz="2400" dirty="0"/>
            </a:br>
            <a:r>
              <a:rPr lang="ru-RU" sz="3200" b="1" dirty="0">
                <a:solidFill>
                  <a:srgbClr val="002060"/>
                </a:solidFill>
                <a:latin typeface="Book Antiqua" pitchFamily="18" charset="0"/>
              </a:rPr>
              <a:t>Внедрение в воспитательно-образовательный процесс эффективных методов и приёмов по расширению знаний дошкольников о хлебе.</a:t>
            </a:r>
            <a:br>
              <a:rPr lang="ru-RU" sz="3200" b="1" dirty="0">
                <a:solidFill>
                  <a:srgbClr val="002060"/>
                </a:solidFill>
                <a:latin typeface="Book Antiqua" pitchFamily="18" charset="0"/>
              </a:rPr>
            </a:br>
            <a:br>
              <a:rPr lang="ru-RU" sz="3200" b="1" dirty="0">
                <a:solidFill>
                  <a:srgbClr val="002060"/>
                </a:solidFill>
                <a:latin typeface="Book Antiqua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Book Antiqua" pitchFamily="18" charset="0"/>
              </a:rPr>
              <a:t>      </a:t>
            </a:r>
          </a:p>
          <a:p>
            <a:endParaRPr lang="ru-RU" sz="3200" b="1" dirty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r>
              <a:rPr lang="ru-RU" sz="4800" b="1" dirty="0">
                <a:solidFill>
                  <a:srgbClr val="002060"/>
                </a:solidFill>
                <a:latin typeface="Book Antiqua" pitchFamily="18" charset="0"/>
              </a:rPr>
              <a:t>  </a:t>
            </a:r>
            <a:r>
              <a:rPr lang="ru-RU" sz="4400" b="1" i="1" dirty="0">
                <a:solidFill>
                  <a:srgbClr val="002060"/>
                </a:solidFill>
                <a:latin typeface="Book Antiqua" pitchFamily="18" charset="0"/>
              </a:rPr>
              <a:t>Содержание работы в процессе реализации проекта</a:t>
            </a:r>
            <a:r>
              <a:rPr lang="ru-RU" sz="4400" b="1" i="1" dirty="0">
                <a:latin typeface="Book Antiqua" pitchFamily="18" charset="0"/>
              </a:rPr>
              <a:t>.</a:t>
            </a:r>
          </a:p>
          <a:p>
            <a:endParaRPr lang="ru-RU" sz="2000" b="1" i="1" dirty="0">
              <a:solidFill>
                <a:srgbClr val="0070C0"/>
              </a:solidFill>
              <a:latin typeface="Book Antiqua" pitchFamily="18" charset="0"/>
            </a:endParaRPr>
          </a:p>
          <a:p>
            <a:endParaRPr lang="ru-RU" sz="2000" dirty="0"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0"/>
            <a:ext cx="821537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Book Antiqua" pitchFamily="18" charset="0"/>
              </a:rPr>
              <a:t>Познавательное развитие</a:t>
            </a:r>
          </a:p>
          <a:p>
            <a:endParaRPr lang="ru-RU" sz="2400" b="1" dirty="0">
              <a:solidFill>
                <a:srgbClr val="0070C0"/>
              </a:solidFill>
              <a:latin typeface="Book Antiqua" pitchFamily="18" charset="0"/>
            </a:endParaRPr>
          </a:p>
          <a:p>
            <a:endParaRPr lang="ru-RU" sz="2400" b="1" dirty="0">
              <a:solidFill>
                <a:srgbClr val="0070C0"/>
              </a:solidFill>
              <a:latin typeface="Book Antiqua" pitchFamily="18" charset="0"/>
            </a:endParaRPr>
          </a:p>
          <a:p>
            <a:pPr algn="ctr"/>
            <a:endParaRPr lang="ru-RU" sz="2400" b="1" dirty="0">
              <a:solidFill>
                <a:srgbClr val="0070C0"/>
              </a:solidFill>
              <a:latin typeface="Book Antiqua" pitchFamily="18" charset="0"/>
            </a:endParaRPr>
          </a:p>
          <a:p>
            <a:pPr algn="ctr"/>
            <a:endParaRPr lang="ru-RU" sz="2400" b="1" dirty="0">
              <a:solidFill>
                <a:srgbClr val="0070C0"/>
              </a:solidFill>
              <a:latin typeface="Book Antiqua" pitchFamily="18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00034" y="-292387"/>
            <a:ext cx="8320438" cy="661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Беседа «Хлеб всему голова»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Занятие по ознакомлению с окружающим миром «Откуда берется хлеб»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2400" b="1" dirty="0">
                <a:solidFill>
                  <a:srgbClr val="002060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Рассматривание иллюстраций «Как выращивали хлеб на Руси»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Book Antiqua" pitchFamily="18" charset="0"/>
              <a:ea typeface="Calibri" pitchFamily="34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Презентации «Откуда хлеб пришел»,</a:t>
            </a:r>
            <a:r>
              <a:rPr lang="ru-RU" sz="2400" b="1" dirty="0">
                <a:solidFill>
                  <a:srgbClr val="002060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«На мельнице»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Book Antiqua" pitchFamily="18" charset="0"/>
              <a:ea typeface="Calibri" pitchFamily="34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Экспериментальная деятельность: «Посадка семян пшеницы», </a:t>
            </a:r>
            <a:r>
              <a:rPr lang="ru-RU" sz="2400" b="1" dirty="0">
                <a:solidFill>
                  <a:srgbClr val="002060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«Как получают муку»; «Откуда у хлеба дырочки»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Book Antiqu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Занятия по ФЭМП «Путешествие Хлебушка», «Узнаем вес</a:t>
            </a:r>
            <a:r>
              <a:rPr kumimoji="0" lang="ru-RU" sz="2400" b="1" i="0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зерна»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Book Antiqu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Д/и «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Что нужно для замешивания теста»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Book Antiqu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Рассматривание «Колос пшеницы»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Занятие «Испечем хлебушек»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 Antiqua" pitchFamily="18" charset="0"/>
                <a:cs typeface="Arial" pitchFamily="34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endParaRPr kumimoji="0" lang="ru-RU" sz="2200" b="1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35824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Book Antiqua" pitchFamily="18" charset="0"/>
              </a:rPr>
              <a:t>Речевое развитие</a:t>
            </a:r>
          </a:p>
          <a:p>
            <a:endParaRPr lang="ru-RU" sz="2800" b="1" dirty="0">
              <a:solidFill>
                <a:srgbClr val="FF0000"/>
              </a:solidFill>
              <a:latin typeface="Book Antiqua" pitchFamily="18" charset="0"/>
            </a:endParaRPr>
          </a:p>
          <a:p>
            <a:pPr algn="ctr"/>
            <a:endParaRPr lang="ru-RU" sz="2800" b="1" dirty="0">
              <a:solidFill>
                <a:srgbClr val="FF0000"/>
              </a:solidFill>
              <a:latin typeface="Book Antiqua" pitchFamily="18" charset="0"/>
            </a:endParaRPr>
          </a:p>
          <a:p>
            <a:endParaRPr lang="ru-RU" sz="2800" b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51520" y="-605729"/>
            <a:ext cx="8640960" cy="741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11111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11111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Занятие по развитию речи «Разучивание стихотворения «Хлебушек» С.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Погореловского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»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Вечер загадок о хлебе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Пословицы и поговорки о хлебе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Д/игры «Подбери словечко»,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«Назови  хлебобулочное изделие», «Из чего сделано?», «Что из какой муки испекли?»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Беседа. «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Интервьюирование «Зачем нужен хлеб»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Беседа «Расскажи, что знаешь о хлебе»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Рассматривание картинок «Как получают хлеб», «Хлебобулочные изделия», «Что сначала, что потом»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85728"/>
            <a:ext cx="821537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Book Antiqua" pitchFamily="18" charset="0"/>
              </a:rPr>
              <a:t>Социально-коммуникативное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</a:p>
          <a:p>
            <a:pPr algn="ctr"/>
            <a:endParaRPr lang="ru-RU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Проблемная ситуация «Если не будет хлеба, то что?..»</a:t>
            </a:r>
          </a:p>
          <a:p>
            <a:pPr>
              <a:buFont typeface="Wingdings" pitchFamily="2" charset="2"/>
              <a:buChar char="§"/>
            </a:pP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Беседа «Культура поведение за столом», «Бережное отношение к хлебу».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Д/и «Сад - огород – поле», «Хорошо - плохо» </a:t>
            </a:r>
            <a:r>
              <a:rPr lang="ru-RU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(правила обращения с хлебом)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«Продукты», «Найди ошибку», «Узнай по описанию» </a:t>
            </a:r>
            <a:r>
              <a:rPr lang="ru-RU" sz="2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(хлебобулочные изделия)</a:t>
            </a:r>
            <a:endParaRPr lang="ru-RU" sz="25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«Сельскохозяйственные машины. Мельница»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С/</a:t>
            </a:r>
            <a:r>
              <a:rPr lang="ru-RU" sz="25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игры «Булочная», «Пекарня», «Ярмарка»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мультфильма «История о девочке, наступившей на хлеб» по мотивам сказки Г. Х. Андерсена</a:t>
            </a:r>
          </a:p>
        </p:txBody>
      </p:sp>
    </p:spTree>
  </p:cSld>
  <p:clrMapOvr>
    <a:masterClrMapping/>
  </p:clrMapOvr>
  <p:transition>
    <p:comb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"/>
            <a:ext cx="7572428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>
              <a:solidFill>
                <a:srgbClr val="FF0000"/>
              </a:solidFill>
              <a:latin typeface="Book Antiqua" pitchFamily="18" charset="0"/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Book Antiqua" pitchFamily="18" charset="0"/>
              </a:rPr>
              <a:t>Художественно-эстетическое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Book Antiqua" pitchFamily="18" charset="0"/>
              </a:rPr>
              <a:t>развитие</a:t>
            </a:r>
          </a:p>
          <a:p>
            <a:pPr algn="ctr"/>
            <a:endParaRPr lang="ru-RU" sz="2800" b="1" dirty="0">
              <a:solidFill>
                <a:srgbClr val="FF0000"/>
              </a:solidFill>
              <a:latin typeface="Book Antiqua" pitchFamily="18" charset="0"/>
            </a:endParaRPr>
          </a:p>
          <a:p>
            <a:pPr algn="ctr"/>
            <a:endParaRPr lang="ru-RU" sz="2800" b="1" dirty="0">
              <a:solidFill>
                <a:srgbClr val="FF0000"/>
              </a:solidFill>
              <a:latin typeface="Book Antiqua" pitchFamily="18" charset="0"/>
            </a:endParaRPr>
          </a:p>
          <a:p>
            <a:pPr algn="ctr"/>
            <a:endParaRPr lang="ru-RU" sz="2800" b="1" dirty="0">
              <a:solidFill>
                <a:srgbClr val="FF0000"/>
              </a:solidFill>
              <a:latin typeface="Book Antiqua" pitchFamily="18" charset="0"/>
            </a:endParaRPr>
          </a:p>
          <a:p>
            <a:pPr algn="ctr"/>
            <a:endParaRPr lang="ru-RU" sz="2400" b="1" dirty="0">
              <a:solidFill>
                <a:srgbClr val="FF0000"/>
              </a:solidFill>
              <a:latin typeface="Book Antiqua" pitchFamily="18" charset="0"/>
            </a:endParaRPr>
          </a:p>
          <a:p>
            <a:endParaRPr lang="ru-RU" sz="2400" b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23528" y="168648"/>
            <a:ext cx="8820472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Чтение 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«О хлебе» Н. </a:t>
            </a:r>
            <a:r>
              <a:rPr kumimoji="0" lang="ru-RU" sz="2800" b="1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Самковой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р.н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сказки</a:t>
            </a:r>
            <a:r>
              <a:rPr kumimoji="0" lang="ru-RU" sz="2800" b="1" i="0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«Колосок»,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«Моя мама пахнет хлебом» Сухомлинского,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«Хлеб растет» Э. </a:t>
            </a:r>
            <a:r>
              <a:rPr lang="ru-RU" sz="2800" b="1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Шим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 «Горбушка» Г. </a:t>
            </a:r>
            <a:r>
              <a:rPr lang="ru-RU" sz="2800" b="1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Алмазова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800" b="1" dirty="0" err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Лисичкин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хлеб» М. Пришвина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Лепка из соленого теста «Хлебобулочные изделия»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Рисование «Колосья», «Каравай»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Слушание песен  «Хлеб всему голова» в исп. О. Варенец, «Песня о хлебе» в исп. Л.Зыкиной</a:t>
            </a: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1"/>
            <a:ext cx="557216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>
              <a:solidFill>
                <a:srgbClr val="FF0000"/>
              </a:solidFill>
              <a:latin typeface="Book Antiqua" pitchFamily="18" charset="0"/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Book Antiqua" pitchFamily="18" charset="0"/>
              </a:rPr>
              <a:t>Физическое развитие</a:t>
            </a:r>
          </a:p>
          <a:p>
            <a:pPr algn="ctr"/>
            <a:endParaRPr lang="ru-RU" i="1" dirty="0"/>
          </a:p>
          <a:p>
            <a:endParaRPr lang="ru-RU" dirty="0"/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0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571471" y="0"/>
            <a:ext cx="8249001" cy="6401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П/и «Что мы делаем - не скажем, а что делаем покажем»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Пахари и жнецы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«Зерно, колос, хлеб»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endParaRPr lang="ru-RU" sz="2800" b="1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Физкультминутки «Ветерок»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 землю зёрнышко попало»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Пальчиковая гимнастика «Слепим колобка», «О хлебе», «Колоски»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endParaRPr lang="ru-RU" sz="2800" b="1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2800" b="1" dirty="0" err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Психогимнастика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«Зернышки»</a:t>
            </a:r>
            <a:b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28604"/>
            <a:ext cx="856895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Взаимодействие  с  семьей</a:t>
            </a:r>
          </a:p>
          <a:p>
            <a:pPr algn="ctr"/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Папка-передвижка «Бережное отношение к хлебу»</a:t>
            </a:r>
          </a:p>
          <a:p>
            <a:pPr>
              <a:buFont typeface="Wingdings" pitchFamily="2" charset="2"/>
              <a:buChar char="§"/>
            </a:pP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Консультация  для родителей «Значение хлеба в жизни человека»</a:t>
            </a:r>
          </a:p>
          <a:p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Привлечение родителей в оказание помощи в приобретение зерен, колосьев пшеницы, продуктов для приготовления теста.</a:t>
            </a:r>
          </a:p>
          <a:p>
            <a:endParaRPr lang="ru-RU" sz="2800" b="1" dirty="0">
              <a:solidFill>
                <a:srgbClr val="FF000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2656"/>
            <a:ext cx="8712968" cy="6120680"/>
          </a:xfrm>
        </p:spPr>
        <p:txBody>
          <a:bodyPr>
            <a:noAutofit/>
          </a:bodyPr>
          <a:lstStyle/>
          <a:p>
            <a:pPr algn="l"/>
            <a:r>
              <a:rPr lang="ru-RU" sz="2800" b="1" dirty="0">
                <a:solidFill>
                  <a:srgbClr val="00B050"/>
                </a:solidFill>
                <a:latin typeface="Book Antiqua" pitchFamily="18" charset="0"/>
              </a:rPr>
              <a:t>                 </a:t>
            </a:r>
            <a:r>
              <a:rPr lang="en-US" sz="2800" b="1" dirty="0">
                <a:solidFill>
                  <a:srgbClr val="FF0000"/>
                </a:solidFill>
                <a:latin typeface="Book Antiqua" pitchFamily="18" charset="0"/>
              </a:rPr>
              <a:t>III </a:t>
            </a:r>
            <a:r>
              <a:rPr lang="ru-RU" sz="2800" b="1" dirty="0">
                <a:solidFill>
                  <a:srgbClr val="FF0000"/>
                </a:solidFill>
                <a:latin typeface="Book Antiqua" pitchFamily="18" charset="0"/>
              </a:rPr>
              <a:t>этап – заключительный </a:t>
            </a:r>
            <a:br>
              <a:rPr lang="ru-RU" sz="2800" b="1" dirty="0">
                <a:solidFill>
                  <a:srgbClr val="00B050"/>
                </a:solidFill>
                <a:latin typeface="Book Antiqua" pitchFamily="18" charset="0"/>
              </a:rPr>
            </a:br>
            <a:br>
              <a:rPr lang="ru-RU" sz="2000" b="1" dirty="0">
                <a:latin typeface="Book Antiqua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Наблюдение за прорастанием всходов пшеницы</a:t>
            </a:r>
            <a:b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2.Приготовление  детьми хлеба и выпечка его в столовой </a:t>
            </a:r>
            <a:r>
              <a:rPr lang="ru-RU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/с, угощение родителей, испеченным детьми хлебом.</a:t>
            </a:r>
            <a:b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3.Выставка в группе рисунков 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Колосок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поделок  хлебобулочных  изделий из соленого теста</a:t>
            </a:r>
            <a:b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4.Разработка схемы правил поведения с хлебом</a:t>
            </a:r>
            <a:br>
              <a:rPr lang="ru-RU" sz="2800" b="1" dirty="0">
                <a:latin typeface="Book Antiqua" pitchFamily="18" charset="0"/>
              </a:rPr>
            </a:br>
            <a:br>
              <a:rPr lang="ru-RU" sz="2000" dirty="0">
                <a:latin typeface="Book Antiqua" pitchFamily="18" charset="0"/>
              </a:rPr>
            </a:br>
            <a:endParaRPr lang="ru-RU" sz="2800" b="1" dirty="0">
              <a:solidFill>
                <a:srgbClr val="0070C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57224" y="642918"/>
            <a:ext cx="7963248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FF0000"/>
              </a:solidFill>
              <a:latin typeface="Garamond" pitchFamily="18" charset="0"/>
            </a:endParaRPr>
          </a:p>
          <a:p>
            <a:pPr algn="ctr"/>
            <a:endParaRPr lang="ru-RU" sz="3200" b="1" dirty="0">
              <a:solidFill>
                <a:srgbClr val="002060"/>
              </a:solidFill>
              <a:latin typeface="Garamond" pitchFamily="18" charset="0"/>
            </a:endParaRPr>
          </a:p>
          <a:p>
            <a:pPr algn="ctr"/>
            <a:r>
              <a:rPr lang="ru-RU" sz="6000" b="1" dirty="0" err="1">
                <a:solidFill>
                  <a:srgbClr val="FFFF00"/>
                </a:solidFill>
                <a:latin typeface="Garamond" pitchFamily="18" charset="0"/>
              </a:rPr>
              <a:t>Фотоотчет</a:t>
            </a:r>
            <a:r>
              <a:rPr lang="ru-RU" sz="6000" b="1" dirty="0">
                <a:solidFill>
                  <a:srgbClr val="FFFF00"/>
                </a:solidFill>
                <a:latin typeface="Garamond" pitchFamily="18" charset="0"/>
              </a:rPr>
              <a:t>  проектной деятельности  </a:t>
            </a:r>
          </a:p>
          <a:p>
            <a:pPr algn="ctr"/>
            <a:r>
              <a:rPr lang="ru-RU" sz="6000" b="1" dirty="0">
                <a:solidFill>
                  <a:srgbClr val="FFFF00"/>
                </a:solidFill>
                <a:latin typeface="Garamond" pitchFamily="18" charset="0"/>
              </a:rPr>
              <a:t>«Откуда берется хлеб»</a:t>
            </a:r>
            <a:endParaRPr lang="ru-RU" sz="6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newsfla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76673"/>
            <a:ext cx="4644008" cy="2226105"/>
          </a:xfrm>
        </p:spPr>
        <p:txBody>
          <a:bodyPr>
            <a:normAutofit/>
          </a:bodyPr>
          <a:lstStyle/>
          <a:p>
            <a:pPr algn="l"/>
            <a:r>
              <a:rPr lang="ru-RU" sz="3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Знакомство детей «Откуда пришёл хлеб»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IMG-20210325-WA0038.jpg"/>
          <p:cNvPicPr>
            <a:picLocks noChangeAspect="1"/>
          </p:cNvPicPr>
          <p:nvPr/>
        </p:nvPicPr>
        <p:blipFill>
          <a:blip r:embed="rId2" cstate="print">
            <a:lum bright="-1000" contrast="-16000"/>
          </a:blip>
          <a:stretch>
            <a:fillRect/>
          </a:stretch>
        </p:blipFill>
        <p:spPr>
          <a:xfrm>
            <a:off x="0" y="2852936"/>
            <a:ext cx="4644008" cy="3969286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44000"/>
              </a:srgbClr>
            </a:outerShdw>
          </a:effectLst>
        </p:spPr>
      </p:pic>
      <p:pic>
        <p:nvPicPr>
          <p:cNvPr id="8" name="Рисунок 7" descr="IMG-20210325-WA00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"/>
            <a:ext cx="4572000" cy="3429000"/>
          </a:xfrm>
          <a:prstGeom prst="rect">
            <a:avLst/>
          </a:prstGeom>
        </p:spPr>
      </p:pic>
      <p:pic>
        <p:nvPicPr>
          <p:cNvPr id="9" name="Рисунок 8" descr="IMG-20210325-WA00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3429000"/>
            <a:ext cx="4499992" cy="3393222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357298"/>
            <a:ext cx="8229600" cy="4572032"/>
          </a:xfrm>
        </p:spPr>
        <p:txBody>
          <a:bodyPr>
            <a:noAutofit/>
          </a:bodyPr>
          <a:lstStyle/>
          <a:p>
            <a:pPr algn="just"/>
            <a:br>
              <a:rPr lang="ru-RU" sz="2000" b="1" dirty="0">
                <a:latin typeface="Book Antiqua" pitchFamily="18" charset="0"/>
              </a:rPr>
            </a:br>
            <a:br>
              <a:rPr lang="ru-RU" sz="2000" dirty="0"/>
            </a:br>
            <a:r>
              <a:rPr lang="ru-RU" sz="2000" dirty="0"/>
              <a:t>	</a:t>
            </a: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endParaRPr lang="ru-RU" sz="2000" dirty="0">
              <a:latin typeface="Book Antiqua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51520" y="412820"/>
            <a:ext cx="8712968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Актуальность</a:t>
            </a:r>
            <a:endParaRPr kumimoji="0" lang="ru-RU" sz="22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ru-RU" sz="22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Хлеб издавна символизирует народное благополучие, довольство. </a:t>
            </a:r>
            <a:r>
              <a:rPr kumimoji="0" lang="ru-RU" sz="22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К хлебу всегда относились по-особому, сравнивая с солнцем, золотом, с самой жизнью. Во все времена небрежное отношение к хлебу приравнивалось к страшному оскорблению, какое только можно было нанести человеку. </a:t>
            </a:r>
            <a:endParaRPr kumimoji="0" lang="ru-RU" sz="22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	Современные же дети перестали ценить хлеб как главный продукт питания. Хлеб для них является обыденным продуктом, который можно купить в любом магазине. Они не догадываются, какой долгий путь он проходит, чтобы попасть на стол, сколько труда нужно приложить людям, чтобы посеять, вырастить, помолоть зерно, а затем испечь хлеб.	</a:t>
            </a:r>
            <a:endParaRPr kumimoji="0" lang="ru-RU" sz="22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2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	Мы выбрали эту тему, потому что </a:t>
            </a:r>
            <a:r>
              <a:rPr kumimoji="0" lang="ru-RU" sz="22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хотим обратить внимание детей</a:t>
            </a:r>
            <a:r>
              <a:rPr kumimoji="0" lang="ru-RU" sz="2200" b="1" i="0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2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на то, какими усилиями появляется хлеб на нашем столе, </a:t>
            </a:r>
            <a:r>
              <a:rPr kumimoji="0" lang="ru-RU" sz="22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привить уважение к труду хлеборобов, а так же, вызвать бережное отношение к хлебу.</a:t>
            </a:r>
            <a:r>
              <a:rPr kumimoji="0" lang="ru-RU" sz="22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 Мы уверены, что чем больше дети будут знать о хлебе, тем дороже он станет им.</a:t>
            </a:r>
            <a:r>
              <a:rPr lang="ru-RU" sz="2200" b="1" dirty="0">
                <a:solidFill>
                  <a:srgbClr val="002060"/>
                </a:solidFill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258"/>
            <a:ext cx="8229600" cy="88946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Экспериментальная деятельность 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«Как получается мука» </a:t>
            </a:r>
          </a:p>
        </p:txBody>
      </p:sp>
      <p:pic>
        <p:nvPicPr>
          <p:cNvPr id="4" name="Содержимое 3" descr="IMG-20210325-WA004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97442" y="4206858"/>
            <a:ext cx="6446558" cy="2683554"/>
          </a:xfrm>
        </p:spPr>
      </p:pic>
      <p:pic>
        <p:nvPicPr>
          <p:cNvPr id="6" name="Рисунок 5" descr="IMG-20210325-WA00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9" y="4509884"/>
            <a:ext cx="2664298" cy="2380528"/>
          </a:xfrm>
          <a:prstGeom prst="rect">
            <a:avLst/>
          </a:prstGeom>
        </p:spPr>
      </p:pic>
      <p:pic>
        <p:nvPicPr>
          <p:cNvPr id="7" name="Рисунок 6" descr="IMG-20210325-WA004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1760" y="1124744"/>
            <a:ext cx="6732240" cy="3548055"/>
          </a:xfrm>
          <a:prstGeom prst="rect">
            <a:avLst/>
          </a:prstGeom>
        </p:spPr>
      </p:pic>
      <p:pic>
        <p:nvPicPr>
          <p:cNvPr id="8" name="Рисунок 7" descr="IMG-20210325-WA004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200000">
            <a:off x="-400494" y="1476015"/>
            <a:ext cx="3366843" cy="2664298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87208" cy="164219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Изготовления солённого теста и лепка хлебобулочные изделия</a:t>
            </a:r>
          </a:p>
        </p:txBody>
      </p:sp>
      <p:pic>
        <p:nvPicPr>
          <p:cNvPr id="4" name="Содержимое 3" descr="IMG-20210325-WA00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636912"/>
            <a:ext cx="4788024" cy="4221088"/>
          </a:xfrm>
        </p:spPr>
      </p:pic>
      <p:pic>
        <p:nvPicPr>
          <p:cNvPr id="5" name="Рисунок 4" descr="IMG-20210325-WA00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2636912"/>
            <a:ext cx="4572000" cy="4221088"/>
          </a:xfrm>
          <a:prstGeom prst="rect">
            <a:avLst/>
          </a:prstGeom>
        </p:spPr>
      </p:pic>
    </p:spTree>
  </p:cSld>
  <p:clrMapOvr>
    <a:masterClrMapping/>
  </p:clrMapOvr>
  <p:transition>
    <p:plus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Лепка</a:t>
            </a:r>
          </a:p>
        </p:txBody>
      </p:sp>
      <p:pic>
        <p:nvPicPr>
          <p:cNvPr id="10" name="Рисунок 9" descr="IMG-20210325-WA00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24744"/>
            <a:ext cx="4239155" cy="5733256"/>
          </a:xfrm>
          <a:prstGeom prst="rect">
            <a:avLst/>
          </a:prstGeom>
        </p:spPr>
      </p:pic>
      <p:pic>
        <p:nvPicPr>
          <p:cNvPr id="11" name="Рисунок 10" descr="IMG-20210324-WA00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30032" y="1124744"/>
            <a:ext cx="5113968" cy="5733256"/>
          </a:xfrm>
          <a:prstGeom prst="rect">
            <a:avLst/>
          </a:prstGeom>
        </p:spPr>
      </p:pic>
    </p:spTree>
  </p:cSld>
  <p:clrMapOvr>
    <a:masterClrMapping/>
  </p:clrMapOvr>
  <p:transition>
    <p:cover dir="r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2F3A8C-A663-4412-BB3D-0E60AD5EE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Хлебобулочные изделия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63BADFB-D78F-4529-B127-47BE356A5C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9144000" cy="5877272"/>
          </a:xfrm>
        </p:spPr>
      </p:pic>
    </p:spTree>
    <p:extLst>
      <p:ext uri="{BB962C8B-B14F-4D97-AF65-F5344CB8AC3E}">
        <p14:creationId xmlns:p14="http://schemas.microsoft.com/office/powerpoint/2010/main" val="24229360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ena\Desktop\фото сад\IMG_20210324_1752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7572355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285784" y="0"/>
            <a:ext cx="9429784" cy="2492896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Исследование сухих зерен пшеницы и замоченных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Lena\Desktop\фото сад\IMG_20210322_1558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929322" cy="3571901"/>
          </a:xfrm>
          <a:prstGeom prst="rect">
            <a:avLst/>
          </a:prstGeom>
          <a:noFill/>
        </p:spPr>
      </p:pic>
      <p:pic>
        <p:nvPicPr>
          <p:cNvPr id="3075" name="Picture 3" descr="C:\Users\Lena\Desktop\фото сад\IMG_20210322_1603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2928934"/>
            <a:ext cx="5929322" cy="392906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286380" y="274638"/>
            <a:ext cx="4429156" cy="11430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Посадка зерен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44016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Полученные  всходы  пшеницы</a:t>
            </a:r>
          </a:p>
        </p:txBody>
      </p:sp>
      <p:pic>
        <p:nvPicPr>
          <p:cNvPr id="4" name="Рисунок 3" descr="IMG-20210329-WA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68760"/>
            <a:ext cx="9144000" cy="558924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Lena\Desktop\фото сад\IMG_20210324_1433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285784" y="0"/>
            <a:ext cx="9429784" cy="642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Пособия для занятия по ФЭМП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«Путешествие хлебушка»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Lena\Desktop\фото сад\IMG_20210324_1646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14290"/>
            <a:ext cx="8229600" cy="928694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 –конкурс « Кто скорее отвезёт зерно на элеватор»</a:t>
            </a:r>
            <a:br>
              <a:rPr lang="ru-RU" sz="3200" dirty="0">
                <a:solidFill>
                  <a:srgbClr val="FF0000"/>
                </a:solidFill>
              </a:rPr>
            </a:b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Lena\Desktop\фото сад\IMG_20210325_0728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214346" y="0"/>
            <a:ext cx="9572692" cy="1000108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Пособия для занятия по ФЭМП </a:t>
            </a:r>
            <a:b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«Узнаем вес зерна»</a:t>
            </a:r>
            <a:endParaRPr lang="ru-RU" sz="3200" dirty="0"/>
          </a:p>
        </p:txBody>
      </p:sp>
    </p:spTree>
  </p:cSld>
  <p:clrMapOvr>
    <a:masterClrMapping/>
  </p:clrMapOvr>
  <p:transition>
    <p:wheel spokes="3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496944" cy="6669360"/>
          </a:xfrm>
        </p:spPr>
        <p:txBody>
          <a:bodyPr>
            <a:normAutofit/>
          </a:bodyPr>
          <a:lstStyle/>
          <a:p>
            <a:pPr lvl="0" algn="l"/>
            <a:r>
              <a:rPr lang="ru-RU" sz="3600" b="1" dirty="0">
                <a:solidFill>
                  <a:srgbClr val="C00000"/>
                </a:solidFill>
                <a:latin typeface="Book Antiqua" pitchFamily="18" charset="0"/>
              </a:rPr>
              <a:t>                        Проблема:</a:t>
            </a:r>
            <a:r>
              <a:rPr lang="ru-RU" sz="36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br>
              <a:rPr lang="ru-RU" sz="3600" dirty="0">
                <a:solidFill>
                  <a:srgbClr val="C00000"/>
                </a:solidFill>
                <a:latin typeface="Book Antiqua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не знают цену хлебу,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догадываются, какой долгий путь он проходит, чтобы попасть на стол, сколько труда нужно приложить людям, чтобы посеять, вырастить, помолоть зерно, а затем испечь хлеб.	</a:t>
            </a:r>
            <a:b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Lena\Desktop\фото сад\IMG_20210325_1005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90900" y="0"/>
            <a:ext cx="57531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642918"/>
            <a:ext cx="3286148" cy="1143008"/>
          </a:xfrm>
        </p:spPr>
        <p:txBody>
          <a:bodyPr>
            <a:noAutofit/>
          </a:bodyPr>
          <a:lstStyle/>
          <a:p>
            <a:b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Измерения колоска пшеницы</a:t>
            </a:r>
          </a:p>
        </p:txBody>
      </p:sp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Lena\Desktop\фото сад\IMG_20210325_1018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71802" y="0"/>
            <a:ext cx="6072198" cy="785794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Узнаем  вес  зерна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Lena\Desktop\фото сад\IMG_20210325_1052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-142900"/>
            <a:ext cx="9144000" cy="1214446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Пособия для  экспериментальной  деятельности «Откуда берутся у хлеба дырочки?»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Lena\Desktop\фото сад\IMG_20210325_1054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0"/>
            <a:ext cx="5643570" cy="3714752"/>
          </a:xfrm>
          <a:prstGeom prst="rect">
            <a:avLst/>
          </a:prstGeom>
          <a:noFill/>
        </p:spPr>
      </p:pic>
      <p:pic>
        <p:nvPicPr>
          <p:cNvPr id="13315" name="Picture 3" descr="C:\Users\Lena\Desktop\фото сад\IMG_20210325_1055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86124"/>
            <a:ext cx="5572132" cy="357187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" y="642918"/>
            <a:ext cx="35718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Исследование  хлеба</a:t>
            </a:r>
            <a:endParaRPr lang="ru-RU" sz="32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Lena\Desktop\фото сад\IMG_20210325_1056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Lena\Desktop\фото сад\IMG_20210325_1104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4572000" cy="3933056"/>
          </a:xfrm>
          <a:prstGeom prst="rect">
            <a:avLst/>
          </a:prstGeom>
          <a:noFill/>
        </p:spPr>
      </p:pic>
      <p:pic>
        <p:nvPicPr>
          <p:cNvPr id="11269" name="Picture 5" descr="C:\Users\Lena\Desktop\фото сад\IMG-20210325-WA0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5968"/>
            <a:ext cx="5796136" cy="4572032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274638"/>
            <a:ext cx="5072066" cy="11430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Экспериментирование «Свойства  дрожжей»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" name="Рисунок 2" descr="IMG-20210325-WA0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3888" y="2996952"/>
            <a:ext cx="5580112" cy="3861048"/>
          </a:xfrm>
          <a:prstGeom prst="rect">
            <a:avLst/>
          </a:prstGeom>
        </p:spPr>
      </p:pic>
      <p:pic>
        <p:nvPicPr>
          <p:cNvPr id="4" name="Рисунок 3" descr="IMG-20210325-WA00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16632"/>
            <a:ext cx="5292080" cy="3672408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632848" cy="90872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Сюжетно-ролевая игра</a:t>
            </a:r>
            <a:b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«Булочная»</a:t>
            </a:r>
          </a:p>
        </p:txBody>
      </p:sp>
      <p:pic>
        <p:nvPicPr>
          <p:cNvPr id="5" name="Рисунок 4" descr="IMG-20210326-WA00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24744"/>
            <a:ext cx="9144000" cy="5733256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0"/>
            <a:ext cx="4114800" cy="1124744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C00000"/>
                </a:solidFill>
              </a:rPr>
              <a:t>Выпечка Хлеба</a:t>
            </a:r>
          </a:p>
        </p:txBody>
      </p:sp>
      <p:pic>
        <p:nvPicPr>
          <p:cNvPr id="4" name="Рисунок 3" descr="IMG_20210326_094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0"/>
            <a:ext cx="4572000" cy="3815649"/>
          </a:xfrm>
          <a:prstGeom prst="rect">
            <a:avLst/>
          </a:prstGeom>
        </p:spPr>
      </p:pic>
      <p:pic>
        <p:nvPicPr>
          <p:cNvPr id="5" name="Рисунок 4" descr="IMG_20210326_0947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-465849" y="1590592"/>
            <a:ext cx="5719718" cy="478802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28BF613-05A6-433C-B1E3-5169CA2FF4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2" y="3645024"/>
            <a:ext cx="4355978" cy="3199439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836712"/>
          </a:xfrm>
        </p:spPr>
        <p:txBody>
          <a:bodyPr/>
          <a:lstStyle/>
          <a:p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 нашего проекта</a:t>
            </a:r>
          </a:p>
        </p:txBody>
      </p:sp>
      <p:pic>
        <p:nvPicPr>
          <p:cNvPr id="5" name="Рисунок 4" descr="IMG-20210326-WA00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36712"/>
            <a:ext cx="9324528" cy="6021288"/>
          </a:xfrm>
          <a:prstGeom prst="rect">
            <a:avLst/>
          </a:prstGeom>
        </p:spPr>
      </p:pic>
    </p:spTree>
  </p:cSld>
  <p:clrMapOvr>
    <a:masterClrMapping/>
  </p:clrMapOvr>
  <p:transition>
    <p:circl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964488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zh-CN" sz="3200" b="1" u="sng" dirty="0">
                <a:solidFill>
                  <a:srgbClr val="FF0000"/>
                </a:solidFill>
                <a:latin typeface="Book Antiqua" pitchFamily="18" charset="0"/>
                <a:ea typeface="SimSun" pitchFamily="2" charset="-122"/>
                <a:cs typeface="Times New Roman" pitchFamily="18" charset="0"/>
              </a:rPr>
              <a:t>Вопросы:</a:t>
            </a:r>
            <a:endParaRPr lang="ru-RU" altLang="zh-CN" sz="3200" u="sng" dirty="0">
              <a:solidFill>
                <a:srgbClr val="FF0000"/>
              </a:solidFill>
              <a:latin typeface="Book Antiqua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zh-CN" b="1" dirty="0">
              <a:solidFill>
                <a:srgbClr val="0070C0"/>
              </a:solidFill>
              <a:latin typeface="Book Antiqua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3200" b="1" dirty="0">
                <a:solidFill>
                  <a:srgbClr val="FF0000"/>
                </a:solidFill>
                <a:latin typeface="Book Antiqua" pitchFamily="18" charset="0"/>
                <a:ea typeface="SimSun" pitchFamily="2" charset="-122"/>
                <a:cs typeface="Times New Roman" pitchFamily="18" charset="0"/>
              </a:rPr>
              <a:t>Вопросы проблемные:</a:t>
            </a:r>
            <a:endParaRPr lang="ru-RU" altLang="zh-CN" sz="3200" b="1" dirty="0">
              <a:solidFill>
                <a:srgbClr val="FF0000"/>
              </a:solidFill>
              <a:latin typeface="Book Antiqua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3200" b="1" dirty="0">
                <a:solidFill>
                  <a:srgbClr val="002060"/>
                </a:solidFill>
                <a:latin typeface="Book Antiqua" pitchFamily="18" charset="0"/>
                <a:ea typeface="SimSun" pitchFamily="2" charset="-122"/>
                <a:cs typeface="Times New Roman" pitchFamily="18" charset="0"/>
              </a:rPr>
              <a:t>Как люди выращивают хлеб?</a:t>
            </a:r>
            <a:endParaRPr lang="ru-RU" altLang="zh-CN" sz="3200" b="1" dirty="0">
              <a:solidFill>
                <a:srgbClr val="002060"/>
              </a:solidFill>
              <a:latin typeface="Book Antiqua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3200" b="1" dirty="0">
                <a:solidFill>
                  <a:srgbClr val="002060"/>
                </a:solidFill>
                <a:latin typeface="Book Antiqua" pitchFamily="18" charset="0"/>
                <a:ea typeface="SimSun" pitchFamily="2" charset="-122"/>
                <a:cs typeface="Times New Roman" pitchFamily="18" charset="0"/>
              </a:rPr>
              <a:t>Почему люди с большим уважением относятся к хлебу?</a:t>
            </a:r>
            <a:endParaRPr lang="ru-RU" altLang="zh-CN" sz="3200" b="1" dirty="0">
              <a:solidFill>
                <a:srgbClr val="002060"/>
              </a:solidFill>
              <a:latin typeface="Book Antiqua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3200" b="1" dirty="0">
                <a:solidFill>
                  <a:srgbClr val="002060"/>
                </a:solidFill>
                <a:latin typeface="Book Antiqua" pitchFamily="18" charset="0"/>
                <a:ea typeface="SimSun" pitchFamily="2" charset="-122"/>
                <a:cs typeface="Times New Roman" pitchFamily="18" charset="0"/>
              </a:rPr>
              <a:t>Как получается мука?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3200" b="1" dirty="0">
                <a:solidFill>
                  <a:srgbClr val="002060"/>
                </a:solidFill>
                <a:latin typeface="Book Antiqua" pitchFamily="18" charset="0"/>
                <a:ea typeface="SimSun" pitchFamily="2" charset="-122"/>
                <a:cs typeface="Times New Roman" pitchFamily="18" charset="0"/>
              </a:rPr>
              <a:t>Что необходимо, чтобы испечь хлеб?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zh-CN" sz="3200" b="1" dirty="0">
                <a:solidFill>
                  <a:srgbClr val="002060"/>
                </a:solidFill>
                <a:latin typeface="Book Antiqua" pitchFamily="18" charset="0"/>
                <a:ea typeface="SimSun" pitchFamily="2" charset="-122"/>
                <a:cs typeface="Times New Roman" pitchFamily="18" charset="0"/>
              </a:rPr>
              <a:t>Откуда у хлеба берутся дырочки?</a:t>
            </a:r>
            <a:r>
              <a:rPr lang="ru-RU" altLang="zh-CN" sz="3200" b="1" dirty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altLang="zh-CN" sz="3200" b="1" dirty="0">
              <a:solidFill>
                <a:srgbClr val="C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zh-CN" sz="3200" b="1" dirty="0">
                <a:solidFill>
                  <a:srgbClr val="C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Проблема (тема) исследования:</a:t>
            </a:r>
            <a:r>
              <a:rPr lang="ru-RU" altLang="zh-CN" sz="3200" i="1" dirty="0">
                <a:solidFill>
                  <a:srgbClr val="C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endParaRPr lang="ru-RU" altLang="zh-CN" sz="32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3200" b="1" dirty="0">
                <a:solidFill>
                  <a:srgbClr val="002060"/>
                </a:solidFill>
                <a:latin typeface="Book Antiqua" pitchFamily="18" charset="0"/>
                <a:ea typeface="SimSun" pitchFamily="2" charset="-122"/>
                <a:cs typeface="Times New Roman" pitchFamily="18" charset="0"/>
              </a:rPr>
              <a:t>Как хлеб к нам на стол пришел?</a:t>
            </a:r>
            <a:endParaRPr lang="ru-RU" altLang="zh-CN" sz="3200" b="1" dirty="0">
              <a:solidFill>
                <a:srgbClr val="002060"/>
              </a:solidFill>
              <a:latin typeface="Book Antiqu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0"/>
            <a:ext cx="8640960" cy="8201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Выводы</a:t>
            </a:r>
            <a:endParaRPr lang="ru-RU" sz="2000" b="1" dirty="0">
              <a:solidFill>
                <a:srgbClr val="FF0000"/>
              </a:solidFill>
              <a:latin typeface="Book Antiqua" pitchFamily="18" charset="0"/>
              <a:ea typeface="Times New Roman" pitchFamily="18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dirty="0">
                <a:solidFill>
                  <a:srgbClr val="002060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lang="ru-RU" sz="2400" b="1" dirty="0">
                <a:solidFill>
                  <a:srgbClr val="002060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анный проект помог детям приобрести новые  знания, уточнить и углубить представления о хлебе. В ходе исследовательской деятельности, дети выяснили для себя, что замоченные семена дают быстрые всходы, чем сухие; узнали процесс получения муки из зерен; узнали, как с помощью дрожжей, хлеб становиться мягким, воздушным; способ замеса теста для хлеба, а также, каждый ребенок принял участие в приготовление из теста своего небольшого хлебушка, который после для них был испечен на кухне </a:t>
            </a:r>
            <a:r>
              <a:rPr lang="ru-RU" sz="2400" b="1" dirty="0" err="1">
                <a:solidFill>
                  <a:srgbClr val="002060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lang="ru-RU" sz="2400" b="1" dirty="0">
                <a:solidFill>
                  <a:srgbClr val="002060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/с.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	Во время исследования у детей  развивалась познавательная активность, самостоятельность, творчество, </a:t>
            </a:r>
            <a:r>
              <a:rPr lang="ru-RU" sz="2400" b="1" dirty="0" err="1">
                <a:solidFill>
                  <a:srgbClr val="002060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коммуникативность</a:t>
            </a:r>
            <a:r>
              <a:rPr lang="ru-RU" sz="2400" b="1" dirty="0">
                <a:solidFill>
                  <a:srgbClr val="002060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. Дети получили от этого проекта положительные эмоции, восторг, массу впечатлений, которые запомнятся им на долго.</a:t>
            </a:r>
            <a:endParaRPr lang="ru-RU" sz="2400" b="1" i="1" dirty="0">
              <a:solidFill>
                <a:srgbClr val="002060"/>
              </a:solidFill>
              <a:latin typeface="Book Antiqua" pitchFamily="18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>
                <a:solidFill>
                  <a:srgbClr val="002060"/>
                </a:solidFill>
                <a:latin typeface="Book Antiqua" pitchFamily="18" charset="0"/>
              </a:rPr>
              <a:t>А главное: они решили, что будут учиться бережно относиться к хлебу, ведь это труд многих людей!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2000" b="1" dirty="0">
              <a:solidFill>
                <a:srgbClr val="002060"/>
              </a:solidFill>
              <a:latin typeface="Book Antiqua" pitchFamily="18" charset="0"/>
              <a:cs typeface="Arial" pitchFamily="34" charset="0"/>
            </a:endParaRPr>
          </a:p>
          <a:p>
            <a:pPr algn="just"/>
            <a:endParaRPr lang="ru-RU" sz="2000" b="1" dirty="0">
              <a:solidFill>
                <a:srgbClr val="002060"/>
              </a:solidFill>
              <a:latin typeface="Book Antiqua" pitchFamily="18" charset="0"/>
              <a:cs typeface="Times New Roman" pitchFamily="18" charset="0"/>
            </a:endParaRPr>
          </a:p>
          <a:p>
            <a:pPr algn="just"/>
            <a:endParaRPr lang="ru-RU" sz="2000" b="1" dirty="0">
              <a:solidFill>
                <a:srgbClr val="0070C0"/>
              </a:solidFill>
              <a:latin typeface="Book Antiqua" pitchFamily="18" charset="0"/>
              <a:cs typeface="Times New Roman" pitchFamily="18" charset="0"/>
            </a:endParaRPr>
          </a:p>
          <a:p>
            <a:pPr algn="just"/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85720" y="0"/>
            <a:ext cx="850112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0000"/>
              </a:solidFill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0000"/>
              </a:solidFill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0000"/>
              </a:solidFill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0000"/>
              </a:solidFill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0000"/>
              </a:solidFill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74846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Book Antiqua" pitchFamily="18" charset="0"/>
              </a:rPr>
              <a:t>Ожидаемые результаты:</a:t>
            </a:r>
            <a:r>
              <a:rPr lang="ru-RU" sz="4000" b="1" dirty="0">
                <a:solidFill>
                  <a:srgbClr val="C00000"/>
                </a:solidFill>
              </a:rPr>
              <a:t> </a:t>
            </a:r>
            <a:br>
              <a:rPr lang="ru-RU" sz="2800" b="1" dirty="0"/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понимание детьми ценности хлеба, важности труда хлебороба, представления детей о технологии выращивания злаковых культур, процесса получение муки и приготовления хлеба. 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51520" y="188640"/>
            <a:ext cx="8712968" cy="6449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Вид проекта: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познавательно – исследовательский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Продолжительность проекта: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rgbClr val="211E1E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Краткосрочный(22.03 - 26.03.2021г)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Участники проекта: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 дети подготовительной группы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воспитатели, родители воспитанников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>
              <a:solidFill>
                <a:srgbClr val="211E1E"/>
              </a:solidFill>
              <a:latin typeface="Book Antiqua" pitchFamily="18" charset="0"/>
              <a:ea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C00000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Формы работы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познавательная, исследовательская, продуктивная, </a:t>
            </a:r>
            <a:r>
              <a:rPr lang="ru-RU" sz="2800" b="1" dirty="0">
                <a:solidFill>
                  <a:srgbClr val="C00000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игровая, взаимодействие с родителями.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latin typeface="Book Antiqu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3143248"/>
            <a:ext cx="52953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0" y="980728"/>
            <a:ext cx="9144000" cy="5112568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проекта:</a:t>
            </a:r>
          </a:p>
          <a:p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Расширить знания детей о хлебе, процессе  его приготовления, привить уважения к хлебу и людям, вырастившим его.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8964488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C00000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>
                <a:solidFill>
                  <a:srgbClr val="002060"/>
                </a:solidFill>
                <a:latin typeface="Book Antiqua" pitchFamily="18" charset="0"/>
                <a:cs typeface="Arial" pitchFamily="34" charset="0"/>
              </a:rPr>
              <a:t>Образовательные: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b="1" dirty="0">
                <a:latin typeface="Book Antiqua" pitchFamily="18" charset="0"/>
              </a:rPr>
              <a:t>сформировать целостное представление о процессе выращивания хлеба;</a:t>
            </a:r>
            <a:endParaRPr lang="ru-RU" altLang="zh-CN" b="1" dirty="0">
              <a:latin typeface="Book Antiqua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zh-CN" b="1" dirty="0">
                <a:latin typeface="Book Antiqua" pitchFamily="18" charset="0"/>
                <a:ea typeface="SimSun" pitchFamily="2" charset="-122"/>
                <a:cs typeface="Times New Roman" pitchFamily="18" charset="0"/>
              </a:rPr>
              <a:t>уточнить знания детей о способе посадке зерна в почву; </a:t>
            </a:r>
            <a:endParaRPr lang="ru-RU" altLang="zh-CN" b="1" dirty="0">
              <a:latin typeface="Book Antiqua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zh-CN" b="1" dirty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познакомить детей с технологией приготовления муки, теста и выпечкой хлебобулочных изделий, со свойствами дрожжей;</a:t>
            </a:r>
            <a:endParaRPr lang="ru-RU" altLang="zh-CN" b="1" dirty="0">
              <a:latin typeface="Book Antiqua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zh-CN" b="1" dirty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формировать представления о разнообразии хлебобулочных изделий;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zh-CN" b="1" dirty="0">
                <a:latin typeface="Book Antiqua" pitchFamily="18" charset="0"/>
                <a:ea typeface="SimSun" pitchFamily="2" charset="-122"/>
                <a:cs typeface="Times New Roman" pitchFamily="18" charset="0"/>
              </a:rPr>
              <a:t>познакомить с произведениями разных авторов, посвященных хлебу;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altLang="zh-CN" i="1" dirty="0">
              <a:solidFill>
                <a:srgbClr val="FF0000"/>
              </a:solidFill>
              <a:latin typeface="Book Antiqua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i="1" dirty="0">
                <a:solidFill>
                  <a:srgbClr val="FF0000"/>
                </a:solidFill>
                <a:latin typeface="Book Antiqua" pitchFamily="18" charset="0"/>
                <a:cs typeface="Arial" pitchFamily="34" charset="0"/>
              </a:rPr>
              <a:t>  </a:t>
            </a:r>
            <a:r>
              <a:rPr lang="ru-RU" altLang="zh-CN" sz="2400" b="1" i="1" dirty="0">
                <a:solidFill>
                  <a:srgbClr val="002060"/>
                </a:solidFill>
                <a:latin typeface="Book Antiqua" pitchFamily="18" charset="0"/>
                <a:cs typeface="Arial" pitchFamily="34" charset="0"/>
              </a:rPr>
              <a:t>Развивающие: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zh-CN" sz="2000" b="1" dirty="0">
                <a:latin typeface="Book Antiqua" pitchFamily="18" charset="0"/>
                <a:ea typeface="SimSun" pitchFamily="2" charset="-122"/>
                <a:cs typeface="Times New Roman" pitchFamily="18" charset="0"/>
              </a:rPr>
              <a:t>развивать коммуникативные навыки: </a:t>
            </a:r>
            <a:r>
              <a:rPr lang="ru-RU" altLang="zh-CN" sz="2000" b="1" dirty="0" err="1">
                <a:latin typeface="Book Antiqua" pitchFamily="18" charset="0"/>
                <a:ea typeface="SimSun" pitchFamily="2" charset="-122"/>
                <a:cs typeface="Times New Roman" pitchFamily="18" charset="0"/>
              </a:rPr>
              <a:t>связоную</a:t>
            </a:r>
            <a:r>
              <a:rPr lang="ru-RU" altLang="zh-CN" sz="2000" b="1" dirty="0">
                <a:latin typeface="Book Antiqua" pitchFamily="18" charset="0"/>
                <a:ea typeface="SimSun" pitchFamily="2" charset="-122"/>
                <a:cs typeface="Times New Roman" pitchFamily="18" charset="0"/>
              </a:rPr>
              <a:t> монологическую и  диалогическую речь; </a:t>
            </a:r>
            <a:endParaRPr lang="ru-RU" altLang="zh-CN" sz="2000" b="1" dirty="0">
              <a:latin typeface="Book Antiqua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zh-CN" sz="2000" b="1" dirty="0">
                <a:latin typeface="Book Antiqua" pitchFamily="18" charset="0"/>
                <a:ea typeface="SimSun" pitchFamily="2" charset="-122"/>
                <a:cs typeface="Times New Roman" pitchFamily="18" charset="0"/>
              </a:rPr>
              <a:t>обогатить активный словарь детей; </a:t>
            </a:r>
            <a:endParaRPr lang="ru-RU" altLang="zh-CN" sz="2000" b="1" dirty="0">
              <a:latin typeface="Book Antiqua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zh-CN" sz="2000" b="1" dirty="0">
                <a:latin typeface="Book Antiqua" pitchFamily="18" charset="0"/>
                <a:ea typeface="SimSun" pitchFamily="2" charset="-122"/>
                <a:cs typeface="Times New Roman" pitchFamily="18" charset="0"/>
              </a:rPr>
              <a:t>развивать умения делать элементарные умозаключения и выводы; </a:t>
            </a:r>
            <a:endParaRPr lang="ru-RU" altLang="zh-CN" sz="2000" b="1" dirty="0">
              <a:latin typeface="Book Antiqua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zh-CN" sz="2000" b="1" dirty="0">
                <a:latin typeface="Book Antiqua" pitchFamily="18" charset="0"/>
                <a:ea typeface="SimSun" pitchFamily="2" charset="-122"/>
                <a:cs typeface="Times New Roman" pitchFamily="18" charset="0"/>
              </a:rPr>
              <a:t>развивать умения и навыки работы с пластичным материалом - тестом</a:t>
            </a:r>
            <a:r>
              <a:rPr lang="ru-RU" altLang="zh-CN" sz="2000" b="1" dirty="0">
                <a:solidFill>
                  <a:schemeClr val="tx2"/>
                </a:solidFill>
                <a:latin typeface="Book Antiqua" pitchFamily="18" charset="0"/>
                <a:ea typeface="SimSun" pitchFamily="2" charset="-122"/>
                <a:cs typeface="Times New Roman" pitchFamily="18" charset="0"/>
              </a:rPr>
              <a:t>; </a:t>
            </a:r>
            <a:endParaRPr lang="ru-RU" altLang="zh-CN" sz="2000" b="1" dirty="0">
              <a:solidFill>
                <a:schemeClr val="tx2"/>
              </a:solidFill>
              <a:latin typeface="Book Antiqua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zh-CN" i="1" dirty="0">
              <a:solidFill>
                <a:srgbClr val="FF0000"/>
              </a:solidFill>
              <a:latin typeface="Book Antiqua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2800" b="1" i="1" dirty="0">
                <a:solidFill>
                  <a:srgbClr val="002060"/>
                </a:solidFill>
                <a:latin typeface="Book Antiqua" pitchFamily="18" charset="0"/>
                <a:cs typeface="Arial" pitchFamily="34" charset="0"/>
              </a:rPr>
              <a:t>Воспитательные: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zh-CN" sz="2000" b="1" dirty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воспитывать бережное отношение к хлебу, чувство благодарности и уважения к людям сельскохозяйственного труда</a:t>
            </a:r>
            <a:r>
              <a:rPr lang="ru-RU" altLang="zh-CN" sz="2000" dirty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altLang="zh-CN" dirty="0">
              <a:solidFill>
                <a:schemeClr val="tx2"/>
              </a:solidFill>
              <a:latin typeface="Book Antiqua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-387423"/>
            <a:ext cx="7818092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>
              <a:solidFill>
                <a:srgbClr val="C00000"/>
              </a:solidFill>
              <a:latin typeface="Book Antiqua" pitchFamily="18" charset="0"/>
            </a:endParaRP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Book Antiqua" pitchFamily="18" charset="0"/>
              </a:rPr>
              <a:t>Этапы проекта</a:t>
            </a:r>
            <a:br>
              <a:rPr lang="ru-RU" sz="2800" b="1" dirty="0">
                <a:solidFill>
                  <a:srgbClr val="C00000"/>
                </a:solidFill>
                <a:latin typeface="Book Antiqua" pitchFamily="18" charset="0"/>
              </a:rPr>
            </a:br>
            <a:r>
              <a:rPr lang="en-US" sz="2800" b="1" dirty="0">
                <a:solidFill>
                  <a:srgbClr val="FF0000"/>
                </a:solidFill>
                <a:latin typeface="Book Antiqua" pitchFamily="18" charset="0"/>
              </a:rPr>
              <a:t>I</a:t>
            </a:r>
            <a:r>
              <a:rPr lang="ru-RU" sz="2800" b="1" dirty="0">
                <a:solidFill>
                  <a:srgbClr val="FF0000"/>
                </a:solidFill>
                <a:latin typeface="Book Antiqua" pitchFamily="18" charset="0"/>
              </a:rPr>
              <a:t> этап - подготовительный</a:t>
            </a:r>
            <a:br>
              <a:rPr lang="ru-RU" sz="2800" b="1" dirty="0">
                <a:solidFill>
                  <a:srgbClr val="FF0000"/>
                </a:solidFill>
                <a:latin typeface="Book Antiqua" pitchFamily="18" charset="0"/>
              </a:rPr>
            </a:br>
            <a:br>
              <a:rPr lang="ru-RU" sz="1600" b="1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620687"/>
            <a:ext cx="8748464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>
              <a:solidFill>
                <a:srgbClr val="002060"/>
              </a:solidFill>
              <a:latin typeface="Book Antiqua" pitchFamily="18" charset="0"/>
            </a:endParaRPr>
          </a:p>
          <a:p>
            <a:endParaRPr lang="ru-RU" sz="2200" b="1" dirty="0">
              <a:solidFill>
                <a:srgbClr val="002060"/>
              </a:solidFill>
              <a:latin typeface="Book Antiqua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400" b="1" dirty="0">
                <a:solidFill>
                  <a:srgbClr val="002060"/>
                </a:solidFill>
                <a:latin typeface="Book Antiqua" pitchFamily="18" charset="0"/>
              </a:rPr>
              <a:t>Определение уровня знаний детей о хлебе.</a:t>
            </a:r>
            <a:endParaRPr lang="ru-RU" sz="2400" b="1" dirty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2400" b="1" dirty="0">
                <a:solidFill>
                  <a:srgbClr val="002060"/>
                </a:solidFill>
                <a:latin typeface="Book Antiqua" pitchFamily="18" charset="0"/>
              </a:rPr>
              <a:t>Определение проблемы, постановка цели и задач.</a:t>
            </a:r>
          </a:p>
          <a:p>
            <a:pPr>
              <a:buFont typeface="Wingdings" pitchFamily="2" charset="2"/>
              <a:buChar char="§"/>
            </a:pPr>
            <a:r>
              <a:rPr lang="ru-RU" sz="2400" b="1" dirty="0">
                <a:solidFill>
                  <a:srgbClr val="002060"/>
                </a:solidFill>
                <a:latin typeface="Book Antiqua" pitchFamily="18" charset="0"/>
              </a:rPr>
              <a:t>Обсуждение темы проекта, задач с детьми.</a:t>
            </a:r>
          </a:p>
          <a:p>
            <a:pPr>
              <a:buFont typeface="Wingdings" pitchFamily="2" charset="2"/>
              <a:buChar char="§"/>
            </a:pPr>
            <a:r>
              <a:rPr lang="ru-RU" sz="2400" b="1" dirty="0">
                <a:solidFill>
                  <a:srgbClr val="002060"/>
                </a:solidFill>
                <a:latin typeface="Book Antiqua" pitchFamily="18" charset="0"/>
              </a:rPr>
              <a:t>Составление перспективного плана мероприятий. 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400" b="1" dirty="0">
                <a:solidFill>
                  <a:srgbClr val="002060"/>
                </a:solidFill>
                <a:latin typeface="Book Antiqua" pitchFamily="18" charset="0"/>
              </a:rPr>
              <a:t>Разработка конспектов познавательно-речевых и творческих занятий, исследовательской деятельности, наблюдений, бесед.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400" b="1" dirty="0">
                <a:solidFill>
                  <a:srgbClr val="002060"/>
                </a:solidFill>
                <a:latin typeface="Book Antiqua" pitchFamily="18" charset="0"/>
              </a:rPr>
              <a:t>Подбор детской художественной литературы для чтения детям, загадок, пословиц, поговорок о хлебе.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400" b="1" dirty="0">
                <a:solidFill>
                  <a:srgbClr val="002060"/>
                </a:solidFill>
                <a:latin typeface="Book Antiqua" pitchFamily="18" charset="0"/>
              </a:rPr>
              <a:t> Подбор сюжетных картинок, пособий для занятий, игр.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400" b="1" dirty="0">
                <a:solidFill>
                  <a:srgbClr val="002060"/>
                </a:solidFill>
                <a:latin typeface="Book Antiqua" pitchFamily="18" charset="0"/>
              </a:rPr>
              <a:t>Подбор презентаций, мультфильмов на данную тему.</a:t>
            </a:r>
          </a:p>
          <a:p>
            <a:pPr lvl="0" algn="just">
              <a:buFont typeface="Wingdings" pitchFamily="2" charset="2"/>
              <a:buChar char="§"/>
            </a:pPr>
            <a:r>
              <a:rPr lang="ru-RU" sz="2400" b="1" dirty="0">
                <a:solidFill>
                  <a:srgbClr val="002060"/>
                </a:solidFill>
                <a:latin typeface="Book Antiqua" pitchFamily="18" charset="0"/>
              </a:rPr>
              <a:t> Подбор заданий для родителей. </a:t>
            </a:r>
          </a:p>
          <a:p>
            <a:pPr lvl="0" algn="just"/>
            <a:endParaRPr lang="ru-RU" sz="1600" dirty="0">
              <a:latin typeface="Book Antiqua" pitchFamily="18" charset="0"/>
            </a:endParaRPr>
          </a:p>
          <a:p>
            <a:pPr lvl="2" algn="just"/>
            <a:endParaRPr lang="ru-RU" sz="1600" dirty="0"/>
          </a:p>
          <a:p>
            <a:pPr algn="just"/>
            <a:endParaRPr lang="ru-RU" sz="1600" b="1" dirty="0">
              <a:solidFill>
                <a:srgbClr val="0070C0"/>
              </a:solidFill>
            </a:endParaRPr>
          </a:p>
          <a:p>
            <a:pPr algn="just">
              <a:buFont typeface="Wingdings" pitchFamily="2" charset="2"/>
              <a:buChar char="§"/>
            </a:pPr>
            <a:endParaRPr lang="ru-RU" sz="1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cut thruBlk="1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759</TotalTime>
  <Words>805</Words>
  <Application>Microsoft Office PowerPoint</Application>
  <PresentationFormat>Экран (4:3)</PresentationFormat>
  <Paragraphs>203</Paragraphs>
  <Slides>40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50" baseType="lpstr">
      <vt:lpstr>Arial</vt:lpstr>
      <vt:lpstr>Arial Black</vt:lpstr>
      <vt:lpstr>Book Antiqua</vt:lpstr>
      <vt:lpstr>Calibri</vt:lpstr>
      <vt:lpstr>Enigmatic Unicode</vt:lpstr>
      <vt:lpstr>Garamond</vt:lpstr>
      <vt:lpstr>Georgia</vt:lpstr>
      <vt:lpstr>Times New Roman</vt:lpstr>
      <vt:lpstr>Wingdings</vt:lpstr>
      <vt:lpstr>Тема Office</vt:lpstr>
      <vt:lpstr>Проектная деятельность  по теме  “Откуда берется хлеб “       </vt:lpstr>
      <vt:lpstr>      </vt:lpstr>
      <vt:lpstr>                        Проблема:  Дети не знают цену хлебу, не догадываются, какой долгий путь он проходит, чтобы попасть на стол, сколько труда нужно приложить людям, чтобы посеять, вырастить, помолоть зерно, а затем испечь хлеб.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III этап – заключительный   1. Наблюдение за прорастанием всходов пшеницы 2.Приготовление  детьми хлеба и выпечка его в столовой д/с, угощение родителей, испеченным детьми хлебом. 3.Выставка в группе рисунков «Колосок», поделок  хлебобулочных  изделий из соленого теста 4.Разработка схемы правил поведения с хлебом  </vt:lpstr>
      <vt:lpstr>Презентация PowerPoint</vt:lpstr>
      <vt:lpstr>    Знакомство детей «Откуда пришёл хлеб»</vt:lpstr>
      <vt:lpstr>Экспериментальная деятельность  «Как получается мука» </vt:lpstr>
      <vt:lpstr>Изготовления солённого теста и лепка хлебобулочные изделия</vt:lpstr>
      <vt:lpstr>Лепка</vt:lpstr>
      <vt:lpstr>Хлебобулочные изделия</vt:lpstr>
      <vt:lpstr>Исследование сухих зерен пшеницы и замоченных</vt:lpstr>
      <vt:lpstr>Посадка зерен </vt:lpstr>
      <vt:lpstr>Полученные  всходы  пшеницы</vt:lpstr>
      <vt:lpstr>Пособия для занятия по ФЭМП «Путешествие хлебушка»</vt:lpstr>
      <vt:lpstr>Игра –конкурс « Кто скорее отвезёт зерно на элеватор» </vt:lpstr>
      <vt:lpstr>Пособия для занятия по ФЭМП  «Узнаем вес зерна»</vt:lpstr>
      <vt:lpstr> Измерения колоска пшеницы</vt:lpstr>
      <vt:lpstr>Узнаем  вес  зерна</vt:lpstr>
      <vt:lpstr>Пособия для  экспериментальной  деятельности «Откуда берутся у хлеба дырочки?»</vt:lpstr>
      <vt:lpstr>Презентация PowerPoint</vt:lpstr>
      <vt:lpstr>Презентация PowerPoint</vt:lpstr>
      <vt:lpstr>Экспериментирование «Свойства  дрожжей»</vt:lpstr>
      <vt:lpstr>Презентация PowerPoint</vt:lpstr>
      <vt:lpstr>Сюжетно-ролевая игра      «Булочная»</vt:lpstr>
      <vt:lpstr>Выпечка Хлеба</vt:lpstr>
      <vt:lpstr>Итог нашего проекта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деятельность  по теме  “Откуда берется хлеб “                  Подготовили:          Пашинина Е.В, Пархоменко А.В.,     воспитатели подготовительной    группы №5 “Непоседы”</dc:title>
  <dc:creator>Lena</dc:creator>
  <cp:lastModifiedBy>Пользователь</cp:lastModifiedBy>
  <cp:revision>130</cp:revision>
  <dcterms:created xsi:type="dcterms:W3CDTF">2021-03-25T13:14:25Z</dcterms:created>
  <dcterms:modified xsi:type="dcterms:W3CDTF">2021-03-29T10:53:07Z</dcterms:modified>
</cp:coreProperties>
</file>