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theme/themeOverride1.xml" ContentType="application/vnd.openxmlformats-officedocument.themeOverr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heme/themeOverride2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2.xml" ContentType="application/vnd.openxmlformats-officedocument.presentationml.notesSlide+xml"/>
  <Override PartName="/ppt/tags/tag22.xml" ContentType="application/vnd.openxmlformats-officedocument.presentationml.tags+xml"/>
  <Override PartName="/ppt/notesSlides/notesSlide13.xml" ContentType="application/vnd.openxmlformats-officedocument.presentationml.notesSlide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81" r:id="rId3"/>
    <p:sldId id="282" r:id="rId4"/>
    <p:sldId id="257" r:id="rId5"/>
    <p:sldId id="260" r:id="rId6"/>
    <p:sldId id="259" r:id="rId7"/>
    <p:sldId id="261" r:id="rId8"/>
    <p:sldId id="262" r:id="rId9"/>
    <p:sldId id="263" r:id="rId10"/>
    <p:sldId id="264" r:id="rId11"/>
    <p:sldId id="293" r:id="rId12"/>
    <p:sldId id="294" r:id="rId13"/>
    <p:sldId id="295" r:id="rId14"/>
    <p:sldId id="296" r:id="rId15"/>
    <p:sldId id="283" r:id="rId16"/>
    <p:sldId id="284" r:id="rId17"/>
    <p:sldId id="289" r:id="rId18"/>
    <p:sldId id="288" r:id="rId19"/>
    <p:sldId id="292" r:id="rId20"/>
    <p:sldId id="291" r:id="rId21"/>
    <p:sldId id="285" r:id="rId22"/>
    <p:sldId id="286" r:id="rId23"/>
    <p:sldId id="266" r:id="rId24"/>
    <p:sldId id="274" r:id="rId25"/>
    <p:sldId id="277" r:id="rId26"/>
    <p:sldId id="258" r:id="rId27"/>
    <p:sldId id="279" r:id="rId28"/>
    <p:sldId id="280" r:id="rId29"/>
    <p:sldId id="287" r:id="rId30"/>
    <p:sldId id="290" r:id="rId3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F874"/>
    <a:srgbClr val="F6FBB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9" autoAdjust="0"/>
    <p:restoredTop sz="94664" autoAdjust="0"/>
  </p:normalViewPr>
  <p:slideViewPr>
    <p:cSldViewPr>
      <p:cViewPr varScale="1">
        <p:scale>
          <a:sx n="83" d="100"/>
          <a:sy n="83" d="100"/>
        </p:scale>
        <p:origin x="1478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9557001-5B58-4A1B-B470-BFA9AB167D6B}" type="datetimeFigureOut">
              <a:rPr lang="ru-RU"/>
              <a:pPr>
                <a:defRPr/>
              </a:pPr>
              <a:t>06.04.2019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30A4943-2D10-4EC7-AC0E-FEE58AE9E5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mtClean="0"/>
              <a:t>Пластические виды искусства существуют в пространстве, не изменяясь и не развиваясь во времени. Произведения имеют предметный характер.</a:t>
            </a:r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9CA6442-B485-4496-AE9E-01FD5D10728D}" type="slidenum">
              <a:rPr lang="ru-RU" altLang="ru-RU" sz="1200" smtClean="0"/>
              <a:pPr/>
              <a:t>2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Питер де Хох «Мать с дочерью возле амбара», 1658г, Амстердам;  Федор Решетников «Опять двойка», 1952г</a:t>
            </a:r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0F162B1-3862-4120-97CE-3138D89CEDA2}" type="slidenum">
              <a:rPr lang="ru-RU" altLang="ru-RU" sz="1200" smtClean="0"/>
              <a:pPr/>
              <a:t>13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В.Верещагин «Поджигатели. Расстрел в Кремле»</a:t>
            </a:r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E5EC545-7E86-446D-8622-28BC171DD48D}" type="slidenum">
              <a:rPr lang="ru-RU" altLang="ru-RU" sz="1200" smtClean="0"/>
              <a:pPr/>
              <a:t>14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379CD87-F0DE-4CB2-A12F-4EBA5E74A3E4}" type="slidenum">
              <a:rPr lang="ru-RU" altLang="ru-RU" sz="1200" smtClean="0"/>
              <a:pPr/>
              <a:t>23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mtClean="0"/>
              <a:t>Альфред Парланд «Храм Спаса на крови» 1907г; Устад Ахмад Лахаури «Тадж-Махал»; Кижи</a:t>
            </a:r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707648-05A9-4674-A61A-0019C2D85517}" type="slidenum">
              <a:rPr lang="ru-RU" altLang="ru-RU" sz="1200" smtClean="0"/>
              <a:pPr/>
              <a:t>24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mtClean="0"/>
              <a:t>Этьен Фальконе «Грозящий Амур»</a:t>
            </a:r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9FD21DB-7601-4EE6-9E46-7A0802D3A497}" type="slidenum">
              <a:rPr lang="ru-RU" altLang="ru-RU" sz="1200" smtClean="0"/>
              <a:pPr/>
              <a:t>4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mtClean="0"/>
              <a:t>Скульптуры из различных материалов</a:t>
            </a:r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8ECF4F4-116F-4E5F-9D64-C96CD67E9BF1}" type="slidenum">
              <a:rPr lang="ru-RU" altLang="ru-RU" sz="1200" smtClean="0"/>
              <a:pPr/>
              <a:t>5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mtClean="0"/>
              <a:t>Этьен Фальконе «Памятник Петру </a:t>
            </a:r>
            <a:r>
              <a:rPr lang="en-US" altLang="ru-RU" smtClean="0"/>
              <a:t>I</a:t>
            </a:r>
            <a:r>
              <a:rPr lang="ru-RU" altLang="ru-RU" smtClean="0"/>
              <a:t>»; мастерская Тутмоса «Бюст Нефертити» 1351-1334 г до н.э.</a:t>
            </a:r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37ABDF8-69B1-4D1F-8123-1A17FE51755C}" type="slidenum">
              <a:rPr lang="ru-RU" altLang="ru-RU" sz="1200" smtClean="0"/>
              <a:pPr/>
              <a:t>6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mtClean="0"/>
              <a:t>В.Васнецов «Кащей Бессмертный» 1917-1926г; Диего Веласкес «Портрет инфанты Маргариты» 1656г</a:t>
            </a:r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FE56A08-0E89-428E-BFE0-7B6764631457}" type="slidenum">
              <a:rPr lang="ru-RU" altLang="ru-RU" sz="1200" smtClean="0"/>
              <a:pPr/>
              <a:t>7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mtClean="0"/>
              <a:t>Ван Гог «Оливковые деревья на фоне Альпилля» 1889г</a:t>
            </a:r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3C5A18D-E664-4A73-9B2C-D8B5AE746A75}" type="slidenum">
              <a:rPr lang="ru-RU" altLang="ru-RU" sz="1200" smtClean="0"/>
              <a:pPr/>
              <a:t>9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Питер Клас «Завтрак с ветчиной» 1647г, Елена Базанова «Натюрморт с розами»</a:t>
            </a:r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E060F1D-65AA-47C2-8825-3B65F0FD0F04}" type="slidenum">
              <a:rPr lang="ru-RU" altLang="ru-RU" sz="1200" smtClean="0"/>
              <a:pPr/>
              <a:t>10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Карл Брюллов «Последний день Помпеи» 1833г; В.Суриков «Утро стрелецкой казни», 1881г</a:t>
            </a:r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3058DB4-7055-4198-9199-D2CD58279DC3}" type="slidenum">
              <a:rPr lang="ru-RU" altLang="ru-RU" sz="1200" smtClean="0"/>
              <a:pPr/>
              <a:t>11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Е.И.Чарушин; Наскальная живопись</a:t>
            </a:r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2A2C78D-3AB5-46C4-9784-C85E668E88D0}" type="slidenum">
              <a:rPr lang="ru-RU" altLang="ru-RU" sz="1200" smtClean="0"/>
              <a:pPr/>
              <a:t>12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49805E-F16E-4D36-B844-6B87FF522B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19199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170723-E296-4F89-AE91-3E97E75953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2550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DD10D-43DA-4C6B-857D-C155D0EE32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3053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2142EB-4A68-4D38-B11A-FD6DB13370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9274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A29320-8773-474C-A7E1-53EC5146A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9586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398099-C738-4982-94FB-0C3864FDAB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7778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AADF47-14B2-4DBC-B16D-F096E82F64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13256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CB394-A1AA-4A06-A99D-5A867B22BF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33506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D3895-D0A8-4510-AE60-9EA377F044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55682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8B0808-7F9C-433A-AFC3-6FB9F97F7E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28699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284ED-5DA6-4AD1-977D-CFC08F5E5C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43562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FontTx/>
              <a:buNone/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FontTx/>
              <a:buNone/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fld id="{0C700361-D589-46AC-99FF-B43D013576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file:///E:\&#1059;&#1088;&#1086;&#1082;\&#1057;&#1082;&#1091;&#1083;&#1100;&#1087;&#1090;&#1091;&#1088;&#1072;,%20&#1078;&#1080;&#1074;&#1086;&#1087;&#1080;&#1089;&#1100;,%20&#1072;&#1088;&#1093;&#1080;&#1090;&#1077;&#1082;&#1090;&#1091;&#1088;&#1072;\&#1055;&#1088;&#1086;&#1089;&#1090;&#1088;&#1072;&#1085;&#1089;&#1090;&#1074;&#1077;&#1085;&#1085;&#1099;&#1077;%20(&#1087;&#1083;&#1072;&#1089;&#1090;&#1080;&#1095;&#1077;&#1089;&#1082;&#1080;&#1077;)%20&#1074;&#1080;&#1076;&#1099;%20&#1080;&#1089;&#1082;&#1091;&#1089;&#1089;&#1090;&#1074;&#1072;\&#1052;&#1091;&#1079;&#1099;&#1082;&#1072;.wma" TargetMode="External"/><Relationship Id="rId2" Type="http://schemas.microsoft.com/office/2007/relationships/media" Target="file:///E:\&#1059;&#1088;&#1086;&#1082;\&#1057;&#1082;&#1091;&#1083;&#1100;&#1087;&#1090;&#1091;&#1088;&#1072;,%20&#1078;&#1080;&#1074;&#1086;&#1087;&#1080;&#1089;&#1100;,%20&#1072;&#1088;&#1093;&#1080;&#1090;&#1077;&#1082;&#1090;&#1091;&#1088;&#1072;\&#1055;&#1088;&#1086;&#1089;&#1090;&#1088;&#1072;&#1085;&#1089;&#1090;&#1074;&#1077;&#1085;&#1085;&#1099;&#1077;%20(&#1087;&#1083;&#1072;&#1089;&#1090;&#1080;&#1095;&#1077;&#1089;&#1082;&#1080;&#1077;)%20&#1074;&#1080;&#1076;&#1099;%20&#1080;&#1089;&#1082;&#1091;&#1089;&#1089;&#1090;&#1074;&#1072;\&#1052;&#1091;&#1079;&#1099;&#1082;&#1072;.wma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zhivopis-tut.besaba.com/razdeli/givopisyu/givopis-velaskesa.html" TargetMode="External"/><Relationship Id="rId3" Type="http://schemas.openxmlformats.org/officeDocument/2006/relationships/hyperlink" Target="http://bibliofond.ru/view.aspx?id=563044" TargetMode="External"/><Relationship Id="rId7" Type="http://schemas.openxmlformats.org/officeDocument/2006/relationships/hyperlink" Target="http://www.detskiy-mir.net/comments/2008_7_25_9.htm" TargetMode="External"/><Relationship Id="rId2" Type="http://schemas.openxmlformats.org/officeDocument/2006/relationships/hyperlink" Target="https://ru.wikipedia.org/wiki/%D1%EA%F3%EB%FC%EF%F2%F3%F0%E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old.investfunds.ru/coins/1/" TargetMode="External"/><Relationship Id="rId5" Type="http://schemas.openxmlformats.org/officeDocument/2006/relationships/hyperlink" Target="http://www.kartamania.ru/house.html" TargetMode="External"/><Relationship Id="rId4" Type="http://schemas.openxmlformats.org/officeDocument/2006/relationships/hyperlink" Target="https://ru.wikipedia.org/wiki/%C6%E8%E2%EE%EF%E8%F1%FC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forwardtravel.ru/forum/tadzh-mahal" TargetMode="External"/><Relationship Id="rId2" Type="http://schemas.openxmlformats.org/officeDocument/2006/relationships/hyperlink" Target="http://kir-prok.livejournal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ebmandry.com/amerika/ssha/samye-znamenitye-neboskreby-nyu-yorka-pervye-starye-vysotnye-zdaniya-i-novye-neboskreby-nyu-yorka.-1091.html" TargetMode="External"/><Relationship Id="rId5" Type="http://schemas.openxmlformats.org/officeDocument/2006/relationships/hyperlink" Target="http://www.muzklondike.ru/afisha/1067" TargetMode="External"/><Relationship Id="rId4" Type="http://schemas.openxmlformats.org/officeDocument/2006/relationships/hyperlink" Target="https://ru.wikipedia.org/wiki/&#1059;&#1090;&#1088;&#1086;_&#1089;&#1090;&#1088;&#1077;&#1083;&#1077;&#1094;&#1082;&#1086;&#1081;_&#1082;&#1072;&#1079;&#1085;&#1080;#/media/File:Surikov_streltsi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instructional1.calstatela.edu/bevans/Art101/Art101B-11-Japan/WebPage-Full.00034.html" TargetMode="External"/><Relationship Id="rId2" Type="http://schemas.openxmlformats.org/officeDocument/2006/relationships/hyperlink" Target="http://www.kulturologia.ru/blogs/170913/18850/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newpix.ru/volshebnaya-krasota-fraktalov-v-grafike-silvii-kordeddy" TargetMode="External"/><Relationship Id="rId7" Type="http://schemas.openxmlformats.org/officeDocument/2006/relationships/hyperlink" Target="http://cameralabs.org/6410-samyj-kreativnyj-dizajn-lampy-i-lyustry-25-primerov" TargetMode="External"/><Relationship Id="rId2" Type="http://schemas.openxmlformats.org/officeDocument/2006/relationships/hyperlink" Target="https://ru.wikipedia.org/wiki/&#1043;&#1088;&#1072;&#1092;&#1080;&#1082;&#1072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&#1044;&#1080;&#1079;&#1072;&#1081;&#1085;#.D0.9E.D1.81.D0.BD.D0.BE.D0.B2.D0.BD.D1.8B.D0.B5_.D0.BA.D0.B0.D1.82.D0.B5.D0.B3.D0.BE.D1.80.D0.B8.D0.B8_.D0.BE.D0.B1.D1.8A.D0.B5.D0.BA.D1.82.D0.B0_.D0.B4.D0.B8.D0.B7.D0.B0.D0.B9.D0.BD.D0.B0" TargetMode="External"/><Relationship Id="rId5" Type="http://schemas.openxmlformats.org/officeDocument/2006/relationships/hyperlink" Target="http://rosgrafik.blogspot.ru/2011/02/blog-post_28.html?m=0" TargetMode="External"/><Relationship Id="rId4" Type="http://schemas.openxmlformats.org/officeDocument/2006/relationships/hyperlink" Target="http://www.liveinternet.ru/users/5389533/post371132597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D0.B2.D0.B0" TargetMode="External"/><Relationship Id="rId2" Type="http://schemas.openxmlformats.org/officeDocument/2006/relationships/hyperlink" Target="http://cameralabs.org/6410-samyj-kreativnyj-dizajn-lampy-i-lyustry-25-primerov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pinterest.com/pin/401805597985884164/" TargetMode="External"/><Relationship Id="rId5" Type="http://schemas.openxmlformats.org/officeDocument/2006/relationships/hyperlink" Target="https://vk.com/albums-46365682?z=photo-46365682_440441692/photos-46365682" TargetMode="External"/><Relationship Id="rId4" Type="http://schemas.openxmlformats.org/officeDocument/2006/relationships/hyperlink" Target="http://black-chocolate-box.blogspot.ru/2013_09_01_archive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1550" y="4797425"/>
            <a:ext cx="7772400" cy="1470025"/>
          </a:xfrm>
        </p:spPr>
        <p:txBody>
          <a:bodyPr/>
          <a:lstStyle/>
          <a:p>
            <a:pPr algn="r" eaLnBrk="1" hangingPunct="1"/>
            <a:r>
              <a:rPr lang="ru-RU" altLang="ru-RU" sz="20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</a:t>
            </a:r>
            <a:br>
              <a:rPr lang="ru-RU" altLang="ru-RU" sz="20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МУДО «Сланцевская ДХШ»</a:t>
            </a:r>
            <a:br>
              <a:rPr lang="ru-RU" altLang="ru-RU" sz="20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Николаева Анастасия Николаевна</a:t>
            </a:r>
          </a:p>
        </p:txBody>
      </p:sp>
      <p:sp>
        <p:nvSpPr>
          <p:cNvPr id="2052" name="AutoShape 4"/>
          <p:cNvSpPr>
            <a:spLocks noGrp="1" noChangeArrowheads="1"/>
          </p:cNvSpPr>
          <p:nvPr>
            <p:ph type="subTitle" idx="1"/>
          </p:nvPr>
        </p:nvSpPr>
        <p:spPr>
          <a:xfrm>
            <a:off x="827088" y="684213"/>
            <a:ext cx="7705725" cy="3744912"/>
          </a:xfrm>
          <a:prstGeom prst="roundRect">
            <a:avLst>
              <a:gd name="adj" fmla="val 16667"/>
            </a:avLst>
          </a:prstGeom>
          <a:solidFill>
            <a:srgbClr val="F6FBB3">
              <a:alpha val="59999"/>
            </a:srgbClr>
          </a:solidFill>
          <a:ln algn="ctr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5400" b="1" smtClean="0">
                <a:latin typeface="Times New Roman" panose="02020603050405020304" pitchFamily="18" charset="0"/>
              </a:rPr>
              <a:t>Пространственные (пластические)                виды искусства</a:t>
            </a:r>
          </a:p>
        </p:txBody>
      </p:sp>
      <p:pic>
        <p:nvPicPr>
          <p:cNvPr id="2054" name="Музыка.wma">
            <a:hlinkClick r:id="" action="ppaction://media"/>
          </p:cNvPr>
          <p:cNvPicPr>
            <a:picLocks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709"/>
    </mc:Choice>
    <mc:Fallback>
      <p:transition spd="slow" advTm="77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2">
                <p:cTn id="19" repeatCount="5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4"/>
                </p:tgtEl>
              </p:cMediaNode>
            </p:audio>
          </p:childTnLst>
        </p:cTn>
      </p:par>
    </p:tnLst>
    <p:bldLst>
      <p:bldP spid="2052" grpId="0" build="p"/>
    </p:bldLst>
  </p:timing>
  <p:extLst>
    <p:ext uri="{E180D4A7-C9FB-4DFB-919C-405C955672EB}">
      <p14:showEvtLst xmlns:p14="http://schemas.microsoft.com/office/powerpoint/2010/main">
        <p14:playEvt time="1" objId="205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4724400"/>
            <a:ext cx="8435975" cy="21336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altLang="ru-RU" sz="2500" smtClean="0">
                <a:solidFill>
                  <a:schemeClr val="tx2"/>
                </a:solidFill>
                <a:latin typeface="Times New Roman" panose="02020603050405020304" pitchFamily="18" charset="0"/>
              </a:rPr>
              <a:t>3.</a:t>
            </a:r>
            <a:r>
              <a:rPr lang="ru-RU" altLang="ru-RU" sz="2500" b="1" smtClean="0">
                <a:solidFill>
                  <a:schemeClr val="tx2"/>
                </a:solidFill>
                <a:latin typeface="Times New Roman" panose="02020603050405020304" pitchFamily="18" charset="0"/>
              </a:rPr>
              <a:t>Натюрморт </a:t>
            </a:r>
            <a:r>
              <a:rPr lang="ru-RU" altLang="ru-RU" sz="2500" smtClean="0">
                <a:solidFill>
                  <a:schemeClr val="tx2"/>
                </a:solidFill>
                <a:latin typeface="Times New Roman" panose="02020603050405020304" pitchFamily="18" charset="0"/>
              </a:rPr>
              <a:t>(фр. </a:t>
            </a:r>
            <a:r>
              <a:rPr lang="en-US" altLang="ru-RU" sz="2500" smtClean="0">
                <a:solidFill>
                  <a:schemeClr val="tx2"/>
                </a:solidFill>
                <a:latin typeface="Times New Roman" panose="02020603050405020304" pitchFamily="18" charset="0"/>
              </a:rPr>
              <a:t>nature morte</a:t>
            </a:r>
            <a:r>
              <a:rPr lang="ru-RU" altLang="ru-RU" sz="2500" smtClean="0">
                <a:solidFill>
                  <a:schemeClr val="tx2"/>
                </a:solidFill>
                <a:latin typeface="Times New Roman" panose="02020603050405020304" pitchFamily="18" charset="0"/>
              </a:rPr>
              <a:t> - мёртвая природа;  - изображение неодушевлённых вещей в изобразительном искусстве. Зародился в 15 — 16 веках, но как самостоятельный жанр оформился только в 17 веке в творчестве голландских и фламандских художников.</a:t>
            </a:r>
            <a:r>
              <a:rPr lang="ru-RU" altLang="ru-RU" sz="2800" smtClean="0">
                <a:solidFill>
                  <a:schemeClr val="tx2"/>
                </a:solidFill>
                <a:latin typeface="Times New Roman" panose="02020603050405020304" pitchFamily="18" charset="0"/>
              </a:rPr>
              <a:t> </a:t>
            </a:r>
            <a:r>
              <a:rPr lang="ru-RU" altLang="ru-RU" smtClean="0"/>
              <a:t> </a:t>
            </a:r>
          </a:p>
        </p:txBody>
      </p:sp>
      <p:sp>
        <p:nvSpPr>
          <p:cNvPr id="1843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6632" name="Picture 8" descr="Питер класс завтрак с ветчиной164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0"/>
            <a:ext cx="7273925" cy="470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Picture 9" descr="0_80888_5740283b_X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725" y="3175"/>
            <a:ext cx="5688013" cy="472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953"/>
    </mc:Choice>
    <mc:Fallback>
      <p:transition spd="slow" advTm="139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4013" y="5516563"/>
            <a:ext cx="8435975" cy="21336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altLang="ru-RU" sz="2500" smtClean="0">
                <a:solidFill>
                  <a:schemeClr val="tx2"/>
                </a:solidFill>
                <a:latin typeface="Times New Roman" panose="02020603050405020304" pitchFamily="18" charset="0"/>
              </a:rPr>
              <a:t>4</a:t>
            </a:r>
            <a:r>
              <a:rPr lang="ru-RU" altLang="ru-RU" sz="2500" b="1" smtClean="0">
                <a:solidFill>
                  <a:schemeClr val="tx2"/>
                </a:solidFill>
                <a:latin typeface="Times New Roman" panose="02020603050405020304" pitchFamily="18" charset="0"/>
              </a:rPr>
              <a:t>.Исторический </a:t>
            </a:r>
            <a:r>
              <a:rPr lang="ru-RU" altLang="ru-RU" sz="2500" smtClean="0">
                <a:solidFill>
                  <a:schemeClr val="tx2"/>
                </a:solidFill>
                <a:latin typeface="Times New Roman" panose="02020603050405020304" pitchFamily="18" charset="0"/>
              </a:rPr>
              <a:t>– жанр живописи, посвященный историческим событиям и деятелям, социально значимым явлениям в истории общества.</a:t>
            </a:r>
            <a:endParaRPr lang="ru-RU" altLang="ru-RU" smtClean="0"/>
          </a:p>
        </p:txBody>
      </p:sp>
      <p:sp>
        <p:nvSpPr>
          <p:cNvPr id="2048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57163"/>
            <a:ext cx="7632700" cy="535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7163"/>
            <a:ext cx="9144000" cy="526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193"/>
    </mc:Choice>
    <mc:Fallback>
      <p:transition spd="slow" advTm="141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4013" y="5903913"/>
            <a:ext cx="8435975" cy="21336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altLang="ru-RU" sz="2500" smtClean="0">
                <a:solidFill>
                  <a:schemeClr val="tx2"/>
                </a:solidFill>
                <a:latin typeface="Times New Roman" panose="02020603050405020304" pitchFamily="18" charset="0"/>
              </a:rPr>
              <a:t>4</a:t>
            </a:r>
            <a:r>
              <a:rPr lang="ru-RU" altLang="ru-RU" sz="2500" b="1" smtClean="0">
                <a:solidFill>
                  <a:schemeClr val="tx2"/>
                </a:solidFill>
                <a:latin typeface="Times New Roman" panose="02020603050405020304" pitchFamily="18" charset="0"/>
              </a:rPr>
              <a:t>.Анималистический </a:t>
            </a:r>
            <a:r>
              <a:rPr lang="ru-RU" altLang="ru-RU" sz="2500" smtClean="0">
                <a:solidFill>
                  <a:schemeClr val="tx2"/>
                </a:solidFill>
                <a:latin typeface="Times New Roman" panose="02020603050405020304" pitchFamily="18" charset="0"/>
              </a:rPr>
              <a:t>(от лат. </a:t>
            </a:r>
            <a:r>
              <a:rPr lang="en-US" altLang="ru-RU" sz="2500" smtClean="0">
                <a:solidFill>
                  <a:schemeClr val="tx2"/>
                </a:solidFill>
                <a:latin typeface="Times New Roman" panose="02020603050405020304" pitchFamily="18" charset="0"/>
              </a:rPr>
              <a:t>animal — </a:t>
            </a:r>
            <a:r>
              <a:rPr lang="ru-RU" altLang="ru-RU" sz="2500" smtClean="0">
                <a:solidFill>
                  <a:schemeClr val="tx2"/>
                </a:solidFill>
                <a:latin typeface="Times New Roman" panose="02020603050405020304" pitchFamily="18" charset="0"/>
              </a:rPr>
              <a:t>животное) жанр. Основной объект изображения – животные.</a:t>
            </a:r>
            <a:endParaRPr lang="ru-RU" altLang="ru-RU" smtClean="0"/>
          </a:p>
        </p:txBody>
      </p:sp>
      <p:sp>
        <p:nvSpPr>
          <p:cNvPr id="2253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80963"/>
            <a:ext cx="5975350" cy="558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-15875"/>
            <a:ext cx="7899400" cy="567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241"/>
    </mc:Choice>
    <mc:Fallback>
      <p:transition spd="slow" advTm="132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4013" y="5903913"/>
            <a:ext cx="8435975" cy="21336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altLang="ru-RU" sz="2500" smtClean="0">
                <a:solidFill>
                  <a:schemeClr val="tx2"/>
                </a:solidFill>
                <a:latin typeface="Times New Roman" panose="02020603050405020304" pitchFamily="18" charset="0"/>
              </a:rPr>
              <a:t>4</a:t>
            </a:r>
            <a:r>
              <a:rPr lang="ru-RU" altLang="ru-RU" sz="2500" b="1" smtClean="0">
                <a:solidFill>
                  <a:schemeClr val="tx2"/>
                </a:solidFill>
                <a:latin typeface="Times New Roman" panose="02020603050405020304" pitchFamily="18" charset="0"/>
              </a:rPr>
              <a:t>.Бытовой жанр</a:t>
            </a:r>
            <a:r>
              <a:rPr lang="ru-RU" altLang="ru-RU" smtClean="0"/>
              <a:t> </a:t>
            </a:r>
            <a:r>
              <a:rPr lang="ru-RU" altLang="ru-RU" sz="2500" smtClean="0">
                <a:solidFill>
                  <a:schemeClr val="tx2"/>
                </a:solidFill>
                <a:latin typeface="Times New Roman" panose="02020603050405020304" pitchFamily="18" charset="0"/>
              </a:rPr>
              <a:t>посвящён повседневной, частной и общественной жизни.</a:t>
            </a:r>
          </a:p>
        </p:txBody>
      </p:sp>
      <p:sp>
        <p:nvSpPr>
          <p:cNvPr id="2457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77788"/>
            <a:ext cx="5416550" cy="580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163" y="4763"/>
            <a:ext cx="5327650" cy="596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962"/>
    </mc:Choice>
    <mc:Fallback>
      <p:transition spd="slow" advTm="149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4013" y="5903913"/>
            <a:ext cx="8435975" cy="21336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altLang="ru-RU" sz="2500" smtClean="0">
                <a:solidFill>
                  <a:schemeClr val="tx2"/>
                </a:solidFill>
                <a:latin typeface="Times New Roman" panose="02020603050405020304" pitchFamily="18" charset="0"/>
              </a:rPr>
              <a:t>4</a:t>
            </a:r>
            <a:r>
              <a:rPr lang="ru-RU" altLang="ru-RU" sz="2500" b="1" smtClean="0">
                <a:solidFill>
                  <a:schemeClr val="tx2"/>
                </a:solidFill>
                <a:latin typeface="Times New Roman" panose="02020603050405020304" pitchFamily="18" charset="0"/>
              </a:rPr>
              <a:t>.Батальный жанр</a:t>
            </a:r>
            <a:r>
              <a:rPr lang="ru-RU" altLang="ru-RU" smtClean="0"/>
              <a:t> </a:t>
            </a:r>
            <a:r>
              <a:rPr lang="ru-RU" altLang="ru-RU" sz="2500" smtClean="0">
                <a:solidFill>
                  <a:schemeClr val="tx2"/>
                </a:solidFill>
                <a:latin typeface="Times New Roman" panose="02020603050405020304" pitchFamily="18" charset="0"/>
              </a:rPr>
              <a:t>посвящён темам войны и военной жизни.</a:t>
            </a:r>
          </a:p>
        </p:txBody>
      </p:sp>
      <p:sp>
        <p:nvSpPr>
          <p:cNvPr id="2662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6628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31763"/>
            <a:ext cx="7554912" cy="572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69"/>
    </mc:Choice>
    <mc:Fallback>
      <p:transition spd="slow" advTm="8069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5"/>
          <p:cNvSpPr>
            <a:spLocks noChangeArrowheads="1"/>
          </p:cNvSpPr>
          <p:nvPr/>
        </p:nvSpPr>
        <p:spPr bwMode="auto">
          <a:xfrm>
            <a:off x="2195513" y="0"/>
            <a:ext cx="5184775" cy="908050"/>
          </a:xfrm>
          <a:prstGeom prst="roundRect">
            <a:avLst>
              <a:gd name="adj" fmla="val 16667"/>
            </a:avLst>
          </a:prstGeom>
          <a:solidFill>
            <a:srgbClr val="F6FBB3">
              <a:alpha val="59999"/>
            </a:srgbClr>
          </a:soli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2291" name="Содержимое 6"/>
          <p:cNvSpPr>
            <a:spLocks noGrp="1"/>
          </p:cNvSpPr>
          <p:nvPr>
            <p:ph idx="1"/>
          </p:nvPr>
        </p:nvSpPr>
        <p:spPr>
          <a:xfrm>
            <a:off x="5286375" y="1189038"/>
            <a:ext cx="3643313" cy="4525962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Графика</a:t>
            </a:r>
            <a:r>
              <a:rPr lang="ru-RU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(др.греч.пись-менный, писать) - вид изобразительного искусства, использующий в качестве основных изобразительных средств линии, штрихи, пятна и точки.  (Цвет играет вспомогательную роль)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title"/>
          </p:nvPr>
        </p:nvSpPr>
        <p:spPr>
          <a:xfrm>
            <a:off x="557213" y="-100013"/>
            <a:ext cx="8229600" cy="1143001"/>
          </a:xfrm>
        </p:spPr>
        <p:txBody>
          <a:bodyPr/>
          <a:lstStyle/>
          <a:p>
            <a:pPr eaLnBrk="1" hangingPunct="1"/>
            <a:r>
              <a:rPr lang="ru-RU" altLang="ru-RU" sz="5400" smtClean="0">
                <a:latin typeface="Times New Roman" panose="02020603050405020304" pitchFamily="18" charset="0"/>
              </a:rPr>
              <a:t>Графика</a:t>
            </a:r>
          </a:p>
        </p:txBody>
      </p:sp>
      <p:pic>
        <p:nvPicPr>
          <p:cNvPr id="12293" name="Picture 5" descr="C:\Documents and Settings\Admin\Рабочий стол\Урок 2016\h6XGqzicHu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143000"/>
            <a:ext cx="4435475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Manin 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163" y="1160463"/>
            <a:ext cx="3660775" cy="550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Tm="16900"/>
    </mc:Choice>
    <mc:Fallback>
      <p:transition spd="slow" advTm="169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4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Меланхолия гравюра 151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57188"/>
            <a:ext cx="4643438" cy="599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Silvia_Cordedda_Fractals_1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6550"/>
            <a:ext cx="5643562" cy="564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одержимое 6"/>
          <p:cNvSpPr>
            <a:spLocks noGrp="1"/>
          </p:cNvSpPr>
          <p:nvPr>
            <p:ph type="subTitle" idx="1"/>
          </p:nvPr>
        </p:nvSpPr>
        <p:spPr>
          <a:xfrm>
            <a:off x="6072188" y="357188"/>
            <a:ext cx="2857500" cy="6000750"/>
          </a:xfrm>
        </p:spPr>
        <p:txBody>
          <a:bodyPr/>
          <a:lstStyle/>
          <a:p>
            <a:pPr algn="just"/>
            <a:r>
              <a:rPr lang="ru-RU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По способу создания изображения,  графика бывает </a:t>
            </a:r>
            <a:r>
              <a:rPr lang="ru-RU" alt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печатной (тиражной) </a:t>
            </a:r>
            <a:r>
              <a:rPr lang="ru-RU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alt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уникальной</a:t>
            </a:r>
            <a:r>
              <a:rPr lang="ru-RU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Уникальная графика – это произведения, созданные в единственном экземпляре.</a:t>
            </a:r>
          </a:p>
        </p:txBody>
      </p:sp>
      <p:pic>
        <p:nvPicPr>
          <p:cNvPr id="9" name="Рисунок 8" descr="124861234_253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285750"/>
            <a:ext cx="4119562" cy="621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180"/>
    </mc:Choice>
    <mc:Fallback>
      <p:transition spd="slow" advTm="171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6"/>
          <p:cNvSpPr>
            <a:spLocks noGrp="1"/>
          </p:cNvSpPr>
          <p:nvPr>
            <p:ph type="subTitle" idx="1"/>
          </p:nvPr>
        </p:nvSpPr>
        <p:spPr>
          <a:xfrm>
            <a:off x="285750" y="5286375"/>
            <a:ext cx="8643938" cy="1571625"/>
          </a:xfrm>
        </p:spPr>
        <p:txBody>
          <a:bodyPr/>
          <a:lstStyle/>
          <a:p>
            <a:pPr algn="just"/>
            <a:r>
              <a:rPr lang="ru-RU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Печатная графика – произведения, созданные с использованием авторских печатных форм, с которых печатают тираж </a:t>
            </a:r>
            <a:r>
              <a:rPr lang="ru-RU" alt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эстампов</a:t>
            </a:r>
            <a:r>
              <a:rPr lang="ru-RU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(оттиск на бумаге с печатной формы).</a:t>
            </a:r>
          </a:p>
        </p:txBody>
      </p:sp>
      <p:pic>
        <p:nvPicPr>
          <p:cNvPr id="3" name="Рисунок 2" descr="3321875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42875"/>
            <a:ext cx="7535863" cy="492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Dunilov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142875"/>
            <a:ext cx="6170612" cy="492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667"/>
    </mc:Choice>
    <mc:Fallback>
      <p:transition spd="slow" advTm="156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>
            <a:spLocks noGrp="1" noChangeArrowheads="1"/>
          </p:cNvSpPr>
          <p:nvPr>
            <p:ph type="subTitle" idx="1"/>
          </p:nvPr>
        </p:nvSpPr>
        <p:spPr>
          <a:xfrm>
            <a:off x="827088" y="115888"/>
            <a:ext cx="7058025" cy="1201737"/>
          </a:xfrm>
          <a:prstGeom prst="roundRect">
            <a:avLst>
              <a:gd name="adj" fmla="val 16667"/>
            </a:avLst>
          </a:prstGeom>
          <a:solidFill>
            <a:srgbClr val="F6FBB3">
              <a:alpha val="59999"/>
            </a:srgbClr>
          </a:solidFill>
          <a:ln algn="ctr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5400" b="1" smtClean="0">
                <a:latin typeface="Times New Roman" panose="02020603050405020304" pitchFamily="18" charset="0"/>
              </a:rPr>
              <a:t>Фотография</a:t>
            </a:r>
          </a:p>
        </p:txBody>
      </p:sp>
      <p:sp>
        <p:nvSpPr>
          <p:cNvPr id="31747" name="Прямоугольник 3"/>
          <p:cNvSpPr>
            <a:spLocks noChangeArrowheads="1"/>
          </p:cNvSpPr>
          <p:nvPr/>
        </p:nvSpPr>
        <p:spPr bwMode="auto">
          <a:xfrm>
            <a:off x="468313" y="5300663"/>
            <a:ext cx="82153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buFontTx/>
              <a:buNone/>
            </a:pPr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Фотография (от фр. 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photographie</a:t>
            </a:r>
            <a:r>
              <a:rPr lang="ru-RU" altLang="ru-RU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светопись) – получение изображения на светочувствительном материале при помощи фотоаппарата.</a:t>
            </a:r>
          </a:p>
        </p:txBody>
      </p:sp>
      <p:pic>
        <p:nvPicPr>
          <p:cNvPr id="31748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628775"/>
            <a:ext cx="3673475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38" y="1628775"/>
            <a:ext cx="4143375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188" y="4581525"/>
            <a:ext cx="3960812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latin typeface="+mn-lt"/>
                <a:cs typeface="Times New Roman" panose="02020603050405020304" pitchFamily="18" charset="0"/>
              </a:rPr>
              <a:t>Старейшая сохранившаяся фотография «Вид из окна в </a:t>
            </a:r>
            <a:r>
              <a:rPr lang="ru-RU" sz="1600" dirty="0" err="1">
                <a:latin typeface="+mn-lt"/>
                <a:cs typeface="Times New Roman" panose="02020603050405020304" pitchFamily="18" charset="0"/>
              </a:rPr>
              <a:t>Ле</a:t>
            </a:r>
            <a:r>
              <a:rPr lang="ru-RU" sz="160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+mn-lt"/>
                <a:cs typeface="Times New Roman" panose="02020603050405020304" pitchFamily="18" charset="0"/>
              </a:rPr>
              <a:t>Гра</a:t>
            </a:r>
            <a:r>
              <a:rPr lang="ru-RU" sz="1600" dirty="0">
                <a:latin typeface="+mn-lt"/>
                <a:cs typeface="Times New Roman" panose="02020603050405020304" pitchFamily="18" charset="0"/>
              </a:rPr>
              <a:t>» 1826г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962"/>
    </mc:Choice>
    <mc:Fallback>
      <p:transition spd="slow" advTm="99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>
            <a:spLocks noGrp="1" noChangeArrowheads="1"/>
          </p:cNvSpPr>
          <p:nvPr>
            <p:ph type="subTitle" idx="1"/>
          </p:nvPr>
        </p:nvSpPr>
        <p:spPr>
          <a:xfrm>
            <a:off x="827088" y="571500"/>
            <a:ext cx="7705725" cy="3530600"/>
          </a:xfrm>
          <a:prstGeom prst="roundRect">
            <a:avLst>
              <a:gd name="adj" fmla="val 16667"/>
            </a:avLst>
          </a:prstGeom>
          <a:solidFill>
            <a:srgbClr val="F6FBB3">
              <a:alpha val="59999"/>
            </a:srgbClr>
          </a:solidFill>
          <a:ln algn="ctr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5400" b="1" smtClean="0">
                <a:latin typeface="Times New Roman" panose="02020603050405020304" pitchFamily="18" charset="0"/>
              </a:rPr>
              <a:t>Декоративно-прикладные</a:t>
            </a:r>
          </a:p>
          <a:p>
            <a:pPr eaLnBrk="1" hangingPunct="1"/>
            <a:r>
              <a:rPr lang="ru-RU" altLang="ru-RU" sz="5400" b="1" smtClean="0">
                <a:latin typeface="Times New Roman" panose="02020603050405020304" pitchFamily="18" charset="0"/>
              </a:rPr>
              <a:t>виды искусства</a:t>
            </a:r>
          </a:p>
        </p:txBody>
      </p:sp>
      <p:sp>
        <p:nvSpPr>
          <p:cNvPr id="32771" name="Прямоугольник 3"/>
          <p:cNvSpPr>
            <a:spLocks noChangeArrowheads="1"/>
          </p:cNvSpPr>
          <p:nvPr/>
        </p:nvSpPr>
        <p:spPr bwMode="auto">
          <a:xfrm>
            <a:off x="642938" y="4573588"/>
            <a:ext cx="8215312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buFontTx/>
              <a:buNone/>
            </a:pPr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(от лат. </a:t>
            </a:r>
            <a:r>
              <a:rPr lang="en-US" altLang="ru-RU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altLang="ru-RU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eco -</a:t>
            </a:r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украшаю) – это художественно оформленные предметы, с которыми человек встречается в быту постоянно.  К произведениям ДПИ относятся одежда, мебель, посуда, ковры, ювелирные изделия и т.п. 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Их создание связано с ручным трудом и ремеслами). 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494"/>
    </mc:Choice>
    <mc:Fallback>
      <p:transition spd="slow" advTm="134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428"/>
    </mc:Choice>
    <mc:Fallback>
      <p:transition spd="slow" advTm="10428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8"/>
          <p:cNvSpPr txBox="1">
            <a:spLocks/>
          </p:cNvSpPr>
          <p:nvPr/>
        </p:nvSpPr>
        <p:spPr bwMode="auto">
          <a:xfrm>
            <a:off x="214313" y="5214938"/>
            <a:ext cx="847248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20000"/>
              </a:spcBef>
              <a:defRPr/>
            </a:pPr>
            <a:r>
              <a:rPr lang="ru-RU" sz="2000" b="1" kern="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kern="0" dirty="0">
                <a:latin typeface="Times New Roman" pitchFamily="18" charset="0"/>
                <a:cs typeface="Times New Roman" pitchFamily="18" charset="0"/>
              </a:rPr>
              <a:t>По технике выполнения различают ДПИ: шитье, керамика, роспись, вышивание, вязание, художественная обработка кожи, ткачество, ковроткачество, выжигание, художественная резьба, рисование по фарфору, стеклу, мозаика, витраж, </a:t>
            </a:r>
            <a:r>
              <a:rPr lang="ru-RU" sz="2000" kern="0" dirty="0" err="1">
                <a:latin typeface="Times New Roman" pitchFamily="18" charset="0"/>
                <a:cs typeface="Times New Roman" pitchFamily="18" charset="0"/>
              </a:rPr>
              <a:t>декупаж</a:t>
            </a:r>
            <a:r>
              <a:rPr lang="ru-RU" sz="2000" kern="0" dirty="0">
                <a:latin typeface="Times New Roman" pitchFamily="18" charset="0"/>
                <a:cs typeface="Times New Roman" pitchFamily="18" charset="0"/>
              </a:rPr>
              <a:t>,  лепка,  плетение  и т.д.</a:t>
            </a:r>
          </a:p>
        </p:txBody>
      </p:sp>
      <p:pic>
        <p:nvPicPr>
          <p:cNvPr id="4" name="Рисунок 3" descr="patchwork_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214313"/>
            <a:ext cx="7172325" cy="478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C:\Documents and Settings\Admin\Рабочий стол\Урок 2016\zRqQnlGPx2A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42875"/>
            <a:ext cx="7508875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0fcdbd406b709a651f378f713bc6b974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142875"/>
            <a:ext cx="6000750" cy="493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808"/>
    </mc:Choice>
    <mc:Fallback>
      <p:transition spd="slow" advTm="178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0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>
            <a:spLocks noGrp="1" noChangeArrowheads="1"/>
          </p:cNvSpPr>
          <p:nvPr>
            <p:ph type="subTitle" idx="1"/>
          </p:nvPr>
        </p:nvSpPr>
        <p:spPr>
          <a:xfrm>
            <a:off x="785813" y="1214438"/>
            <a:ext cx="7705725" cy="2744787"/>
          </a:xfrm>
          <a:prstGeom prst="roundRect">
            <a:avLst>
              <a:gd name="adj" fmla="val 16667"/>
            </a:avLst>
          </a:prstGeom>
          <a:solidFill>
            <a:srgbClr val="F6FBB3">
              <a:alpha val="59999"/>
            </a:srgbClr>
          </a:solidFill>
          <a:ln algn="ctr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5400" b="1" smtClean="0">
                <a:latin typeface="Times New Roman" panose="02020603050405020304" pitchFamily="18" charset="0"/>
              </a:rPr>
              <a:t>Конструктивные</a:t>
            </a:r>
          </a:p>
          <a:p>
            <a:pPr eaLnBrk="1" hangingPunct="1"/>
            <a:r>
              <a:rPr lang="ru-RU" altLang="ru-RU" sz="5400" b="1" smtClean="0">
                <a:latin typeface="Times New Roman" panose="02020603050405020304" pitchFamily="18" charset="0"/>
              </a:rPr>
              <a:t>виды искусства</a:t>
            </a:r>
          </a:p>
        </p:txBody>
      </p:sp>
      <p:sp>
        <p:nvSpPr>
          <p:cNvPr id="4" name="Содержимое 6"/>
          <p:cNvSpPr txBox="1">
            <a:spLocks/>
          </p:cNvSpPr>
          <p:nvPr/>
        </p:nvSpPr>
        <p:spPr bwMode="auto">
          <a:xfrm>
            <a:off x="285750" y="4786313"/>
            <a:ext cx="8643938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20000"/>
              </a:spcBef>
              <a:defRPr/>
            </a:pPr>
            <a:r>
              <a:rPr lang="ru-RU" sz="2400" kern="0" dirty="0">
                <a:latin typeface="Times New Roman" pitchFamily="18" charset="0"/>
                <a:cs typeface="Times New Roman" pitchFamily="18" charset="0"/>
              </a:rPr>
              <a:t>    К ним относят архитектуру и дизайн, т.е. искусство художественной постройки. 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397"/>
    </mc:Choice>
    <mc:Fallback>
      <p:transition spd="slow" advTm="73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5"/>
          <p:cNvSpPr>
            <a:spLocks noChangeArrowheads="1"/>
          </p:cNvSpPr>
          <p:nvPr/>
        </p:nvSpPr>
        <p:spPr bwMode="auto">
          <a:xfrm>
            <a:off x="2195513" y="0"/>
            <a:ext cx="5184775" cy="908050"/>
          </a:xfrm>
          <a:prstGeom prst="roundRect">
            <a:avLst>
              <a:gd name="adj" fmla="val 16667"/>
            </a:avLst>
          </a:prstGeom>
          <a:solidFill>
            <a:srgbClr val="F6FBB3">
              <a:alpha val="59999"/>
            </a:srgbClr>
          </a:soli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611188" y="-16192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800">
                <a:solidFill>
                  <a:schemeClr val="tx2"/>
                </a:solidFill>
                <a:latin typeface="Times New Roman" panose="02020603050405020304" pitchFamily="18" charset="0"/>
              </a:rPr>
              <a:t>Дизайн</a:t>
            </a:r>
          </a:p>
        </p:txBody>
      </p:sp>
      <p:sp>
        <p:nvSpPr>
          <p:cNvPr id="17412" name="Содержимое 8"/>
          <p:cNvSpPr>
            <a:spLocks noGrp="1"/>
          </p:cNvSpPr>
          <p:nvPr>
            <p:ph idx="1"/>
          </p:nvPr>
        </p:nvSpPr>
        <p:spPr>
          <a:xfrm>
            <a:off x="214313" y="5572125"/>
            <a:ext cx="8472487" cy="1143000"/>
          </a:xfrm>
        </p:spPr>
        <p:txBody>
          <a:bodyPr/>
          <a:lstStyle/>
          <a:p>
            <a:pPr algn="just">
              <a:buFontTx/>
              <a:buNone/>
            </a:pPr>
            <a:r>
              <a:rPr lang="ru-RU" alt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Дизайн</a:t>
            </a:r>
            <a:r>
              <a:rPr lang="ru-RU" alt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(от англ. проектировать, чертить) - художественное конструирование предметов; проектирование эстетического облика промышленных изделий.  </a:t>
            </a:r>
          </a:p>
        </p:txBody>
      </p:sp>
      <p:pic>
        <p:nvPicPr>
          <p:cNvPr id="5" name="Рисунок 4" descr="23_e970f493ec14e27187f9f3ed5ecda97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563" y="1143000"/>
            <a:ext cx="53340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23_efadb1426eed7d01d3966fddd53d102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1071563"/>
            <a:ext cx="6332538" cy="421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244"/>
    </mc:Choice>
    <mc:Fallback>
      <p:transition spd="slow" advTm="162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1741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5"/>
          <p:cNvSpPr>
            <a:spLocks noChangeArrowheads="1"/>
          </p:cNvSpPr>
          <p:nvPr/>
        </p:nvSpPr>
        <p:spPr bwMode="auto">
          <a:xfrm>
            <a:off x="2195513" y="0"/>
            <a:ext cx="5184775" cy="908050"/>
          </a:xfrm>
          <a:prstGeom prst="roundRect">
            <a:avLst>
              <a:gd name="adj" fmla="val 16667"/>
            </a:avLst>
          </a:prstGeom>
          <a:solidFill>
            <a:srgbClr val="F6FBB3">
              <a:alpha val="59999"/>
            </a:srgbClr>
          </a:soli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4581525"/>
            <a:ext cx="8291512" cy="22764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400" smtClean="0"/>
              <a:t>   </a:t>
            </a:r>
            <a:r>
              <a:rPr lang="ru-RU" altLang="ru-RU" sz="1400" b="1" smtClean="0"/>
              <a:t>   </a:t>
            </a:r>
            <a:r>
              <a:rPr lang="ru-RU" altLang="ru-RU" sz="2800" b="1" smtClean="0">
                <a:solidFill>
                  <a:schemeClr val="tx2"/>
                </a:solidFill>
                <a:latin typeface="Times New Roman" panose="02020603050405020304" pitchFamily="18" charset="0"/>
              </a:rPr>
              <a:t>Архитектура (зодчество)</a:t>
            </a:r>
            <a:r>
              <a:rPr lang="ru-RU" altLang="ru-RU" sz="2800" smtClean="0">
                <a:solidFill>
                  <a:schemeClr val="tx2"/>
                </a:solidFill>
                <a:latin typeface="Times New Roman" panose="02020603050405020304" pitchFamily="18" charset="0"/>
              </a:rPr>
              <a:t> – это искусство и наука строить, проектировать здания и сооружения (включая их комплексы), а также сама совокупность зданий и сооружений, создающих пространственную среду для жизни и деятельности человека. 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611188" y="-16192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800">
                <a:solidFill>
                  <a:schemeClr val="tx2"/>
                </a:solidFill>
                <a:latin typeface="Times New Roman" panose="02020603050405020304" pitchFamily="18" charset="0"/>
              </a:rPr>
              <a:t>Архитектура</a:t>
            </a:r>
          </a:p>
        </p:txBody>
      </p:sp>
      <p:pic>
        <p:nvPicPr>
          <p:cNvPr id="28678" name="Picture 6" descr="cueva-de-las-manos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1071563"/>
            <a:ext cx="5133975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Picture 9" descr="524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1071563"/>
            <a:ext cx="5761037" cy="353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3" name="Picture 11" descr="00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00"/>
            <a:ext cx="9144000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310"/>
    </mc:Choice>
    <mc:Fallback>
      <p:transition spd="slow" advTm="213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8" dur="2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  <p:bldP spid="2867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6868" name="Picture 4" descr="cathedral-of-savior-on-bloo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0" y="0"/>
            <a:ext cx="533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5" descr="taj_maha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7" descr="216af5a11c96afd290abd56c9fcbe05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439738"/>
            <a:ext cx="9144001" cy="597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631"/>
    </mc:Choice>
    <mc:Fallback>
      <p:transition spd="slow" advTm="216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3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5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AutoShape 4"/>
          <p:cNvSpPr>
            <a:spLocks noGrp="1" noChangeArrowheads="1"/>
          </p:cNvSpPr>
          <p:nvPr>
            <p:ph type="title"/>
          </p:nvPr>
        </p:nvSpPr>
        <p:spPr>
          <a:xfrm>
            <a:off x="468313" y="1268413"/>
            <a:ext cx="8229600" cy="1143000"/>
          </a:xfrm>
          <a:prstGeom prst="roundRect">
            <a:avLst>
              <a:gd name="adj" fmla="val 16667"/>
            </a:avLst>
          </a:prstGeom>
          <a:solidFill>
            <a:srgbClr val="F6FBB3">
              <a:alpha val="59999"/>
            </a:srgbClr>
          </a:solidFill>
          <a:ln algn="ctr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5200" smtClean="0">
                <a:latin typeface="Times New Roman" panose="02020603050405020304" pitchFamily="18" charset="0"/>
              </a:rPr>
              <a:t>Спасибо за внимание!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95"/>
    </mc:Choice>
    <mc:Fallback>
      <p:transition spd="slow" advTm="33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5"/>
          <p:cNvSpPr>
            <a:spLocks noChangeArrowheads="1"/>
          </p:cNvSpPr>
          <p:nvPr/>
        </p:nvSpPr>
        <p:spPr bwMode="auto">
          <a:xfrm>
            <a:off x="684213" y="71438"/>
            <a:ext cx="8064500" cy="836612"/>
          </a:xfrm>
          <a:prstGeom prst="roundRect">
            <a:avLst>
              <a:gd name="adj" fmla="val 16667"/>
            </a:avLst>
          </a:prstGeom>
          <a:solidFill>
            <a:srgbClr val="F6FBB3">
              <a:alpha val="59999"/>
            </a:srgbClr>
          </a:soli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25538"/>
            <a:ext cx="8675687" cy="53990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ru-RU" sz="1800" dirty="0" smtClean="0">
                <a:latin typeface="Times New Roman" panose="02020603050405020304" pitchFamily="18" charset="0"/>
              </a:rPr>
              <a:t>1)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. Статья Википедии</a:t>
            </a:r>
            <a:r>
              <a:rPr lang="en-US" altLang="ru-RU" sz="1800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«Скульптура» </a:t>
            </a:r>
            <a:r>
              <a:rPr lang="en-US" altLang="ru-RU" sz="1800" dirty="0" smtClean="0">
                <a:latin typeface="Times New Roman" panose="02020603050405020304" pitchFamily="18" charset="0"/>
              </a:rPr>
              <a:t>URL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hlinkClick r:id="rId2"/>
              </a:rPr>
              <a:t>https://ru.wikipedia.org/wiki/%D1%EA%F3%EB%FC%EF%F2%F3%F0%E0</a:t>
            </a:r>
            <a:endParaRPr lang="ru-RU" altLang="ru-RU" sz="1800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2). Статья Википедии «Портрет»</a:t>
            </a:r>
            <a:r>
              <a:rPr lang="en-US" altLang="ru-RU" sz="1800" dirty="0" smtClean="0">
                <a:latin typeface="Times New Roman" panose="02020603050405020304" pitchFamily="18" charset="0"/>
              </a:rPr>
              <a:t> URL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https://ru.wikipedia.org/wiki/%CF%EE%F0%F2%F0%E5%F2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3</a:t>
            </a:r>
            <a:r>
              <a:rPr lang="en-US" altLang="ru-RU" sz="1800" dirty="0" smtClean="0">
                <a:latin typeface="Times New Roman" panose="02020603050405020304" pitchFamily="18" charset="0"/>
              </a:rPr>
              <a:t>)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. Статья Википедии «Архитектура». «Виды архитектуры»</a:t>
            </a:r>
            <a:r>
              <a:rPr lang="en-US" altLang="ru-RU" sz="1800" dirty="0" smtClean="0">
                <a:latin typeface="Times New Roman" panose="02020603050405020304" pitchFamily="18" charset="0"/>
              </a:rPr>
              <a:t> URL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hlinkClick r:id="rId3"/>
              </a:rPr>
              <a:t>http://bibliofond.ru/view.aspx?id=563044</a:t>
            </a:r>
            <a:endParaRPr lang="ru-RU" altLang="ru-RU" sz="1800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4). Статья Википедии «Живопись»</a:t>
            </a:r>
            <a:r>
              <a:rPr lang="en-US" altLang="ru-RU" sz="1800" dirty="0" smtClean="0">
                <a:latin typeface="Times New Roman" panose="02020603050405020304" pitchFamily="18" charset="0"/>
              </a:rPr>
              <a:t> URL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hlinkClick r:id="rId4"/>
              </a:rPr>
              <a:t>https://ru.wikipedia.org/wiki/%C6%E8%E2%EE%EF%E8%F1%FC</a:t>
            </a:r>
            <a:endParaRPr lang="ru-RU" altLang="ru-RU" sz="1800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5).Статья Википедии «Пейзаж»</a:t>
            </a:r>
            <a:r>
              <a:rPr lang="en-US" altLang="ru-RU" sz="1800" dirty="0" smtClean="0">
                <a:latin typeface="Times New Roman" panose="02020603050405020304" pitchFamily="18" charset="0"/>
              </a:rPr>
              <a:t> URL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https://ru.wikipedia.org/wiki/%CF%E5%E9%E7%E0%E6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6). Изображение «Амур» </a:t>
            </a:r>
            <a:r>
              <a:rPr lang="ru-RU" altLang="ru-RU" sz="1800" dirty="0" err="1" smtClean="0">
                <a:latin typeface="Times New Roman" panose="02020603050405020304" pitchFamily="18" charset="0"/>
              </a:rPr>
              <a:t>Этьена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 Фальконе</a:t>
            </a:r>
            <a:r>
              <a:rPr lang="en-US" altLang="ru-RU" sz="1800" dirty="0" smtClean="0">
                <a:latin typeface="Times New Roman" panose="02020603050405020304" pitchFamily="18" charset="0"/>
              </a:rPr>
              <a:t> URL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http://kuking.net/my/viewtopic.php?p=1396030&amp;sid=38d042afe050fcb57ef2d028ea0a9a3b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7</a:t>
            </a:r>
            <a:r>
              <a:rPr lang="en-US" altLang="ru-RU" sz="1800" dirty="0" smtClean="0">
                <a:latin typeface="Times New Roman" panose="02020603050405020304" pitchFamily="18" charset="0"/>
              </a:rPr>
              <a:t>)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. Изображение «Медный всадник»</a:t>
            </a:r>
            <a:r>
              <a:rPr lang="en-US" altLang="ru-RU" sz="1800" dirty="0" smtClean="0">
                <a:latin typeface="Times New Roman" panose="02020603050405020304" pitchFamily="18" charset="0"/>
              </a:rPr>
              <a:t> URL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hlinkClick r:id="rId5"/>
              </a:rPr>
              <a:t>http://www.kartamania.ru/house.html</a:t>
            </a:r>
            <a:endParaRPr lang="ru-RU" altLang="ru-RU" sz="1800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8</a:t>
            </a:r>
            <a:r>
              <a:rPr lang="en-US" altLang="ru-RU" sz="1800" dirty="0" smtClean="0">
                <a:latin typeface="Times New Roman" panose="02020603050405020304" pitchFamily="18" charset="0"/>
              </a:rPr>
              <a:t>)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. Изображение «Золотая монета»</a:t>
            </a:r>
            <a:r>
              <a:rPr lang="en-US" altLang="ru-RU" sz="1800" dirty="0" smtClean="0">
                <a:latin typeface="Times New Roman" panose="02020603050405020304" pitchFamily="18" charset="0"/>
              </a:rPr>
              <a:t> URL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hlinkClick r:id="rId6"/>
              </a:rPr>
              <a:t>http://gold.investfunds.ru/coins/1/</a:t>
            </a:r>
            <a:endParaRPr lang="ru-RU" altLang="ru-RU" sz="1800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9</a:t>
            </a:r>
            <a:r>
              <a:rPr lang="en-US" altLang="ru-RU" sz="1800" dirty="0" smtClean="0">
                <a:latin typeface="Times New Roman" panose="02020603050405020304" pitchFamily="18" charset="0"/>
              </a:rPr>
              <a:t>)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. Изображение «Песчаная скульптура»</a:t>
            </a:r>
            <a:r>
              <a:rPr lang="en-US" altLang="ru-RU" sz="1800" dirty="0" smtClean="0">
                <a:latin typeface="Times New Roman" panose="02020603050405020304" pitchFamily="18" charset="0"/>
              </a:rPr>
              <a:t> URL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hlinkClick r:id="rId7"/>
              </a:rPr>
              <a:t>http://www.detskiy-mir.net/comments/2008_7_25_9.htm</a:t>
            </a:r>
            <a:endParaRPr lang="ru-RU" altLang="ru-RU" sz="1800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hlinkClick r:id="rId8"/>
              </a:rPr>
              <a:t>http://zhivopis-tut.besaba.com/razdeli/givopisyu/givopis-velaskesa.html</a:t>
            </a:r>
            <a:endParaRPr lang="en-US" altLang="ru-RU" sz="1800" dirty="0" smtClean="0">
              <a:latin typeface="Times New Roman" panose="02020603050405020304" pitchFamily="18" charset="0"/>
            </a:endParaRP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-26988"/>
            <a:ext cx="8229600" cy="850901"/>
          </a:xfrm>
        </p:spPr>
        <p:txBody>
          <a:bodyPr/>
          <a:lstStyle/>
          <a:p>
            <a:pPr eaLnBrk="1" hangingPunct="1"/>
            <a:r>
              <a:rPr lang="ru-RU" altLang="ru-RU" sz="3600" smtClean="0">
                <a:latin typeface="Times New Roman" panose="02020603050405020304" pitchFamily="18" charset="0"/>
              </a:rPr>
              <a:t>Список используемых источников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5"/>
          <p:cNvSpPr txBox="1">
            <a:spLocks noChangeArrowheads="1"/>
          </p:cNvSpPr>
          <p:nvPr/>
        </p:nvSpPr>
        <p:spPr bwMode="auto">
          <a:xfrm>
            <a:off x="250825" y="-26988"/>
            <a:ext cx="8280400" cy="719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ru-RU" altLang="ru-RU" sz="1700">
                <a:latin typeface="Times New Roman" panose="02020603050405020304" pitchFamily="18" charset="0"/>
              </a:rPr>
              <a:t>10).  Изображение «Мальчик с собачкой»</a:t>
            </a:r>
            <a:r>
              <a:rPr lang="en-US" altLang="ru-RU" sz="1700">
                <a:latin typeface="Times New Roman" panose="02020603050405020304" pitchFamily="18" charset="0"/>
              </a:rPr>
              <a:t> URL</a:t>
            </a:r>
            <a:r>
              <a:rPr lang="ru-RU" altLang="ru-RU" sz="170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ru-RU" altLang="ru-RU" sz="1700">
                <a:latin typeface="Times New Roman" panose="02020603050405020304" pitchFamily="18" charset="0"/>
                <a:hlinkClick r:id="rId2"/>
              </a:rPr>
              <a:t>http://kir-prok.livejournal.com/</a:t>
            </a:r>
            <a:endParaRPr lang="ru-RU" altLang="ru-RU" sz="170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700">
                <a:latin typeface="Times New Roman" panose="02020603050405020304" pitchFamily="18" charset="0"/>
              </a:rPr>
              <a:t>11</a:t>
            </a:r>
            <a:r>
              <a:rPr lang="en-US" altLang="ru-RU" sz="1700">
                <a:latin typeface="Times New Roman" panose="02020603050405020304" pitchFamily="18" charset="0"/>
              </a:rPr>
              <a:t>)</a:t>
            </a:r>
            <a:r>
              <a:rPr lang="ru-RU" altLang="ru-RU" sz="1700">
                <a:latin typeface="Times New Roman" panose="02020603050405020304" pitchFamily="18" charset="0"/>
              </a:rPr>
              <a:t>. Изображение Тадж Махал</a:t>
            </a:r>
            <a:r>
              <a:rPr lang="en-US" altLang="ru-RU" sz="1700">
                <a:latin typeface="Times New Roman" panose="02020603050405020304" pitchFamily="18" charset="0"/>
              </a:rPr>
              <a:t> URL</a:t>
            </a:r>
            <a:r>
              <a:rPr lang="ru-RU" altLang="ru-RU" sz="170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ru-RU" altLang="ru-RU" sz="1700">
                <a:latin typeface="Times New Roman" panose="02020603050405020304" pitchFamily="18" charset="0"/>
                <a:hlinkClick r:id="rId3"/>
              </a:rPr>
              <a:t>http://forwardtravel.ru/forum/tadzh-mahal</a:t>
            </a:r>
            <a:endParaRPr lang="ru-RU" altLang="ru-RU" sz="170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700">
                <a:latin typeface="Times New Roman" panose="02020603050405020304" pitchFamily="18" charset="0"/>
              </a:rPr>
              <a:t>12). Изображение «Последний день Помпеи» К.Брюллов </a:t>
            </a:r>
            <a:r>
              <a:rPr lang="en-US" altLang="ru-RU" sz="1700">
                <a:latin typeface="Times New Roman" panose="02020603050405020304" pitchFamily="18" charset="0"/>
              </a:rPr>
              <a:t>URL</a:t>
            </a:r>
            <a:r>
              <a:rPr lang="ru-RU" altLang="ru-RU" sz="170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altLang="ru-RU" sz="1700">
                <a:latin typeface="Times New Roman" panose="02020603050405020304" pitchFamily="18" charset="0"/>
              </a:rPr>
              <a:t>https://ru.wikipedia.org/wiki/</a:t>
            </a:r>
            <a:r>
              <a:rPr lang="ru-RU" altLang="ru-RU" sz="1700">
                <a:latin typeface="Times New Roman" panose="02020603050405020304" pitchFamily="18" charset="0"/>
              </a:rPr>
              <a:t>Последний_день_Помпеи#/</a:t>
            </a:r>
            <a:r>
              <a:rPr lang="en-US" altLang="ru-RU" sz="1700">
                <a:latin typeface="Times New Roman" panose="02020603050405020304" pitchFamily="18" charset="0"/>
              </a:rPr>
              <a:t>media/File:Karl_Brullov_-_The_Last_Day_of_Pompeii_-_Google_Art_Project.jpg</a:t>
            </a:r>
            <a:endParaRPr lang="ru-RU" altLang="ru-RU" sz="170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700">
                <a:latin typeface="Times New Roman" panose="02020603050405020304" pitchFamily="18" charset="0"/>
              </a:rPr>
              <a:t>13). Изображение «Утро стрелецкой казни» В.Суриков </a:t>
            </a:r>
            <a:r>
              <a:rPr lang="en-US" altLang="ru-RU" sz="1700">
                <a:latin typeface="Times New Roman" panose="02020603050405020304" pitchFamily="18" charset="0"/>
              </a:rPr>
              <a:t>URL</a:t>
            </a:r>
            <a:r>
              <a:rPr lang="ru-RU" altLang="ru-RU" sz="170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altLang="ru-RU" sz="1700">
                <a:latin typeface="Times New Roman" panose="02020603050405020304" pitchFamily="18" charset="0"/>
                <a:hlinkClick r:id="rId4"/>
              </a:rPr>
              <a:t>https://ru.wikipedia.org/wiki/</a:t>
            </a:r>
            <a:r>
              <a:rPr lang="ru-RU" altLang="ru-RU" sz="1700">
                <a:latin typeface="Times New Roman" panose="02020603050405020304" pitchFamily="18" charset="0"/>
                <a:hlinkClick r:id="rId4"/>
              </a:rPr>
              <a:t>Утро_стрелецкой_казни#/</a:t>
            </a:r>
            <a:r>
              <a:rPr lang="en-US" altLang="ru-RU" sz="1700">
                <a:latin typeface="Times New Roman" panose="02020603050405020304" pitchFamily="18" charset="0"/>
                <a:hlinkClick r:id="rId4"/>
              </a:rPr>
              <a:t>media/File:Surikov_streltsi.jpg</a:t>
            </a:r>
            <a:endParaRPr lang="ru-RU" altLang="ru-RU" sz="170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700">
                <a:latin typeface="Times New Roman" panose="02020603050405020304" pitchFamily="18" charset="0"/>
              </a:rPr>
              <a:t>14). Изображение «Рисунок Е.Чарушина» </a:t>
            </a:r>
            <a:r>
              <a:rPr lang="en-US" altLang="ru-RU" sz="1700">
                <a:latin typeface="Times New Roman" panose="02020603050405020304" pitchFamily="18" charset="0"/>
              </a:rPr>
              <a:t>URL</a:t>
            </a:r>
            <a:r>
              <a:rPr lang="ru-RU" altLang="ru-RU" sz="170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altLang="ru-RU" sz="1700">
                <a:latin typeface="Times New Roman" panose="02020603050405020304" pitchFamily="18" charset="0"/>
              </a:rPr>
              <a:t>http://www.spletnik.ru/blogs/krasota/123308_evgeniy-ivanovich-charushin-risunki-zhivotnykh</a:t>
            </a:r>
            <a:endParaRPr lang="ru-RU" altLang="ru-RU" sz="170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ru-RU" sz="1700">
                <a:latin typeface="Times New Roman" panose="02020603050405020304" pitchFamily="18" charset="0"/>
              </a:rPr>
              <a:t>1</a:t>
            </a:r>
            <a:r>
              <a:rPr lang="ru-RU" altLang="ru-RU" sz="1700">
                <a:latin typeface="Times New Roman" panose="02020603050405020304" pitchFamily="18" charset="0"/>
              </a:rPr>
              <a:t>5</a:t>
            </a:r>
            <a:r>
              <a:rPr lang="en-US" altLang="ru-RU" sz="1700">
                <a:latin typeface="Times New Roman" panose="02020603050405020304" pitchFamily="18" charset="0"/>
              </a:rPr>
              <a:t>)</a:t>
            </a:r>
            <a:r>
              <a:rPr lang="ru-RU" altLang="ru-RU" sz="1700">
                <a:latin typeface="Times New Roman" panose="02020603050405020304" pitchFamily="18" charset="0"/>
              </a:rPr>
              <a:t>. Изображение Храм Спаса на крови</a:t>
            </a:r>
            <a:r>
              <a:rPr lang="en-US" altLang="ru-RU" sz="1700">
                <a:latin typeface="Times New Roman" panose="02020603050405020304" pitchFamily="18" charset="0"/>
              </a:rPr>
              <a:t> URL</a:t>
            </a:r>
            <a:r>
              <a:rPr lang="ru-RU" altLang="ru-RU" sz="170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ru-RU" altLang="ru-RU" sz="1700">
                <a:latin typeface="Times New Roman" panose="02020603050405020304" pitchFamily="18" charset="0"/>
                <a:hlinkClick r:id="rId5"/>
              </a:rPr>
              <a:t>http://www.muzklondike.ru/afisha/1067</a:t>
            </a:r>
            <a:endParaRPr lang="ru-RU" altLang="ru-RU" sz="170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16). Изображение «Палеонтологические наскальные рисунки» </a:t>
            </a:r>
            <a:r>
              <a:rPr lang="en-US" altLang="ru-RU" sz="1800">
                <a:latin typeface="Times New Roman" panose="02020603050405020304" pitchFamily="18" charset="0"/>
              </a:rPr>
              <a:t>URL</a:t>
            </a:r>
            <a:r>
              <a:rPr lang="ru-RU" altLang="ru-RU" sz="2000">
                <a:latin typeface="Times New Roman" panose="02020603050405020304" pitchFamily="18" charset="0"/>
              </a:rPr>
              <a:t>:</a:t>
            </a:r>
            <a:endParaRPr lang="ru-RU" altLang="ru-RU" sz="180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ru-RU" sz="1800">
                <a:latin typeface="Times New Roman" panose="02020603050405020304" pitchFamily="18" charset="0"/>
              </a:rPr>
              <a:t>http://piasa.info/paleolithic-cave-paintings-meaning/chauvet-and-lascaux-the-deeper-syntax-paleolithic-cave-paintings-meaning/</a:t>
            </a:r>
            <a:endParaRPr lang="ru-RU" altLang="ru-RU" sz="180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17</a:t>
            </a:r>
            <a:r>
              <a:rPr lang="en-US" altLang="ru-RU" sz="1800">
                <a:latin typeface="Times New Roman" panose="02020603050405020304" pitchFamily="18" charset="0"/>
              </a:rPr>
              <a:t>)</a:t>
            </a:r>
            <a:r>
              <a:rPr lang="ru-RU" altLang="ru-RU" sz="1800">
                <a:latin typeface="Times New Roman" panose="02020603050405020304" pitchFamily="18" charset="0"/>
              </a:rPr>
              <a:t>. Изображение «ночной город» </a:t>
            </a:r>
            <a:r>
              <a:rPr lang="en-US" altLang="ru-RU" sz="1800">
                <a:latin typeface="Times New Roman" panose="02020603050405020304" pitchFamily="18" charset="0"/>
              </a:rPr>
              <a:t>URL</a:t>
            </a:r>
            <a:r>
              <a:rPr lang="ru-RU" altLang="ru-RU" sz="180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  <a:hlinkClick r:id="rId6"/>
              </a:rPr>
              <a:t>http://webmandry.com/amerika/ssha/samye-znamenitye-neboskreby-nyu-yorka-pervye-starye-vysotnye-zdaniya-i-novye-neboskreby-nyu-yorka.-1091.html</a:t>
            </a:r>
            <a:endParaRPr lang="ru-RU" altLang="ru-RU" sz="180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ru-RU" altLang="ru-RU" sz="170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ru-RU" altLang="ru-RU" sz="170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ru-RU" altLang="ru-RU" sz="17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44450"/>
            <a:ext cx="8748712" cy="6121400"/>
          </a:xfrm>
        </p:spPr>
        <p:txBody>
          <a:bodyPr/>
          <a:lstStyle/>
          <a:p>
            <a:pPr eaLnBrk="1" hangingPunct="1"/>
            <a:endParaRPr lang="ru-RU" altLang="ru-RU" sz="18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800" smtClean="0">
                <a:latin typeface="Times New Roman" panose="02020603050405020304" pitchFamily="18" charset="0"/>
              </a:rPr>
              <a:t>18). Изображение Питер де Хох «Мать с дочерью возле амбара», 1658г, Амстердам </a:t>
            </a:r>
            <a:r>
              <a:rPr lang="en-US" altLang="ru-RU" sz="1800" smtClean="0">
                <a:latin typeface="Times New Roman" panose="02020603050405020304" pitchFamily="18" charset="0"/>
              </a:rPr>
              <a:t>URL</a:t>
            </a:r>
            <a:r>
              <a:rPr lang="ru-RU" altLang="ru-RU" sz="1800" smtClean="0">
                <a:latin typeface="Times New Roman" panose="02020603050405020304" pitchFamily="18" charset="0"/>
              </a:rPr>
              <a:t> :</a:t>
            </a:r>
          </a:p>
          <a:p>
            <a:pPr eaLnBrk="1" hangingPunct="1">
              <a:buFontTx/>
              <a:buNone/>
            </a:pPr>
            <a:r>
              <a:rPr lang="en-US" altLang="ru-RU" sz="1800" smtClean="0">
                <a:latin typeface="Times New Roman" panose="02020603050405020304" pitchFamily="18" charset="0"/>
              </a:rPr>
              <a:t>https://ru.wikipedia.org/wiki/</a:t>
            </a:r>
            <a:r>
              <a:rPr lang="ru-RU" altLang="ru-RU" sz="1800" smtClean="0">
                <a:latin typeface="Times New Roman" panose="02020603050405020304" pitchFamily="18" charset="0"/>
              </a:rPr>
              <a:t>Бытовой_жанр#/</a:t>
            </a:r>
            <a:r>
              <a:rPr lang="en-US" altLang="ru-RU" sz="1800" smtClean="0">
                <a:latin typeface="Times New Roman" panose="02020603050405020304" pitchFamily="18" charset="0"/>
              </a:rPr>
              <a:t>media/File:Pieter_de_Hooch_007.jpg</a:t>
            </a:r>
            <a:endParaRPr lang="ru-RU" altLang="ru-RU" sz="18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800" smtClean="0">
                <a:latin typeface="Times New Roman" panose="02020603050405020304" pitchFamily="18" charset="0"/>
              </a:rPr>
              <a:t>19). Изображение Федор Решетников «Опять двойка», 1952г </a:t>
            </a:r>
            <a:r>
              <a:rPr lang="en-US" altLang="ru-RU" sz="1800" smtClean="0">
                <a:latin typeface="Times New Roman" panose="02020603050405020304" pitchFamily="18" charset="0"/>
              </a:rPr>
              <a:t>URL</a:t>
            </a:r>
            <a:r>
              <a:rPr lang="ru-RU" altLang="ru-RU" sz="1800" smtClean="0">
                <a:latin typeface="Times New Roman" panose="02020603050405020304" pitchFamily="18" charset="0"/>
              </a:rPr>
              <a:t> :</a:t>
            </a:r>
          </a:p>
          <a:p>
            <a:pPr eaLnBrk="1" hangingPunct="1">
              <a:buFontTx/>
              <a:buNone/>
            </a:pPr>
            <a:r>
              <a:rPr lang="en-US" altLang="ru-RU" sz="1800" smtClean="0">
                <a:latin typeface="Times New Roman" panose="02020603050405020304" pitchFamily="18" charset="0"/>
              </a:rPr>
              <a:t>https://ru.wikipedia.org/wiki/</a:t>
            </a:r>
            <a:r>
              <a:rPr lang="ru-RU" altLang="ru-RU" sz="1800" smtClean="0">
                <a:latin typeface="Times New Roman" panose="02020603050405020304" pitchFamily="18" charset="0"/>
              </a:rPr>
              <a:t>Опять_двойка_(картина)#/</a:t>
            </a:r>
            <a:r>
              <a:rPr lang="en-US" altLang="ru-RU" sz="1800" smtClean="0">
                <a:latin typeface="Times New Roman" panose="02020603050405020304" pitchFamily="18" charset="0"/>
              </a:rPr>
              <a:t>media/File:Opyat_dvoyka.jpg</a:t>
            </a:r>
            <a:endParaRPr lang="ru-RU" altLang="ru-RU" sz="18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800" smtClean="0">
                <a:latin typeface="Times New Roman" panose="02020603050405020304" pitchFamily="18" charset="0"/>
              </a:rPr>
              <a:t>20). Изображение В.Верещагин «Поджигатели. Расстрел в Кремле» 1897-98гг </a:t>
            </a:r>
            <a:r>
              <a:rPr lang="en-US" altLang="ru-RU" sz="1800" smtClean="0">
                <a:latin typeface="Times New Roman" panose="02020603050405020304" pitchFamily="18" charset="0"/>
              </a:rPr>
              <a:t>URL</a:t>
            </a:r>
            <a:r>
              <a:rPr lang="ru-RU" altLang="ru-RU" sz="1800" smtClean="0">
                <a:latin typeface="Times New Roman" panose="02020603050405020304" pitchFamily="18" charset="0"/>
              </a:rPr>
              <a:t> :</a:t>
            </a:r>
          </a:p>
          <a:p>
            <a:pPr eaLnBrk="1" hangingPunct="1">
              <a:buFontTx/>
              <a:buNone/>
            </a:pPr>
            <a:r>
              <a:rPr lang="en-US" altLang="ru-RU" sz="1800" smtClean="0">
                <a:latin typeface="Times New Roman" panose="02020603050405020304" pitchFamily="18" charset="0"/>
              </a:rPr>
              <a:t>http://www.tanais.info/art/vereshchagin32more.html</a:t>
            </a:r>
            <a:endParaRPr lang="ru-RU" altLang="ru-RU" sz="18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800" smtClean="0">
                <a:latin typeface="Times New Roman" panose="02020603050405020304" pitchFamily="18" charset="0"/>
              </a:rPr>
              <a:t>21). Изображение Пещера рук в Патагонии </a:t>
            </a:r>
            <a:r>
              <a:rPr lang="en-US" altLang="ru-RU" sz="1800" smtClean="0">
                <a:latin typeface="Times New Roman" panose="02020603050405020304" pitchFamily="18" charset="0"/>
              </a:rPr>
              <a:t>URL</a:t>
            </a:r>
            <a:r>
              <a:rPr lang="ru-RU" altLang="ru-RU" sz="1800" smtClean="0">
                <a:latin typeface="Times New Roman" panose="02020603050405020304" pitchFamily="18" charset="0"/>
              </a:rPr>
              <a:t> :</a:t>
            </a:r>
          </a:p>
          <a:p>
            <a:pPr eaLnBrk="1" hangingPunct="1">
              <a:buFontTx/>
              <a:buNone/>
            </a:pPr>
            <a:r>
              <a:rPr lang="ru-RU" altLang="ru-RU" sz="1800" smtClean="0">
                <a:latin typeface="Times New Roman" panose="02020603050405020304" pitchFamily="18" charset="0"/>
                <a:hlinkClick r:id="rId2"/>
              </a:rPr>
              <a:t>http://www.kulturologia.ru/blogs/170913/18850/</a:t>
            </a:r>
            <a:endParaRPr lang="ru-RU" altLang="ru-RU" sz="18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800" smtClean="0">
                <a:latin typeface="Times New Roman" panose="02020603050405020304" pitchFamily="18" charset="0"/>
              </a:rPr>
              <a:t>22). Изображение «Большая волна Канагава» Кацусика Хокусай</a:t>
            </a:r>
            <a:r>
              <a:rPr lang="en-US" altLang="ru-RU" sz="1800" smtClean="0">
                <a:latin typeface="Times New Roman" panose="02020603050405020304" pitchFamily="18" charset="0"/>
              </a:rPr>
              <a:t> URL</a:t>
            </a:r>
            <a:r>
              <a:rPr lang="ru-RU" altLang="ru-RU" sz="180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altLang="ru-RU" sz="1800" smtClean="0">
                <a:latin typeface="Times New Roman" panose="02020603050405020304" pitchFamily="18" charset="0"/>
                <a:hlinkClick r:id="rId3"/>
              </a:rPr>
              <a:t>http://instructional1.calstatela.edu/bevans/Art101/Art101B-11-Japan/WebPage-Full.00034.html</a:t>
            </a:r>
            <a:endParaRPr lang="ru-RU" altLang="ru-RU" sz="18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800" smtClean="0">
                <a:latin typeface="Times New Roman" panose="02020603050405020304" pitchFamily="18" charset="0"/>
              </a:rPr>
              <a:t>23). Изображение «Меланхолия» Альбрехт Дюрер</a:t>
            </a:r>
            <a:r>
              <a:rPr lang="en-US" altLang="ru-RU" sz="1800" smtClean="0">
                <a:latin typeface="Times New Roman" panose="02020603050405020304" pitchFamily="18" charset="0"/>
              </a:rPr>
              <a:t> </a:t>
            </a:r>
            <a:r>
              <a:rPr lang="ru-RU" altLang="ru-RU" sz="1800" smtClean="0">
                <a:latin typeface="Times New Roman" panose="02020603050405020304" pitchFamily="18" charset="0"/>
              </a:rPr>
              <a:t>гравюра </a:t>
            </a:r>
            <a:r>
              <a:rPr lang="en-US" altLang="ru-RU" sz="1800" smtClean="0">
                <a:latin typeface="Times New Roman" panose="02020603050405020304" pitchFamily="18" charset="0"/>
              </a:rPr>
              <a:t>URL</a:t>
            </a:r>
            <a:r>
              <a:rPr lang="ru-RU" altLang="ru-RU" sz="180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altLang="ru-RU" sz="1800" smtClean="0">
                <a:latin typeface="Times New Roman" panose="02020603050405020304" pitchFamily="18" charset="0"/>
              </a:rPr>
              <a:t>https://ru.wikipedia.org/wiki/</a:t>
            </a:r>
            <a:r>
              <a:rPr lang="ru-RU" altLang="ru-RU" sz="1800" smtClean="0">
                <a:latin typeface="Times New Roman" panose="02020603050405020304" pitchFamily="18" charset="0"/>
              </a:rPr>
              <a:t>Меланхолия_(гравюра_Дюрера)#/</a:t>
            </a:r>
            <a:r>
              <a:rPr lang="en-US" altLang="ru-RU" sz="1800" smtClean="0">
                <a:latin typeface="Times New Roman" panose="02020603050405020304" pitchFamily="18" charset="0"/>
              </a:rPr>
              <a:t>media/File:Melencolia_I_(Durero).jpg</a:t>
            </a:r>
            <a:endParaRPr lang="ru-RU" altLang="ru-RU" sz="18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ru-RU" altLang="ru-RU" sz="18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ru-RU" altLang="ru-RU" sz="18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44450"/>
            <a:ext cx="8748712" cy="6121400"/>
          </a:xfrm>
        </p:spPr>
        <p:txBody>
          <a:bodyPr/>
          <a:lstStyle/>
          <a:p>
            <a:pPr eaLnBrk="1" hangingPunct="1"/>
            <a:endParaRPr lang="ru-RU" altLang="ru-RU" sz="18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600" smtClean="0">
                <a:latin typeface="Times New Roman" panose="02020603050405020304" pitchFamily="18" charset="0"/>
              </a:rPr>
              <a:t>24</a:t>
            </a:r>
            <a:r>
              <a:rPr lang="en-US" altLang="ru-RU" sz="1600" smtClean="0">
                <a:latin typeface="Times New Roman" panose="02020603050405020304" pitchFamily="18" charset="0"/>
              </a:rPr>
              <a:t>)</a:t>
            </a:r>
            <a:r>
              <a:rPr lang="ru-RU" altLang="ru-RU" sz="1600" smtClean="0">
                <a:latin typeface="Times New Roman" panose="02020603050405020304" pitchFamily="18" charset="0"/>
              </a:rPr>
              <a:t>. Статья Википедии «Графика» </a:t>
            </a:r>
            <a:r>
              <a:rPr lang="en-US" altLang="ru-RU" sz="1600" smtClean="0">
                <a:latin typeface="Times New Roman" panose="02020603050405020304" pitchFamily="18" charset="0"/>
              </a:rPr>
              <a:t>URL</a:t>
            </a:r>
            <a:r>
              <a:rPr lang="ru-RU" altLang="ru-RU" sz="160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altLang="ru-RU" sz="1600" smtClean="0">
                <a:latin typeface="Times New Roman" panose="02020603050405020304" pitchFamily="18" charset="0"/>
                <a:hlinkClick r:id="rId2"/>
              </a:rPr>
              <a:t>https://ru.wikipedia.org/wiki/</a:t>
            </a:r>
            <a:r>
              <a:rPr lang="ru-RU" altLang="ru-RU" sz="1600" smtClean="0">
                <a:latin typeface="Times New Roman" panose="02020603050405020304" pitchFamily="18" charset="0"/>
                <a:hlinkClick r:id="rId2"/>
              </a:rPr>
              <a:t>Графика</a:t>
            </a:r>
            <a:endParaRPr lang="ru-RU" altLang="ru-RU" sz="16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600" smtClean="0">
                <a:latin typeface="Times New Roman" panose="02020603050405020304" pitchFamily="18" charset="0"/>
              </a:rPr>
              <a:t>25). Изображение «Замок Ласточкино гнездо» линогравюра </a:t>
            </a:r>
            <a:r>
              <a:rPr lang="en-US" altLang="ru-RU" sz="1600" smtClean="0">
                <a:latin typeface="Times New Roman" panose="02020603050405020304" pitchFamily="18" charset="0"/>
              </a:rPr>
              <a:t>URL</a:t>
            </a:r>
            <a:r>
              <a:rPr lang="ru-RU" altLang="ru-RU" sz="160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altLang="ru-RU" sz="1600" smtClean="0">
                <a:latin typeface="Times New Roman" panose="02020603050405020304" pitchFamily="18" charset="0"/>
              </a:rPr>
              <a:t>http://pobedpix.com/linogravyura-priroda</a:t>
            </a:r>
            <a:r>
              <a:rPr lang="ru-RU" altLang="ru-RU" sz="1600" smtClean="0">
                <a:latin typeface="Times New Roman" panose="02020603050405020304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ru-RU" altLang="ru-RU" sz="1600" smtClean="0">
                <a:latin typeface="Times New Roman" panose="02020603050405020304" pitchFamily="18" charset="0"/>
              </a:rPr>
              <a:t>26). Изображение «Голова Давида» студент СХШ Николаева Д.В</a:t>
            </a:r>
          </a:p>
          <a:p>
            <a:pPr eaLnBrk="1" hangingPunct="1">
              <a:buFontTx/>
              <a:buNone/>
            </a:pPr>
            <a:r>
              <a:rPr lang="ru-RU" altLang="ru-RU" sz="1600" smtClean="0">
                <a:latin typeface="Times New Roman" panose="02020603050405020304" pitchFamily="18" charset="0"/>
              </a:rPr>
              <a:t>37). Изображение «Компьютерная графика Сильвии Кардедда» </a:t>
            </a:r>
            <a:r>
              <a:rPr lang="en-US" altLang="ru-RU" sz="1600" smtClean="0">
                <a:latin typeface="Times New Roman" panose="02020603050405020304" pitchFamily="18" charset="0"/>
              </a:rPr>
              <a:t>URL</a:t>
            </a:r>
            <a:r>
              <a:rPr lang="ru-RU" altLang="ru-RU" sz="160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altLang="ru-RU" sz="1600" smtClean="0">
                <a:latin typeface="Times New Roman" panose="02020603050405020304" pitchFamily="18" charset="0"/>
                <a:hlinkClick r:id="rId3"/>
              </a:rPr>
              <a:t>http://newpix.ru/volshebnaya-krasota-fraktalov-v-grafike-silvii-kordeddy</a:t>
            </a:r>
            <a:endParaRPr lang="ru-RU" altLang="ru-RU" sz="16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600" smtClean="0">
                <a:latin typeface="Times New Roman" panose="02020603050405020304" pitchFamily="18" charset="0"/>
              </a:rPr>
              <a:t>28). Изображение «Литография» </a:t>
            </a:r>
            <a:r>
              <a:rPr lang="en-US" altLang="ru-RU" sz="1600" smtClean="0">
                <a:latin typeface="Times New Roman" panose="02020603050405020304" pitchFamily="18" charset="0"/>
              </a:rPr>
              <a:t>URL</a:t>
            </a:r>
            <a:r>
              <a:rPr lang="ru-RU" altLang="ru-RU" sz="160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altLang="ru-RU" sz="1600" smtClean="0">
                <a:latin typeface="Times New Roman" panose="02020603050405020304" pitchFamily="18" charset="0"/>
              </a:rPr>
              <a:t>http://shejot.com/news/litografii_budut_predstavleny_na_vernisazhe_junoj_khudozhnicy/2014-02-22-4119</a:t>
            </a:r>
            <a:endParaRPr lang="ru-RU" altLang="ru-RU" sz="16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600" smtClean="0">
                <a:latin typeface="Times New Roman" panose="02020603050405020304" pitchFamily="18" charset="0"/>
              </a:rPr>
              <a:t>29). Изображение «монотипия Марины Даур» </a:t>
            </a:r>
            <a:r>
              <a:rPr lang="en-US" altLang="ru-RU" sz="1600" smtClean="0">
                <a:latin typeface="Times New Roman" panose="02020603050405020304" pitchFamily="18" charset="0"/>
              </a:rPr>
              <a:t>URL</a:t>
            </a:r>
            <a:r>
              <a:rPr lang="ru-RU" altLang="ru-RU" sz="160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altLang="ru-RU" sz="1600" smtClean="0">
                <a:latin typeface="Times New Roman" panose="02020603050405020304" pitchFamily="18" charset="0"/>
                <a:hlinkClick r:id="rId4"/>
              </a:rPr>
              <a:t>http://www.liveinternet.ru/users/5389533/post371132597/</a:t>
            </a:r>
            <a:endParaRPr lang="ru-RU" altLang="ru-RU" sz="16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600" smtClean="0">
                <a:latin typeface="Times New Roman" panose="02020603050405020304" pitchFamily="18" charset="0"/>
              </a:rPr>
              <a:t>30). Изображение «офорт» Владимир Зорин </a:t>
            </a:r>
            <a:r>
              <a:rPr lang="en-US" altLang="ru-RU" sz="1600" smtClean="0">
                <a:latin typeface="Times New Roman" panose="02020603050405020304" pitchFamily="18" charset="0"/>
              </a:rPr>
              <a:t>URL</a:t>
            </a:r>
            <a:r>
              <a:rPr lang="ru-RU" altLang="ru-RU" sz="160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altLang="ru-RU" sz="1600" smtClean="0">
                <a:latin typeface="Times New Roman" panose="02020603050405020304" pitchFamily="18" charset="0"/>
                <a:hlinkClick r:id="rId5"/>
              </a:rPr>
              <a:t>http://rosgrafik.blogspot.ru/2011/02/blog-post_28.html?m=0</a:t>
            </a:r>
            <a:endParaRPr lang="ru-RU" altLang="ru-RU" sz="16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600" smtClean="0">
                <a:latin typeface="Times New Roman" panose="02020603050405020304" pitchFamily="18" charset="0"/>
              </a:rPr>
              <a:t>31).Статья Википедии «Дизайн» </a:t>
            </a:r>
            <a:r>
              <a:rPr lang="en-US" altLang="ru-RU" sz="1600" smtClean="0">
                <a:latin typeface="Times New Roman" panose="02020603050405020304" pitchFamily="18" charset="0"/>
              </a:rPr>
              <a:t>URL</a:t>
            </a:r>
            <a:r>
              <a:rPr lang="ru-RU" altLang="ru-RU" sz="160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altLang="ru-RU" sz="1600" smtClean="0">
                <a:latin typeface="Times New Roman" panose="02020603050405020304" pitchFamily="18" charset="0"/>
                <a:hlinkClick r:id="rId6"/>
              </a:rPr>
              <a:t>https://ru.wikipedia.org/wiki/</a:t>
            </a:r>
            <a:r>
              <a:rPr lang="ru-RU" altLang="ru-RU" sz="1600" smtClean="0">
                <a:latin typeface="Times New Roman" panose="02020603050405020304" pitchFamily="18" charset="0"/>
                <a:hlinkClick r:id="rId6"/>
              </a:rPr>
              <a:t>Дизайн#.</a:t>
            </a:r>
            <a:r>
              <a:rPr lang="en-US" altLang="ru-RU" sz="1600" smtClean="0">
                <a:latin typeface="Times New Roman" panose="02020603050405020304" pitchFamily="18" charset="0"/>
                <a:hlinkClick r:id="rId6"/>
              </a:rPr>
              <a:t>D0.9E.D1.81.D0.BD.D0.BE.D0.B2.D0.BD.D1.8B.D0.B5_.D0.BA.D0.B0.D1.82.D0.B5.D0.B3.D0.BE.D1.80.D0.B8.D0.B8_.D0.BE.D0.B1.D1.8A.D0.B5.D0.BA.D1.82.D0.B0_.D0.B4.D0.B8.D0.B7.D0.B0.D0.B9.D0.BD.D0.B0</a:t>
            </a:r>
            <a:endParaRPr lang="ru-RU" altLang="ru-RU" sz="16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600" smtClean="0">
                <a:latin typeface="Times New Roman" panose="02020603050405020304" pitchFamily="18" charset="0"/>
              </a:rPr>
              <a:t>32). Изображение «Люстра Осьминог» </a:t>
            </a:r>
            <a:r>
              <a:rPr lang="en-US" altLang="ru-RU" sz="1600" smtClean="0">
                <a:latin typeface="Times New Roman" panose="02020603050405020304" pitchFamily="18" charset="0"/>
              </a:rPr>
              <a:t>URL</a:t>
            </a:r>
            <a:r>
              <a:rPr lang="ru-RU" altLang="ru-RU" sz="160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altLang="ru-RU" sz="1600" smtClean="0">
                <a:latin typeface="Times New Roman" panose="02020603050405020304" pitchFamily="18" charset="0"/>
                <a:hlinkClick r:id="rId7"/>
              </a:rPr>
              <a:t>http://cameralabs.org/6410-samyj-kreativnyj-dizajn-lampy-i-lyustry-25-primerov</a:t>
            </a:r>
            <a:endParaRPr lang="ru-RU" altLang="ru-RU" sz="16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ru-RU" altLang="ru-RU" sz="16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>
            <a:spLocks noGrp="1" noChangeArrowheads="1"/>
          </p:cNvSpPr>
          <p:nvPr>
            <p:ph type="subTitle" idx="1"/>
          </p:nvPr>
        </p:nvSpPr>
        <p:spPr>
          <a:xfrm>
            <a:off x="785813" y="1143000"/>
            <a:ext cx="7705725" cy="2744788"/>
          </a:xfrm>
          <a:prstGeom prst="roundRect">
            <a:avLst>
              <a:gd name="adj" fmla="val 16667"/>
            </a:avLst>
          </a:prstGeom>
          <a:solidFill>
            <a:srgbClr val="F6FBB3">
              <a:alpha val="59999"/>
            </a:srgbClr>
          </a:solidFill>
          <a:ln algn="ctr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5400" b="1" smtClean="0">
                <a:latin typeface="Times New Roman" panose="02020603050405020304" pitchFamily="18" charset="0"/>
              </a:rPr>
              <a:t>Изобразительные виды искусства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219"/>
    </mc:Choice>
    <mc:Fallback>
      <p:transition spd="slow" advTm="52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44450"/>
            <a:ext cx="8748712" cy="6121400"/>
          </a:xfrm>
        </p:spPr>
        <p:txBody>
          <a:bodyPr/>
          <a:lstStyle/>
          <a:p>
            <a:pPr eaLnBrk="1" hangingPunct="1"/>
            <a:endParaRPr lang="ru-RU" altLang="ru-RU" sz="18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600" smtClean="0">
                <a:latin typeface="Times New Roman" panose="02020603050405020304" pitchFamily="18" charset="0"/>
              </a:rPr>
              <a:t>33</a:t>
            </a:r>
            <a:r>
              <a:rPr lang="en-US" altLang="ru-RU" sz="1600" smtClean="0">
                <a:latin typeface="Times New Roman" panose="02020603050405020304" pitchFamily="18" charset="0"/>
              </a:rPr>
              <a:t>)</a:t>
            </a:r>
            <a:r>
              <a:rPr lang="ru-RU" altLang="ru-RU" sz="1600" smtClean="0">
                <a:latin typeface="Times New Roman" panose="02020603050405020304" pitchFamily="18" charset="0"/>
              </a:rPr>
              <a:t>. Изображение «светильник-книга» </a:t>
            </a:r>
            <a:r>
              <a:rPr lang="en-US" altLang="ru-RU" sz="1600" smtClean="0">
                <a:latin typeface="Times New Roman" panose="02020603050405020304" pitchFamily="18" charset="0"/>
              </a:rPr>
              <a:t>URL</a:t>
            </a:r>
            <a:r>
              <a:rPr lang="ru-RU" altLang="ru-RU" sz="160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altLang="ru-RU" sz="1600" smtClean="0">
                <a:latin typeface="Times New Roman" panose="02020603050405020304" pitchFamily="18" charset="0"/>
                <a:hlinkClick r:id="rId2"/>
              </a:rPr>
              <a:t>http://cameralabs.org/6410-samyj-kreativnyj-dizajn-lampy-i-lyustry-25-primerov</a:t>
            </a:r>
            <a:endParaRPr lang="ru-RU" altLang="ru-RU" sz="16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600" smtClean="0">
                <a:latin typeface="Times New Roman" panose="02020603050405020304" pitchFamily="18" charset="0"/>
              </a:rPr>
              <a:t>34). Изображение «Люстра из битых тарелок» </a:t>
            </a:r>
            <a:r>
              <a:rPr lang="en-US" altLang="ru-RU" sz="1600" smtClean="0">
                <a:latin typeface="Times New Roman" panose="02020603050405020304" pitchFamily="18" charset="0"/>
              </a:rPr>
              <a:t>URL</a:t>
            </a:r>
            <a:r>
              <a:rPr lang="ru-RU" altLang="ru-RU" sz="160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altLang="ru-RU" sz="1600" smtClean="0">
                <a:latin typeface="Times New Roman" panose="02020603050405020304" pitchFamily="18" charset="0"/>
                <a:hlinkClick r:id="rId2"/>
              </a:rPr>
              <a:t>http://cameralabs.org/6410-samyj-kreativnyj-dizajn-lampy-i-lyustry-25-primerov</a:t>
            </a:r>
            <a:endParaRPr lang="ru-RU" altLang="ru-RU" sz="16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600" smtClean="0">
                <a:latin typeface="Times New Roman" panose="02020603050405020304" pitchFamily="18" charset="0"/>
              </a:rPr>
              <a:t>35). Статья Википедии «Декоративно-прикладное искусство» </a:t>
            </a:r>
            <a:r>
              <a:rPr lang="en-US" altLang="ru-RU" sz="1600" smtClean="0">
                <a:latin typeface="Times New Roman" panose="02020603050405020304" pitchFamily="18" charset="0"/>
              </a:rPr>
              <a:t>URL</a:t>
            </a:r>
            <a:r>
              <a:rPr lang="ru-RU" altLang="ru-RU" sz="160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altLang="ru-RU" sz="1600" smtClean="0">
                <a:latin typeface="Times New Roman" panose="02020603050405020304" pitchFamily="18" charset="0"/>
              </a:rPr>
              <a:t>https://ru.wikipedia.org/wiki/</a:t>
            </a:r>
            <a:r>
              <a:rPr lang="ru-RU" altLang="ru-RU" sz="1600" smtClean="0">
                <a:latin typeface="Times New Roman" panose="02020603050405020304" pitchFamily="18" charset="0"/>
              </a:rPr>
              <a:t>Декоративно-прикладное_искусство#.</a:t>
            </a:r>
            <a:r>
              <a:rPr lang="en-US" altLang="ru-RU" sz="1600" smtClean="0">
                <a:latin typeface="Times New Roman" panose="02020603050405020304" pitchFamily="18" charset="0"/>
              </a:rPr>
              <a:t>D0.92.D0.B8.D0.B4.D1.8B_.D0.B4.D0.B5.D0.BA.D0.BE.D1.80.D0.B0.D1.82.D0.B8.D0.B2.D0.BD.D0.BE-.D0.BF.D1.80.D0.B8.D0.BA.D0.BB.D0.B0.D0.B4.D0.BD.D0.BE.D0.B3.D0.BE_.D0.B8.D1.81.D0.BA.D1.83.D1.81.D1.81.D1.82.</a:t>
            </a:r>
            <a:r>
              <a:rPr lang="en-US" altLang="ru-RU" sz="1600" smtClean="0">
                <a:latin typeface="Times New Roman" panose="02020603050405020304" pitchFamily="18" charset="0"/>
                <a:hlinkClick r:id="rId3" action="ppaction://hlinkfile"/>
              </a:rPr>
              <a:t>D0.B2.D0.B0</a:t>
            </a:r>
            <a:endParaRPr lang="ru-RU" altLang="ru-RU" sz="16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600" smtClean="0">
                <a:latin typeface="Times New Roman" panose="02020603050405020304" pitchFamily="18" charset="0"/>
              </a:rPr>
              <a:t>36). Изображение «Печворк» </a:t>
            </a:r>
            <a:r>
              <a:rPr lang="en-US" altLang="ru-RU" sz="1600" smtClean="0">
                <a:latin typeface="Times New Roman" panose="02020603050405020304" pitchFamily="18" charset="0"/>
              </a:rPr>
              <a:t>URL</a:t>
            </a:r>
            <a:r>
              <a:rPr lang="ru-RU" altLang="ru-RU" sz="160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altLang="ru-RU" sz="1600" smtClean="0">
                <a:latin typeface="Times New Roman" panose="02020603050405020304" pitchFamily="18" charset="0"/>
                <a:hlinkClick r:id="rId4"/>
              </a:rPr>
              <a:t>http://black-chocolate-box.blogspot.ru/2013_09_01_archive.html</a:t>
            </a:r>
            <a:endParaRPr lang="ru-RU" altLang="ru-RU" sz="16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600" smtClean="0">
                <a:latin typeface="Times New Roman" panose="02020603050405020304" pitchFamily="18" charset="0"/>
              </a:rPr>
              <a:t>37). Изображение «керамика» </a:t>
            </a:r>
            <a:r>
              <a:rPr lang="en-US" altLang="ru-RU" sz="1600" smtClean="0">
                <a:latin typeface="Times New Roman" panose="02020603050405020304" pitchFamily="18" charset="0"/>
              </a:rPr>
              <a:t>URL</a:t>
            </a:r>
            <a:r>
              <a:rPr lang="ru-RU" altLang="ru-RU" sz="160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altLang="ru-RU" sz="1600" smtClean="0">
                <a:latin typeface="Times New Roman" panose="02020603050405020304" pitchFamily="18" charset="0"/>
                <a:hlinkClick r:id="rId5"/>
              </a:rPr>
              <a:t>https://vk.com/albums-46365682?z=photo-46365682_440441692%2Fphotos-46365682</a:t>
            </a:r>
            <a:endParaRPr lang="ru-RU" altLang="ru-RU" sz="16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600" smtClean="0">
                <a:latin typeface="Times New Roman" panose="02020603050405020304" pitchFamily="18" charset="0"/>
              </a:rPr>
              <a:t>38).Изображение «Жостовский поднос» </a:t>
            </a:r>
            <a:r>
              <a:rPr lang="en-US" altLang="ru-RU" sz="1600" smtClean="0">
                <a:latin typeface="Times New Roman" panose="02020603050405020304" pitchFamily="18" charset="0"/>
              </a:rPr>
              <a:t>URL</a:t>
            </a:r>
            <a:r>
              <a:rPr lang="ru-RU" altLang="ru-RU" sz="1600" smtClean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altLang="ru-RU" sz="1600" smtClean="0">
                <a:latin typeface="Times New Roman" panose="02020603050405020304" pitchFamily="18" charset="0"/>
                <a:hlinkClick r:id="rId6"/>
              </a:rPr>
              <a:t>https://ru.pinterest.com/pin/401805597985884164/</a:t>
            </a:r>
            <a:endParaRPr lang="ru-RU" altLang="ru-RU" sz="1600" smtClean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1600" smtClean="0">
                <a:latin typeface="Times New Roman" panose="02020603050405020304" pitchFamily="18" charset="0"/>
              </a:rPr>
              <a:t>39). «Изобразительное искусство и методика его преподавания в школе» Кузин В.С.; издательство «Агар», 1998г.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11"/>
          <p:cNvSpPr>
            <a:spLocks noChangeArrowheads="1"/>
          </p:cNvSpPr>
          <p:nvPr/>
        </p:nvSpPr>
        <p:spPr bwMode="auto">
          <a:xfrm>
            <a:off x="1547813" y="144463"/>
            <a:ext cx="5976937" cy="908050"/>
          </a:xfrm>
          <a:prstGeom prst="roundRect">
            <a:avLst>
              <a:gd name="adj" fmla="val 16667"/>
            </a:avLst>
          </a:prstGeom>
          <a:solidFill>
            <a:srgbClr val="EFF874">
              <a:alpha val="59999"/>
            </a:srgbClr>
          </a:soli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-71438"/>
            <a:ext cx="8229600" cy="1143001"/>
          </a:xfrm>
        </p:spPr>
        <p:txBody>
          <a:bodyPr/>
          <a:lstStyle/>
          <a:p>
            <a:pPr eaLnBrk="1" hangingPunct="1"/>
            <a:r>
              <a:rPr lang="ru-RU" altLang="ru-RU" sz="5400" smtClean="0">
                <a:latin typeface="Times New Roman" panose="02020603050405020304" pitchFamily="18" charset="0"/>
              </a:rPr>
              <a:t>Скульптура</a:t>
            </a:r>
          </a:p>
        </p:txBody>
      </p:sp>
      <p:sp>
        <p:nvSpPr>
          <p:cNvPr id="7172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41438"/>
            <a:ext cx="4038600" cy="4784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 sz="2400" smtClean="0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341438"/>
            <a:ext cx="4316413" cy="4784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b="1" smtClean="0">
                <a:latin typeface="Times New Roman" panose="02020603050405020304" pitchFamily="18" charset="0"/>
              </a:rPr>
              <a:t>Скульпту́ра</a:t>
            </a:r>
            <a:r>
              <a:rPr lang="ru-RU" altLang="ru-RU" sz="2400" smtClean="0">
                <a:latin typeface="Times New Roman" panose="02020603050405020304" pitchFamily="18" charset="0"/>
              </a:rPr>
              <a:t> (лат. </a:t>
            </a:r>
            <a:r>
              <a:rPr lang="ru-RU" altLang="ru-RU" sz="2400" i="1" smtClean="0">
                <a:latin typeface="Times New Roman" panose="02020603050405020304" pitchFamily="18" charset="0"/>
              </a:rPr>
              <a:t>Sculptu</a:t>
            </a:r>
            <a:r>
              <a:rPr lang="en-US" altLang="ru-RU" sz="2400" i="1" smtClean="0">
                <a:latin typeface="Times New Roman" panose="02020603050405020304" pitchFamily="18" charset="0"/>
              </a:rPr>
              <a:t>ra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smtClean="0">
                <a:latin typeface="Times New Roman" panose="02020603050405020304" pitchFamily="18" charset="0"/>
              </a:rPr>
              <a:t>- вырезаю, высекаю) - в </a:t>
            </a:r>
            <a:endParaRPr lang="en-US" altLang="ru-RU" sz="240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smtClean="0">
                <a:latin typeface="Times New Roman" panose="02020603050405020304" pitchFamily="18" charset="0"/>
              </a:rPr>
              <a:t>широком значении слова, </a:t>
            </a:r>
            <a:endParaRPr lang="en-US" altLang="ru-RU" sz="240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smtClean="0">
                <a:latin typeface="Times New Roman" panose="02020603050405020304" pitchFamily="18" charset="0"/>
              </a:rPr>
              <a:t>искусство</a:t>
            </a:r>
            <a:r>
              <a:rPr lang="en-US" altLang="ru-RU" sz="2400" smtClean="0">
                <a:latin typeface="Times New Roman" panose="02020603050405020304" pitchFamily="18" charset="0"/>
              </a:rPr>
              <a:t> </a:t>
            </a:r>
            <a:r>
              <a:rPr lang="ru-RU" altLang="ru-RU" sz="2400" smtClean="0">
                <a:latin typeface="Times New Roman" panose="02020603050405020304" pitchFamily="18" charset="0"/>
              </a:rPr>
              <a:t>создавать из </a:t>
            </a:r>
            <a:endParaRPr lang="en-US" altLang="ru-RU" sz="240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smtClean="0">
                <a:latin typeface="Times New Roman" panose="02020603050405020304" pitchFamily="18" charset="0"/>
              </a:rPr>
              <a:t>глины, воска,</a:t>
            </a:r>
            <a:r>
              <a:rPr lang="en-US" altLang="ru-RU" sz="2400" smtClean="0">
                <a:latin typeface="Times New Roman" panose="02020603050405020304" pitchFamily="18" charset="0"/>
              </a:rPr>
              <a:t> </a:t>
            </a:r>
            <a:r>
              <a:rPr lang="ru-RU" altLang="ru-RU" sz="2400" smtClean="0">
                <a:latin typeface="Times New Roman" panose="02020603050405020304" pitchFamily="18" charset="0"/>
              </a:rPr>
              <a:t>камня, металла,</a:t>
            </a:r>
            <a:endParaRPr lang="en-US" altLang="ru-RU" sz="240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smtClean="0">
                <a:latin typeface="Times New Roman" panose="02020603050405020304" pitchFamily="18" charset="0"/>
              </a:rPr>
              <a:t>дерева, кости и других </a:t>
            </a:r>
            <a:endParaRPr lang="en-US" altLang="ru-RU" sz="240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smtClean="0">
                <a:latin typeface="Times New Roman" panose="02020603050405020304" pitchFamily="18" charset="0"/>
              </a:rPr>
              <a:t>материалов изображение 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smtClean="0">
                <a:latin typeface="Times New Roman" panose="02020603050405020304" pitchFamily="18" charset="0"/>
              </a:rPr>
              <a:t>человека, животных и других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smtClean="0">
                <a:latin typeface="Times New Roman" panose="02020603050405020304" pitchFamily="18" charset="0"/>
              </a:rPr>
              <a:t>предметов природы в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smtClean="0">
                <a:latin typeface="Times New Roman" panose="02020603050405020304" pitchFamily="18" charset="0"/>
              </a:rPr>
              <a:t>осязательных, телесных их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smtClean="0">
                <a:latin typeface="Times New Roman" panose="02020603050405020304" pitchFamily="18" charset="0"/>
              </a:rPr>
              <a:t>формах. </a:t>
            </a:r>
          </a:p>
        </p:txBody>
      </p:sp>
      <p:pic>
        <p:nvPicPr>
          <p:cNvPr id="15367" name="Picture 7" descr="erot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" y="1341438"/>
            <a:ext cx="3767138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8" descr="saranch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1484313"/>
            <a:ext cx="4240212" cy="424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083"/>
    </mc:Choice>
    <mc:Fallback>
      <p:transition spd="slow" advTm="160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5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3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53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3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53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53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53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53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53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53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53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3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53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36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536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4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6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altLang="ru-RU" smtClean="0"/>
          </a:p>
        </p:txBody>
      </p:sp>
      <p:pic>
        <p:nvPicPr>
          <p:cNvPr id="20484" name="Picture 4" descr="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3688"/>
            <a:ext cx="9144000" cy="608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6" descr="4029_bi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9800"/>
            <a:ext cx="914400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16cbf56cf59ee4b410c85db0c768a0b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279"/>
    </mc:Choice>
    <mc:Fallback>
      <p:transition spd="slow" advTm="202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3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5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8"/>
          <p:cNvSpPr>
            <a:spLocks noChangeArrowheads="1"/>
          </p:cNvSpPr>
          <p:nvPr/>
        </p:nvSpPr>
        <p:spPr bwMode="auto">
          <a:xfrm>
            <a:off x="755650" y="71438"/>
            <a:ext cx="7632700" cy="981075"/>
          </a:xfrm>
          <a:prstGeom prst="roundRect">
            <a:avLst>
              <a:gd name="adj" fmla="val 16667"/>
            </a:avLst>
          </a:prstGeom>
          <a:solidFill>
            <a:schemeClr val="accent1">
              <a:alpha val="59999"/>
            </a:schemeClr>
          </a:soli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-71438"/>
            <a:ext cx="8229600" cy="1143001"/>
          </a:xfrm>
        </p:spPr>
        <p:txBody>
          <a:bodyPr/>
          <a:lstStyle/>
          <a:p>
            <a:pPr eaLnBrk="1" hangingPunct="1"/>
            <a:r>
              <a:rPr lang="ru-RU" altLang="ru-RU" sz="4500" smtClean="0">
                <a:latin typeface="Times New Roman" panose="02020603050405020304" pitchFamily="18" charset="0"/>
              </a:rPr>
              <a:t>Основные виды скульптуры</a:t>
            </a:r>
          </a:p>
        </p:txBody>
      </p:sp>
      <p:sp>
        <p:nvSpPr>
          <p:cNvPr id="11268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altLang="ru-RU" sz="2400" smtClean="0"/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412875"/>
            <a:ext cx="4495800" cy="5445125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latin typeface="Times New Roman" panose="02020603050405020304" pitchFamily="18" charset="0"/>
              </a:rPr>
              <a:t>Круглая скульптура</a:t>
            </a:r>
            <a:r>
              <a:rPr lang="ru-RU" altLang="ru-RU" smtClean="0">
                <a:latin typeface="Times New Roman" panose="02020603050405020304" pitchFamily="18" charset="0"/>
              </a:rPr>
              <a:t> (статуя, группа, статуэтка, бюст), осматриваемая с разных сторон и окруженная свободным пространством;</a:t>
            </a:r>
          </a:p>
          <a:p>
            <a:pPr eaLnBrk="1" hangingPunct="1"/>
            <a:r>
              <a:rPr lang="ru-RU" altLang="ru-RU" b="1" smtClean="0">
                <a:latin typeface="Times New Roman" panose="02020603050405020304" pitchFamily="18" charset="0"/>
              </a:rPr>
              <a:t>Рельеф,</a:t>
            </a:r>
            <a:r>
              <a:rPr lang="ru-RU" altLang="ru-RU" smtClean="0">
                <a:latin typeface="Times New Roman" panose="02020603050405020304" pitchFamily="18" charset="0"/>
              </a:rPr>
              <a:t> где фигура представляется отчасти погруженною в плоский фон и выступающей из него.</a:t>
            </a:r>
          </a:p>
          <a:p>
            <a:pPr eaLnBrk="1" hangingPunct="1">
              <a:buFontTx/>
              <a:buNone/>
            </a:pPr>
            <a:endParaRPr lang="ru-RU" altLang="ru-RU" smtClean="0">
              <a:latin typeface="Times New Roman" panose="02020603050405020304" pitchFamily="18" charset="0"/>
            </a:endParaRPr>
          </a:p>
        </p:txBody>
      </p:sp>
      <p:pic>
        <p:nvPicPr>
          <p:cNvPr id="18439" name="Picture 7" descr="medniy_vsadni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268413"/>
            <a:ext cx="4103688" cy="540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8" descr="275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70000"/>
            <a:ext cx="405130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9" descr="krylatyi_liev_chikagh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2651125"/>
            <a:ext cx="4537075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10" descr="coin_1_back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844675"/>
            <a:ext cx="3889375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549"/>
    </mc:Choice>
    <mc:Fallback>
      <p:transition spd="slow" advTm="275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8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0" dur="2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10"/>
          <p:cNvSpPr>
            <a:spLocks noChangeArrowheads="1"/>
          </p:cNvSpPr>
          <p:nvPr/>
        </p:nvSpPr>
        <p:spPr bwMode="auto">
          <a:xfrm>
            <a:off x="1547813" y="44450"/>
            <a:ext cx="5976937" cy="908050"/>
          </a:xfrm>
          <a:prstGeom prst="roundRect">
            <a:avLst>
              <a:gd name="adj" fmla="val 16667"/>
            </a:avLst>
          </a:prstGeom>
          <a:solidFill>
            <a:srgbClr val="F6FBB3">
              <a:alpha val="59999"/>
            </a:srgbClr>
          </a:soli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-100013"/>
            <a:ext cx="8229600" cy="1143001"/>
          </a:xfrm>
        </p:spPr>
        <p:txBody>
          <a:bodyPr/>
          <a:lstStyle/>
          <a:p>
            <a:pPr eaLnBrk="1" hangingPunct="1"/>
            <a:r>
              <a:rPr lang="ru-RU" altLang="ru-RU" sz="5400" smtClean="0">
                <a:latin typeface="Times New Roman" panose="02020603050405020304" pitchFamily="18" charset="0"/>
              </a:rPr>
              <a:t>Живопись</a:t>
            </a:r>
          </a:p>
        </p:txBody>
      </p:sp>
      <p:sp>
        <p:nvSpPr>
          <p:cNvPr id="13316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84313"/>
            <a:ext cx="4038600" cy="464185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altLang="ru-RU" sz="2400" smtClean="0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341438"/>
            <a:ext cx="4038600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400" b="1" smtClean="0">
                <a:latin typeface="Times New Roman" panose="02020603050405020304" pitchFamily="18" charset="0"/>
              </a:rPr>
              <a:t>    Жи́вопись</a:t>
            </a:r>
            <a:r>
              <a:rPr lang="ru-RU" altLang="ru-RU" sz="2400" smtClean="0">
                <a:latin typeface="Times New Roman" panose="02020603050405020304" pitchFamily="18" charset="0"/>
              </a:rPr>
              <a:t> — вид изобразительного искусства, связанный с передачей зрительных образов посредством нанесения красок на твёрдую или гибкую поверхность. </a:t>
            </a:r>
          </a:p>
          <a:p>
            <a:pPr eaLnBrk="1" hangingPunct="1">
              <a:buFontTx/>
              <a:buNone/>
            </a:pPr>
            <a:r>
              <a:rPr lang="en-US" altLang="ru-RU" sz="2400" smtClean="0">
                <a:latin typeface="Times New Roman" panose="02020603050405020304" pitchFamily="18" charset="0"/>
              </a:rPr>
              <a:t>    </a:t>
            </a:r>
            <a:r>
              <a:rPr lang="ru-RU" altLang="ru-RU" sz="2400" smtClean="0">
                <a:latin typeface="Times New Roman" panose="02020603050405020304" pitchFamily="18" charset="0"/>
              </a:rPr>
              <a:t>(Что может служить основой для живописи?)</a:t>
            </a:r>
          </a:p>
        </p:txBody>
      </p:sp>
      <p:pic>
        <p:nvPicPr>
          <p:cNvPr id="21511" name="Picture 7" descr="vasnetsov_виктор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84313"/>
            <a:ext cx="4537075" cy="378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velask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1187450"/>
            <a:ext cx="4525963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061"/>
    </mc:Choice>
    <mc:Fallback>
      <p:transition spd="slow" advTm="180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8"/>
          <p:cNvSpPr>
            <a:spLocks noChangeArrowheads="1"/>
          </p:cNvSpPr>
          <p:nvPr/>
        </p:nvSpPr>
        <p:spPr bwMode="auto">
          <a:xfrm>
            <a:off x="755650" y="144463"/>
            <a:ext cx="7632700" cy="981075"/>
          </a:xfrm>
          <a:prstGeom prst="roundRect">
            <a:avLst>
              <a:gd name="adj" fmla="val 16667"/>
            </a:avLst>
          </a:prstGeom>
          <a:solidFill>
            <a:schemeClr val="accent1">
              <a:alpha val="59999"/>
            </a:schemeClr>
          </a:soli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4800" smtClean="0">
                <a:latin typeface="Times New Roman" panose="02020603050405020304" pitchFamily="18" charset="0"/>
              </a:rPr>
              <a:t>Жанры живописи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48263" y="1600200"/>
            <a:ext cx="3995737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500" smtClean="0">
                <a:solidFill>
                  <a:schemeClr val="tx2"/>
                </a:solidFill>
                <a:latin typeface="Times New Roman" panose="02020603050405020304" pitchFamily="18" charset="0"/>
              </a:rPr>
              <a:t>  1.</a:t>
            </a:r>
            <a:r>
              <a:rPr lang="ru-RU" altLang="ru-RU" sz="2500" b="1" smtClean="0">
                <a:solidFill>
                  <a:schemeClr val="tx2"/>
                </a:solidFill>
                <a:latin typeface="Times New Roman" panose="02020603050405020304" pitchFamily="18" charset="0"/>
              </a:rPr>
              <a:t>Портрет</a:t>
            </a:r>
            <a:r>
              <a:rPr lang="ru-RU" altLang="ru-RU" sz="250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ru-RU" altLang="ru-RU" sz="2500" smtClean="0">
                <a:solidFill>
                  <a:schemeClr val="tx2"/>
                </a:solidFill>
                <a:latin typeface="Times New Roman" panose="02020603050405020304" pitchFamily="18" charset="0"/>
              </a:rPr>
              <a:t>   (от старофранц. </a:t>
            </a:r>
          </a:p>
          <a:p>
            <a:pPr eaLnBrk="1" hangingPunct="1">
              <a:buFontTx/>
              <a:buNone/>
            </a:pPr>
            <a:r>
              <a:rPr lang="ru-RU" altLang="ru-RU" sz="2500" smtClean="0">
                <a:solidFill>
                  <a:schemeClr val="tx2"/>
                </a:solidFill>
                <a:latin typeface="Times New Roman" panose="02020603050405020304" pitchFamily="18" charset="0"/>
              </a:rPr>
              <a:t>    portraire  - «воспроизводить что-либо черта в черту») - изображение человека либо группы людей, существующих или существовавших в реальной действительности. </a:t>
            </a:r>
          </a:p>
        </p:txBody>
      </p:sp>
      <p:pic>
        <p:nvPicPr>
          <p:cNvPr id="23558" name="Picture 6" descr="0_8894_a870e408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214438"/>
            <a:ext cx="3673475" cy="539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7" descr="Gosha_aqu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1220788"/>
            <a:ext cx="4851400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475"/>
    </mc:Choice>
    <mc:Fallback>
      <p:transition spd="slow" advTm="194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5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4508500"/>
            <a:ext cx="7570787" cy="1728788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altLang="ru-RU" sz="2500" smtClean="0">
                <a:solidFill>
                  <a:schemeClr val="tx2"/>
                </a:solidFill>
                <a:latin typeface="Times New Roman" panose="02020603050405020304" pitchFamily="18" charset="0"/>
              </a:rPr>
              <a:t>2.</a:t>
            </a:r>
            <a:r>
              <a:rPr lang="ru-RU" altLang="ru-RU" sz="2500" b="1" smtClean="0">
                <a:latin typeface="Times New Roman" panose="02020603050405020304" pitchFamily="18" charset="0"/>
              </a:rPr>
              <a:t>Пейза́ж </a:t>
            </a:r>
            <a:r>
              <a:rPr lang="ru-RU" altLang="ru-RU" smtClean="0"/>
              <a:t> </a:t>
            </a:r>
            <a:r>
              <a:rPr lang="ru-RU" altLang="ru-RU" sz="2500" smtClean="0">
                <a:solidFill>
                  <a:schemeClr val="tx2"/>
                </a:solidFill>
                <a:latin typeface="Times New Roman" panose="02020603050405020304" pitchFamily="18" charset="0"/>
              </a:rPr>
              <a:t>(фр. Paysage, от pays — страна, местность) — жанр живописи, в котором основным предметом изображения является первозданная, либо в той или иной степени преображённая человеком природа.</a:t>
            </a:r>
            <a:r>
              <a:rPr lang="ru-RU" altLang="ru-RU" sz="2500" smtClean="0"/>
              <a:t> </a:t>
            </a:r>
          </a:p>
        </p:txBody>
      </p:sp>
      <p:pic>
        <p:nvPicPr>
          <p:cNvPr id="25605" name="Picture 5" descr="Сапожников Ю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388" y="142875"/>
            <a:ext cx="6480175" cy="426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6" descr="image0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138" y="101600"/>
            <a:ext cx="6408737" cy="434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Tm="15819"/>
    </mc:Choice>
    <mc:Fallback>
      <p:transition spd="slow" advTm="158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0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4.1|2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5.1|2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5.3|2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6|7.5|2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4|3.2|3|2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6.4|2.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3.9|2.2|4|2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2.4|4.7|2.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5.6|2.8|5.5|2.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4.9|2.7|6.5|2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7|3.7|2.5|4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4.3|3|3.6|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|4.5|2.3|3.6|2.5|3.8|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5|6.6|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6|6.6|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1|5.9|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2|4.9|2.3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3128</TotalTime>
  <Words>1017</Words>
  <Application>Microsoft Office PowerPoint</Application>
  <PresentationFormat>Экран (4:3)</PresentationFormat>
  <Paragraphs>157</Paragraphs>
  <Slides>30</Slides>
  <Notes>13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Calibri</vt:lpstr>
      <vt:lpstr>Times New Roman</vt:lpstr>
      <vt:lpstr>Оформление по умолчанию</vt:lpstr>
      <vt:lpstr>Преподаватель  МУДО «Сланцевская ДХШ» Николаева Анастасия Николаевна</vt:lpstr>
      <vt:lpstr>Презентация PowerPoint</vt:lpstr>
      <vt:lpstr>Презентация PowerPoint</vt:lpstr>
      <vt:lpstr>Скульптура</vt:lpstr>
      <vt:lpstr>Презентация PowerPoint</vt:lpstr>
      <vt:lpstr>Основные виды скульптуры</vt:lpstr>
      <vt:lpstr>Живопись</vt:lpstr>
      <vt:lpstr>Жанры живописи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Графика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  <vt:lpstr>Список используемых источников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МОУ ДОД ЦДОД "Сланцевский ЦИТ"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Видеосервер</dc:creator>
  <cp:lastModifiedBy>Пользователь Windows</cp:lastModifiedBy>
  <cp:revision>187</cp:revision>
  <dcterms:created xsi:type="dcterms:W3CDTF">2014-11-19T09:18:04Z</dcterms:created>
  <dcterms:modified xsi:type="dcterms:W3CDTF">2019-04-06T20:26:14Z</dcterms:modified>
</cp:coreProperties>
</file>