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9" r:id="rId8"/>
    <p:sldId id="261" r:id="rId9"/>
    <p:sldId id="263" r:id="rId10"/>
    <p:sldId id="268" r:id="rId11"/>
    <p:sldId id="266" r:id="rId12"/>
    <p:sldId id="264" r:id="rId13"/>
    <p:sldId id="26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/>
              <a:t>Знаете ли вы о вредном влиянии мусора на окружающую среду?</a:t>
            </a:r>
          </a:p>
        </c:rich>
      </c:tx>
      <c:layout>
        <c:manualLayout>
          <c:xMode val="edge"/>
          <c:yMode val="edge"/>
          <c:x val="0.19147016453477267"/>
          <c:y val="1.717000628644291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214489281167571"/>
          <c:y val="0.25176856899297984"/>
          <c:w val="0.8297655245336607"/>
          <c:h val="0.649053703616393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98.9</c:v>
                </c:pt>
                <c:pt idx="1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12319488"/>
        <c:axId val="139899648"/>
      </c:barChart>
      <c:catAx>
        <c:axId val="1123194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9899648"/>
        <c:crosses val="autoZero"/>
        <c:auto val="1"/>
        <c:lblAlgn val="ctr"/>
        <c:lblOffset val="100"/>
        <c:noMultiLvlLbl val="0"/>
      </c:catAx>
      <c:valAx>
        <c:axId val="13989964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123194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Знаете ли вы правила сортировки мусора?</a:t>
            </a:r>
          </a:p>
        </c:rich>
      </c:tx>
      <c:layout>
        <c:manualLayout>
          <c:xMode val="edge"/>
          <c:yMode val="edge"/>
          <c:x val="0.16963194191700029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058473614816178"/>
          <c:y val="0.19578911235890775"/>
          <c:w val="0.9166220579118266"/>
          <c:h val="0.6986700767444251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85.7</c:v>
                </c:pt>
                <c:pt idx="1">
                  <c:v>14.3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0013952"/>
        <c:axId val="140015488"/>
      </c:barChart>
      <c:catAx>
        <c:axId val="1400139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0015488"/>
        <c:crosses val="autoZero"/>
        <c:auto val="1"/>
        <c:lblAlgn val="ctr"/>
        <c:lblOffset val="100"/>
        <c:noMultiLvlLbl val="0"/>
      </c:catAx>
      <c:valAx>
        <c:axId val="140015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00139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Сортируете ли вы мусор дома?</a:t>
            </a:r>
          </a:p>
        </c:rich>
      </c:tx>
      <c:layout>
        <c:manualLayout>
          <c:xMode val="edge"/>
          <c:yMode val="edge"/>
          <c:x val="0.13721581058992524"/>
          <c:y val="2.316601430578828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448570617862006"/>
          <c:y val="0.22762650636412385"/>
          <c:w val="0.85029361331175102"/>
          <c:h val="0.6731431382193849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20.8</c:v>
                </c:pt>
                <c:pt idx="1">
                  <c:v>79.2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0137984"/>
        <c:axId val="140139520"/>
      </c:barChart>
      <c:catAx>
        <c:axId val="140137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0139520"/>
        <c:crosses val="autoZero"/>
        <c:auto val="1"/>
        <c:lblAlgn val="ctr"/>
        <c:lblOffset val="100"/>
        <c:noMultiLvlLbl val="0"/>
      </c:catAx>
      <c:valAx>
        <c:axId val="1401395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01379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ru-RU" sz="1600"/>
              <a:t> Знаете ли вы о пунктах</a:t>
            </a:r>
            <a:r>
              <a:rPr lang="ru-RU" sz="1600" baseline="0"/>
              <a:t> сбора отсортированного мусора в нашем городе?</a:t>
            </a:r>
            <a:r>
              <a:rPr lang="ru-RU" sz="1600"/>
              <a:t> </a:t>
            </a:r>
          </a:p>
        </c:rich>
      </c:tx>
      <c:layout>
        <c:manualLayout>
          <c:xMode val="edge"/>
          <c:yMode val="edge"/>
          <c:x val="0.13328138990737973"/>
          <c:y val="2.0656037278297622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409558046370349"/>
          <c:y val="0.3014151807153988"/>
          <c:w val="0.83102477857342816"/>
          <c:h val="0.5736139279211424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'Лист1'!$B$1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'Лист1'!$A$2:$A$3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'Лист1'!$B$2:$B$3</c:f>
              <c:numCache>
                <c:formatCode>General</c:formatCode>
                <c:ptCount val="2"/>
                <c:pt idx="0">
                  <c:v>40.6</c:v>
                </c:pt>
                <c:pt idx="1">
                  <c:v>59.4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0163712"/>
        <c:axId val="140173696"/>
      </c:barChart>
      <c:catAx>
        <c:axId val="140163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0173696"/>
        <c:crosses val="autoZero"/>
        <c:auto val="1"/>
        <c:lblAlgn val="ctr"/>
        <c:lblOffset val="100"/>
        <c:noMultiLvlLbl val="0"/>
      </c:catAx>
      <c:valAx>
        <c:axId val="140173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01637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3546-3693-4B1B-877C-EA87F64B6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1303-B0DD-4898-AD20-0EB9153A2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3546-3693-4B1B-877C-EA87F64B6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1303-B0DD-4898-AD20-0EB9153A2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3546-3693-4B1B-877C-EA87F64B6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1303-B0DD-4898-AD20-0EB9153A2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3546-3693-4B1B-877C-EA87F64B6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1303-B0DD-4898-AD20-0EB9153A2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3546-3693-4B1B-877C-EA87F64B6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1303-B0DD-4898-AD20-0EB9153A2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3546-3693-4B1B-877C-EA87F64B6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1303-B0DD-4898-AD20-0EB9153A2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3546-3693-4B1B-877C-EA87F64B6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1303-B0DD-4898-AD20-0EB9153A2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3546-3693-4B1B-877C-EA87F64B6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1303-B0DD-4898-AD20-0EB9153A2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3546-3693-4B1B-877C-EA87F64B6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1303-B0DD-4898-AD20-0EB9153A2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3546-3693-4B1B-877C-EA87F64B6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F1303-B0DD-4898-AD20-0EB9153A2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3546-3693-4B1B-877C-EA87F64B6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0F1303-B0DD-4898-AD20-0EB9153A2D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5E3546-3693-4B1B-877C-EA87F64B673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0F1303-B0DD-4898-AD20-0EB9153A2D0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357298"/>
            <a:ext cx="7851648" cy="18288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/>
              </a:rPr>
              <a:t>Раздельный сбор мусора в городе Коряжма</a:t>
            </a:r>
            <a:endParaRPr lang="ru-RU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3789040"/>
            <a:ext cx="5043478" cy="260700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Выполнила Еремина Полина,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ученица         10        класса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Муниципального образовательного </a:t>
            </a:r>
            <a:r>
              <a:rPr lang="ru-RU" dirty="0" smtClean="0">
                <a:solidFill>
                  <a:schemeClr val="bg1"/>
                </a:solidFill>
              </a:rPr>
              <a:t>учреждения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dirty="0" smtClean="0">
                <a:solidFill>
                  <a:schemeClr val="bg1"/>
                </a:solidFill>
              </a:rPr>
              <a:t>СОШ №2» г. Коряжмы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Руководители </a:t>
            </a:r>
            <a:r>
              <a:rPr lang="ru-RU" dirty="0" smtClean="0">
                <a:solidFill>
                  <a:schemeClr val="bg1"/>
                </a:solidFill>
              </a:rPr>
              <a:t>проекта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Сидорова Анна Дмитриевна, заместитель директора по УВР, Беляева Надежда Александровна, заместитель директора по ВР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Муниципального </a:t>
            </a:r>
            <a:r>
              <a:rPr lang="ru-RU" dirty="0" smtClean="0">
                <a:solidFill>
                  <a:schemeClr val="bg1"/>
                </a:solidFill>
              </a:rPr>
              <a:t>образовательного </a:t>
            </a:r>
            <a:r>
              <a:rPr lang="ru-RU" dirty="0" smtClean="0">
                <a:solidFill>
                  <a:schemeClr val="bg1"/>
                </a:solidFill>
              </a:rPr>
              <a:t>учреждения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«СОШ№2» г. Коряжмы.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Маркировка пластика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2019-12-13_11-27-2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2071678"/>
            <a:ext cx="8860897" cy="411520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Памятка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Без имен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4114" y="912518"/>
            <a:ext cx="8076976" cy="5718010"/>
          </a:xfrm>
          <a:prstGeom prst="rect">
            <a:avLst/>
          </a:prstGeom>
          <a:ln>
            <a:noFill/>
          </a:ln>
          <a:effectLst>
            <a:softEdge rad="127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867524"/>
          </a:xfrm>
        </p:spPr>
        <p:txBody>
          <a:bodyPr/>
          <a:lstStyle/>
          <a:p>
            <a:pPr algn="ctr"/>
            <a:r>
              <a:rPr lang="ru-RU" b="1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Мой проект был направлен на раскрытие проблемы сортировки мусора в отдельном населенном пункте - моем родном городе. Работая над проектом, я много узнала сама, поделилась информацией с обучающимися школы и педагогами, считаю, что цель и задачи проекта достигнуты:</a:t>
            </a:r>
          </a:p>
          <a:p>
            <a:pPr>
              <a:buNone/>
            </a:pPr>
            <a:r>
              <a:rPr lang="ru-RU" sz="2000" dirty="0" smtClean="0"/>
              <a:t>- изучена литература по теме исследования;</a:t>
            </a:r>
          </a:p>
          <a:p>
            <a:pPr>
              <a:buNone/>
            </a:pPr>
            <a:r>
              <a:rPr lang="ru-RU" sz="2000" dirty="0" smtClean="0"/>
              <a:t>- жители города проинформированы о правилах сортировки мусора; </a:t>
            </a:r>
          </a:p>
          <a:p>
            <a:pPr>
              <a:buNone/>
            </a:pPr>
            <a:r>
              <a:rPr lang="ru-RU" sz="2000" dirty="0" smtClean="0"/>
              <a:t>- проведено анкетирование среди обучающихся школы и учителей с целью выяснить, готовы ли они к сортировке мусора в домашних условиях;</a:t>
            </a:r>
          </a:p>
          <a:p>
            <a:pPr>
              <a:buNone/>
            </a:pPr>
            <a:r>
              <a:rPr lang="ru-RU" sz="2000" dirty="0" smtClean="0"/>
              <a:t>- проанализированы полученные результаты;</a:t>
            </a:r>
          </a:p>
          <a:p>
            <a:pPr>
              <a:buNone/>
            </a:pPr>
            <a:r>
              <a:rPr lang="ru-RU" sz="2000" dirty="0" smtClean="0"/>
              <a:t>- обучающиеся школы узнали о предстоящих городских акциях по сбору мусора;</a:t>
            </a:r>
          </a:p>
          <a:p>
            <a:pPr>
              <a:buNone/>
            </a:pPr>
            <a:r>
              <a:rPr lang="ru-RU" sz="2000" dirty="0" smtClean="0"/>
              <a:t>-  обучающиеся школы приняли участие в акциях </a:t>
            </a:r>
            <a:r>
              <a:rPr lang="ru-RU" sz="2000" dirty="0" err="1" smtClean="0"/>
              <a:t>экоактивистов</a:t>
            </a:r>
            <a:r>
              <a:rPr lang="ru-RU" sz="2000" dirty="0" smtClean="0"/>
              <a:t> города по сортировке мусора;</a:t>
            </a:r>
          </a:p>
          <a:p>
            <a:pPr>
              <a:buNone/>
            </a:pPr>
            <a:r>
              <a:rPr lang="ru-RU" sz="2000" dirty="0" smtClean="0"/>
              <a:t>-разработана памятка по сортировке, утилизации мусора, размещена на сайте школы, в группе школы в одной из </a:t>
            </a:r>
            <a:r>
              <a:rPr lang="ru-RU" sz="2000" dirty="0" err="1" smtClean="0"/>
              <a:t>соцсетей</a:t>
            </a:r>
            <a:r>
              <a:rPr lang="ru-RU" sz="2000" dirty="0" smtClean="0"/>
              <a:t>, на досках объявлений придомовых территорий;</a:t>
            </a:r>
          </a:p>
          <a:p>
            <a:r>
              <a:rPr lang="ru-RU" sz="2000" dirty="0" smtClean="0"/>
              <a:t>Цель работы достигнута. Рекомендации по сортировке мусора я изложила в памятке, которая поможет при организации раздельного сбора мусора дома.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4704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Список использованной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«</a:t>
            </a:r>
            <a:r>
              <a:rPr lang="ru-RU" dirty="0" err="1" smtClean="0"/>
              <a:t>Zero</a:t>
            </a:r>
            <a:r>
              <a:rPr lang="ru-RU" dirty="0" smtClean="0"/>
              <a:t> </a:t>
            </a:r>
            <a:r>
              <a:rPr lang="ru-RU" dirty="0" err="1" smtClean="0"/>
              <a:t>waste</a:t>
            </a:r>
            <a:r>
              <a:rPr lang="ru-RU" dirty="0" smtClean="0"/>
              <a:t> на практике: Как перестать быть источником мусора» автор  </a:t>
            </a:r>
            <a:r>
              <a:rPr lang="ru-RU" dirty="0" err="1" smtClean="0"/>
              <a:t>Виолетта</a:t>
            </a:r>
            <a:r>
              <a:rPr lang="ru-RU" dirty="0" smtClean="0"/>
              <a:t> Рябко, город </a:t>
            </a:r>
            <a:r>
              <a:rPr lang="ru-RU" dirty="0" err="1" smtClean="0"/>
              <a:t>Москва,издательство</a:t>
            </a:r>
            <a:r>
              <a:rPr lang="ru-RU" dirty="0" smtClean="0"/>
              <a:t>: </a:t>
            </a:r>
            <a:r>
              <a:rPr lang="ru-RU" dirty="0" err="1" smtClean="0"/>
              <a:t>Альпина</a:t>
            </a:r>
            <a:r>
              <a:rPr lang="ru-RU" dirty="0" smtClean="0"/>
              <a:t> </a:t>
            </a:r>
            <a:r>
              <a:rPr lang="ru-RU" dirty="0" err="1" smtClean="0"/>
              <a:t>Паблишер</a:t>
            </a:r>
            <a:r>
              <a:rPr lang="ru-RU" dirty="0" smtClean="0"/>
              <a:t>, 2022</a:t>
            </a:r>
          </a:p>
          <a:p>
            <a:pPr lvl="0"/>
            <a:r>
              <a:rPr lang="ru-RU" dirty="0" smtClean="0"/>
              <a:t>https://meduza.io/feature/2020/12/07/zdorovo-esli-vy-ne-polzuetes-plastikovymi-paketami-i-delite-musor-no-etogo-malo-chtoby-postroit-rossiyu-bez-svalok</a:t>
            </a:r>
          </a:p>
          <a:p>
            <a:pPr lvl="0"/>
            <a:r>
              <a:rPr lang="ru-RU" dirty="0" smtClean="0"/>
              <a:t>https://ru.sweden.se/klimat/pravila-eko-zhizni/10-shvedskihbreko-privychek</a:t>
            </a:r>
          </a:p>
          <a:p>
            <a:pPr lvl="0"/>
            <a:r>
              <a:rPr lang="ru-RU" dirty="0" smtClean="0"/>
              <a:t>https://xn--80aapampemcchfmo7a3c9ehj.xn--p1ai/projects/ekologiya</a:t>
            </a:r>
          </a:p>
          <a:p>
            <a:pPr lvl="0"/>
            <a:r>
              <a:rPr lang="ru-RU" dirty="0" smtClean="0"/>
              <a:t>Городская массовая газета «Трудовая Коряжма» (выпуски от 22 ноября 2019 года и 29 января 2021 года)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68141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70C0"/>
                </a:solidFill>
              </a:rPr>
              <a:t>Спасибо за внимание!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34400" cy="84294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Цели и задачи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4294967295"/>
          </p:nvPr>
        </p:nvSpPr>
        <p:spPr>
          <a:xfrm>
            <a:off x="285721" y="1500188"/>
            <a:ext cx="8572559" cy="485775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cs typeface="Times New Roman" pitchFamily="18" charset="0"/>
              </a:rPr>
              <a:t>Цель моего проекта </a:t>
            </a:r>
            <a:r>
              <a:rPr lang="ru-RU" sz="2000" b="0" dirty="0" smtClean="0">
                <a:cs typeface="Times New Roman" pitchFamily="18" charset="0"/>
              </a:rPr>
              <a:t>: </a:t>
            </a:r>
            <a:r>
              <a:rPr lang="ru-RU" sz="2000" dirty="0" smtClean="0"/>
              <a:t>Создать памятку по сортировке мусора для информирования горожан, которая позволит сократить количество твердых бытовых отходов, дав максимальному количеству мусора вторую жизнь.</a:t>
            </a:r>
            <a:endParaRPr lang="ru-RU" sz="2000" b="0" dirty="0" smtClean="0">
              <a:cs typeface="Times New Roman" pitchFamily="18" charset="0"/>
            </a:endParaRPr>
          </a:p>
          <a:p>
            <a:pPr algn="l"/>
            <a:r>
              <a:rPr lang="ru-RU" sz="2000" b="1" dirty="0" smtClean="0">
                <a:cs typeface="Times New Roman" pitchFamily="18" charset="0"/>
              </a:rPr>
              <a:t>Задачи: </a:t>
            </a:r>
            <a:endParaRPr lang="ru-RU" sz="2000" dirty="0" smtClean="0"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Изучить литературу по теме исследования.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Провести анкетирование среди обучающихся школы и учителей с целью выяснить, готовы ли они к сортировке мусора в домашних условиях и проанализировать полученные результаты.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Информировать школу о предстоящих городских акциях по сбору мусора.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Принять участие в акциях </a:t>
            </a:r>
            <a:r>
              <a:rPr lang="ru-RU" sz="2000" dirty="0" err="1" smtClean="0"/>
              <a:t>экоактивистов</a:t>
            </a:r>
            <a:r>
              <a:rPr lang="ru-RU" sz="2000" dirty="0" smtClean="0"/>
              <a:t> города по сортировке мусора.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Разработать памятку, которая позволит проинформировать население города о правилах сортировки мусора.</a:t>
            </a:r>
          </a:p>
          <a:p>
            <a:pPr marL="457200" indent="-457200" algn="l">
              <a:buFont typeface="+mj-lt"/>
              <a:buAutoNum type="arabicPeriod"/>
            </a:pPr>
            <a:endParaRPr lang="ru-RU" sz="20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15370" cy="92869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Что такое бытовой мусор и почему он так опасен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357298"/>
            <a:ext cx="85725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1142984"/>
            <a:ext cx="214314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Виды ТБО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>
            <a:stCxn id="4" idx="2"/>
            <a:endCxn id="9" idx="0"/>
          </p:cNvCxnSpPr>
          <p:nvPr/>
        </p:nvCxnSpPr>
        <p:spPr>
          <a:xfrm rot="5400000">
            <a:off x="2661034" y="17836"/>
            <a:ext cx="357190" cy="34647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214282" y="1928802"/>
            <a:ext cx="1785950" cy="1071570"/>
          </a:xfrm>
          <a:prstGeom prst="round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Вторичное сырье</a:t>
            </a:r>
            <a:r>
              <a:rPr lang="ru-RU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которое можно переработать</a:t>
            </a:r>
            <a:endParaRPr lang="ru-RU" sz="1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i="1" dirty="0">
              <a:solidFill>
                <a:srgbClr val="00B050"/>
              </a:solidFill>
            </a:endParaRPr>
          </a:p>
        </p:txBody>
      </p:sp>
      <p:cxnSp>
        <p:nvCxnSpPr>
          <p:cNvPr id="19" name="Прямая со стрелкой 18"/>
          <p:cNvCxnSpPr>
            <a:stCxn id="9" idx="2"/>
            <a:endCxn id="20" idx="0"/>
          </p:cNvCxnSpPr>
          <p:nvPr/>
        </p:nvCxnSpPr>
        <p:spPr>
          <a:xfrm rot="16200000" flipH="1">
            <a:off x="1393001" y="2714628"/>
            <a:ext cx="571504" cy="11429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Рисунок 19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3571876"/>
            <a:ext cx="1357290" cy="1143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1643042" y="4714884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Бумага</a:t>
            </a:r>
            <a:endParaRPr lang="ru-RU" sz="1400" dirty="0"/>
          </a:p>
        </p:txBody>
      </p:sp>
      <p:cxnSp>
        <p:nvCxnSpPr>
          <p:cNvPr id="25" name="Прямая со стрелкой 24"/>
          <p:cNvCxnSpPr>
            <a:stCxn id="9" idx="2"/>
            <a:endCxn id="27" idx="0"/>
          </p:cNvCxnSpPr>
          <p:nvPr/>
        </p:nvCxnSpPr>
        <p:spPr>
          <a:xfrm rot="5400000">
            <a:off x="680152" y="3144771"/>
            <a:ext cx="571504" cy="2827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Рисунок 25" descr="d_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5214950"/>
            <a:ext cx="1357321" cy="8958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7" name="Рисунок 26" descr="1_2711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3571876"/>
            <a:ext cx="1363414" cy="1000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1" name="TextBox 30"/>
          <p:cNvSpPr txBox="1"/>
          <p:nvPr/>
        </p:nvSpPr>
        <p:spPr>
          <a:xfrm>
            <a:off x="214282" y="4643446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Стекло</a:t>
            </a:r>
            <a:endParaRPr lang="ru-RU" sz="1400" dirty="0"/>
          </a:p>
        </p:txBody>
      </p:sp>
      <p:cxnSp>
        <p:nvCxnSpPr>
          <p:cNvPr id="43" name="Прямая со стрелкой 42"/>
          <p:cNvCxnSpPr>
            <a:stCxn id="9" idx="2"/>
            <a:endCxn id="26" idx="0"/>
          </p:cNvCxnSpPr>
          <p:nvPr/>
        </p:nvCxnSpPr>
        <p:spPr>
          <a:xfrm rot="5400000">
            <a:off x="-142908" y="3964785"/>
            <a:ext cx="2214578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14282" y="6143644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Пластик</a:t>
            </a:r>
            <a:endParaRPr lang="ru-RU" sz="1400" dirty="0"/>
          </a:p>
        </p:txBody>
      </p:sp>
      <p:pic>
        <p:nvPicPr>
          <p:cNvPr id="46" name="Рисунок 45" descr="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71604" y="5214950"/>
            <a:ext cx="1464447" cy="857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48" name="TextBox 47"/>
          <p:cNvSpPr txBox="1"/>
          <p:nvPr/>
        </p:nvSpPr>
        <p:spPr>
          <a:xfrm>
            <a:off x="1643042" y="6143644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Металл</a:t>
            </a:r>
            <a:endParaRPr lang="ru-RU" sz="1400" dirty="0"/>
          </a:p>
        </p:txBody>
      </p:sp>
      <p:cxnSp>
        <p:nvCxnSpPr>
          <p:cNvPr id="54" name="Прямая со стрелкой 53"/>
          <p:cNvCxnSpPr>
            <a:stCxn id="9" idx="2"/>
            <a:endCxn id="46" idx="0"/>
          </p:cNvCxnSpPr>
          <p:nvPr/>
        </p:nvCxnSpPr>
        <p:spPr>
          <a:xfrm rot="16200000" flipH="1">
            <a:off x="598253" y="3509375"/>
            <a:ext cx="2214578" cy="11965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Скругленный прямоугольник 54"/>
          <p:cNvSpPr/>
          <p:nvPr/>
        </p:nvSpPr>
        <p:spPr>
          <a:xfrm>
            <a:off x="2571736" y="1928802"/>
            <a:ext cx="1857388" cy="1071570"/>
          </a:xfrm>
          <a:prstGeom prst="roundRect">
            <a:avLst>
              <a:gd name="adj" fmla="val 16045"/>
            </a:avLst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Биоразлагаемые</a:t>
            </a:r>
            <a:r>
              <a:rPr lang="ru-RU" sz="1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отходы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которые можно компостировать</a:t>
            </a:r>
            <a:endParaRPr lang="ru-RU" sz="14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" name="Рисунок 62" descr="пищевые-отходы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4678" y="3571876"/>
            <a:ext cx="1595417" cy="11965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76" name="Прямая со стрелкой 75"/>
          <p:cNvCxnSpPr>
            <a:stCxn id="55" idx="2"/>
            <a:endCxn id="63" idx="0"/>
          </p:cNvCxnSpPr>
          <p:nvPr/>
        </p:nvCxnSpPr>
        <p:spPr>
          <a:xfrm rot="16200000" flipH="1">
            <a:off x="3470656" y="3030145"/>
            <a:ext cx="571504" cy="5119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Рисунок 76" descr="scale_12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14678" y="5143512"/>
            <a:ext cx="1559703" cy="10398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79" name="Прямая со стрелкой 78"/>
          <p:cNvCxnSpPr>
            <a:stCxn id="55" idx="2"/>
          </p:cNvCxnSpPr>
          <p:nvPr/>
        </p:nvCxnSpPr>
        <p:spPr>
          <a:xfrm rot="5400000">
            <a:off x="2285984" y="3929066"/>
            <a:ext cx="2143140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143240" y="4714884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Пищевые отходы</a:t>
            </a:r>
            <a:endParaRPr lang="ru-RU" sz="1400" dirty="0"/>
          </a:p>
        </p:txBody>
      </p:sp>
      <p:sp>
        <p:nvSpPr>
          <p:cNvPr id="83" name="TextBox 82"/>
          <p:cNvSpPr txBox="1"/>
          <p:nvPr/>
        </p:nvSpPr>
        <p:spPr>
          <a:xfrm>
            <a:off x="3143240" y="6215082"/>
            <a:ext cx="1643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Садовые отходы</a:t>
            </a:r>
            <a:endParaRPr lang="ru-RU" sz="1400" dirty="0"/>
          </a:p>
        </p:txBody>
      </p:sp>
      <p:cxnSp>
        <p:nvCxnSpPr>
          <p:cNvPr id="90" name="Прямая со стрелкой 89"/>
          <p:cNvCxnSpPr>
            <a:stCxn id="4" idx="2"/>
            <a:endCxn id="55" idx="0"/>
          </p:cNvCxnSpPr>
          <p:nvPr/>
        </p:nvCxnSpPr>
        <p:spPr>
          <a:xfrm rot="5400000">
            <a:off x="3857620" y="1214422"/>
            <a:ext cx="357190" cy="10715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Скругленный прямоугольник 91"/>
          <p:cNvSpPr/>
          <p:nvPr/>
        </p:nvSpPr>
        <p:spPr>
          <a:xfrm>
            <a:off x="5000628" y="1857364"/>
            <a:ext cx="1857388" cy="121444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Неутилизируемые</a:t>
            </a:r>
            <a:r>
              <a:rPr lang="ru-RU" sz="1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отходы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которые нельзя переработать в полезную продукцию</a:t>
            </a:r>
            <a:endParaRPr lang="ru-RU" sz="1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" name="Рисунок 103" descr="906164529_w640_h640_bytovaya-tehnik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72066" y="3571876"/>
            <a:ext cx="1768941" cy="142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05" name="TextBox 104"/>
          <p:cNvSpPr txBox="1"/>
          <p:nvPr/>
        </p:nvSpPr>
        <p:spPr>
          <a:xfrm>
            <a:off x="5214942" y="5000636"/>
            <a:ext cx="157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Бытовая техника</a:t>
            </a:r>
            <a:endParaRPr lang="ru-RU" sz="1400" dirty="0"/>
          </a:p>
        </p:txBody>
      </p:sp>
      <p:cxnSp>
        <p:nvCxnSpPr>
          <p:cNvPr id="107" name="Прямая со стрелкой 106"/>
          <p:cNvCxnSpPr>
            <a:stCxn id="92" idx="2"/>
            <a:endCxn id="104" idx="0"/>
          </p:cNvCxnSpPr>
          <p:nvPr/>
        </p:nvCxnSpPr>
        <p:spPr>
          <a:xfrm rot="16200000" flipH="1">
            <a:off x="5692896" y="3308235"/>
            <a:ext cx="500066" cy="272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 стрелкой 109"/>
          <p:cNvCxnSpPr>
            <a:stCxn id="4" idx="2"/>
            <a:endCxn id="92" idx="0"/>
          </p:cNvCxnSpPr>
          <p:nvPr/>
        </p:nvCxnSpPr>
        <p:spPr>
          <a:xfrm rot="16200000" flipH="1">
            <a:off x="5107785" y="1035827"/>
            <a:ext cx="285752" cy="13573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Скругленный прямоугольник 113"/>
          <p:cNvSpPr/>
          <p:nvPr/>
        </p:nvSpPr>
        <p:spPr>
          <a:xfrm>
            <a:off x="7143768" y="1857364"/>
            <a:ext cx="1785950" cy="12858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B050"/>
                </a:solidFill>
              </a:rPr>
              <a:t>Опасные отходы</a:t>
            </a:r>
            <a:r>
              <a:rPr lang="ru-RU" sz="1400" dirty="0" smtClean="0">
                <a:solidFill>
                  <a:schemeClr val="tx1"/>
                </a:solidFill>
              </a:rPr>
              <a:t>, которые содержат токсичные или опасные вещества</a:t>
            </a:r>
            <a:endParaRPr lang="ru-RU" sz="1400" i="1" dirty="0">
              <a:solidFill>
                <a:srgbClr val="00B050"/>
              </a:solidFill>
            </a:endParaRPr>
          </a:p>
        </p:txBody>
      </p:sp>
      <p:cxnSp>
        <p:nvCxnSpPr>
          <p:cNvPr id="116" name="Прямая со стрелкой 115"/>
          <p:cNvCxnSpPr>
            <a:stCxn id="4" idx="2"/>
            <a:endCxn id="114" idx="0"/>
          </p:cNvCxnSpPr>
          <p:nvPr/>
        </p:nvCxnSpPr>
        <p:spPr>
          <a:xfrm rot="16200000" flipH="1">
            <a:off x="6161495" y="-17884"/>
            <a:ext cx="285752" cy="34647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0" name="Рисунок 119" descr="aeb725faaabf13e0b21e82d3b149a538_photo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72330" y="3500438"/>
            <a:ext cx="1775244" cy="13572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21" name="TextBox 120"/>
          <p:cNvSpPr txBox="1"/>
          <p:nvPr/>
        </p:nvSpPr>
        <p:spPr>
          <a:xfrm>
            <a:off x="7072330" y="4857760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Батарейки</a:t>
            </a:r>
            <a:endParaRPr lang="ru-RU" sz="1400" dirty="0"/>
          </a:p>
        </p:txBody>
      </p:sp>
      <p:cxnSp>
        <p:nvCxnSpPr>
          <p:cNvPr id="123" name="Прямая со стрелкой 122"/>
          <p:cNvCxnSpPr>
            <a:stCxn id="114" idx="2"/>
            <a:endCxn id="120" idx="0"/>
          </p:cNvCxnSpPr>
          <p:nvPr/>
        </p:nvCxnSpPr>
        <p:spPr>
          <a:xfrm rot="5400000">
            <a:off x="7819753" y="3283448"/>
            <a:ext cx="357190" cy="767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" name="Рисунок 123" descr="94520_big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143768" y="5143512"/>
            <a:ext cx="1714512" cy="12077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25" name="TextBox 124"/>
          <p:cNvSpPr txBox="1"/>
          <p:nvPr/>
        </p:nvSpPr>
        <p:spPr>
          <a:xfrm>
            <a:off x="7000892" y="6357958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Ртутные градусники</a:t>
            </a:r>
            <a:endParaRPr lang="ru-RU" sz="1400" dirty="0"/>
          </a:p>
        </p:txBody>
      </p:sp>
      <p:cxnSp>
        <p:nvCxnSpPr>
          <p:cNvPr id="128" name="Прямая со стрелкой 127"/>
          <p:cNvCxnSpPr>
            <a:stCxn id="114" idx="2"/>
            <a:endCxn id="124" idx="0"/>
          </p:cNvCxnSpPr>
          <p:nvPr/>
        </p:nvCxnSpPr>
        <p:spPr>
          <a:xfrm rot="5400000">
            <a:off x="7018752" y="4125521"/>
            <a:ext cx="2000264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2000" dirty="0" smtClean="0"/>
              <a:t>Наибольшую опасность для окружающей среды из тех материалов, которые можно переработать, представляет пластик.  Ежегодно 12 миллионов тонн пластика оседает в морях и океанах. Морские обитатели и птицы часто проглатывают мусор, принимая его за пищу, и погибают. </a:t>
            </a:r>
            <a:endParaRPr lang="ru-RU" sz="2000" dirty="0"/>
          </a:p>
        </p:txBody>
      </p:sp>
      <p:pic>
        <p:nvPicPr>
          <p:cNvPr id="4" name="Рисунок 3" descr="ba5638664e3e373cb2b56575a4907b1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357562"/>
            <a:ext cx="3929090" cy="2859976"/>
          </a:xfrm>
          <a:prstGeom prst="rect">
            <a:avLst/>
          </a:prstGeom>
        </p:spPr>
      </p:pic>
      <p:pic>
        <p:nvPicPr>
          <p:cNvPr id="5" name="Рисунок 4" descr="2019-11-22_banner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3357562"/>
            <a:ext cx="4286280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Раздельный сбор мусора в городе Коряжма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543428" cy="4434840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В конце 2019 года  местный предприниматель установила в городе контейнеры для сбора пластика и металла. К сожалению, горожане не смогли приучиться к раздельному сбору мусора, и в контейнеры попадали даже пищевые отходы. Поэтому контейнеры остались только на закрытых или охраняемых площадках.</a:t>
            </a:r>
          </a:p>
          <a:p>
            <a:r>
              <a:rPr lang="ru-RU" sz="2000" dirty="0" smtClean="0"/>
              <a:t>Более удачным оказался опыт сбора вторсырья у «</a:t>
            </a:r>
            <a:r>
              <a:rPr lang="ru-RU" sz="2000" dirty="0" err="1" smtClean="0"/>
              <a:t>Экобелок</a:t>
            </a:r>
            <a:r>
              <a:rPr lang="ru-RU" sz="2000" dirty="0" smtClean="0"/>
              <a:t>». Это </a:t>
            </a:r>
            <a:r>
              <a:rPr lang="ru-RU" sz="2000" dirty="0" err="1" smtClean="0"/>
              <a:t>экоактивисты</a:t>
            </a:r>
            <a:r>
              <a:rPr lang="ru-RU" sz="2000" dirty="0" smtClean="0"/>
              <a:t> нашего города, которые принимают твердые бытовые отходы, помогают с их сортировкой, проводят лекции для молодёжи города, на которых объясняют важность сортировки мусора и его переработки.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p1HzMyQdDb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1428736"/>
            <a:ext cx="2786082" cy="36442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" name="Рисунок 5" descr="w7NmRMK3NA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4143380"/>
            <a:ext cx="2595777" cy="25052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Анкетирование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57158" y="1857364"/>
            <a:ext cx="8358246" cy="4502956"/>
          </a:xfrm>
        </p:spPr>
        <p:txBody>
          <a:bodyPr/>
          <a:lstStyle/>
          <a:p>
            <a:r>
              <a:rPr lang="ru-RU" sz="2000" dirty="0" smtClean="0"/>
              <a:t>Также я провела анкетирование в своей школе среди учеников и преподавателей с целью выяснения, готовы ли они к сортировке мусора в домашних условиях. В анкетировании приняли участие 32 преподавателя и 59 обучающихся (всего 91 человек). Анкетирование показало, что большинство людей знают о вредном влиянии мусора на окружающую среду (99%). Более 80% опрашиваемых знают правила сортировки мусора, но в то же время сортируют мусор около 20%. Почти 40% анкетируемых знают, куда можно сдать отсортированный мусор в нашем городе.</a:t>
            </a:r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Результаты опроса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142984"/>
          <a:ext cx="4071966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429124" y="1142984"/>
          <a:ext cx="4000528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28596" y="3929066"/>
          <a:ext cx="4071966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4357686" y="3929066"/>
          <a:ext cx="4214842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8992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Достижения шведской системы сортировки и переработки мусора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стране перерабатывается и используется повторно более 99% отходов, только 0,7% бытовых отходов утилизируется путем захоронения на специальных полигонах. Одна из особенностей шведской системы переработки – тщательная первичная сортировка, которая происходит прямо в домах. Шведы начинают </a:t>
            </a:r>
            <a:r>
              <a:rPr lang="ru-RU" sz="2000" dirty="0" err="1" smtClean="0"/>
              <a:t>эко-просвещение</a:t>
            </a:r>
            <a:r>
              <a:rPr lang="ru-RU" sz="2000" dirty="0" smtClean="0"/>
              <a:t> еще с детского сада.</a:t>
            </a:r>
            <a:endParaRPr lang="ru-RU" sz="2000" dirty="0"/>
          </a:p>
        </p:txBody>
      </p:sp>
      <p:pic>
        <p:nvPicPr>
          <p:cNvPr id="4" name="Рисунок 3" descr="recycling-at-home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4000504"/>
            <a:ext cx="3821901" cy="2547934"/>
          </a:xfrm>
          <a:prstGeom prst="rect">
            <a:avLst/>
          </a:prstGeom>
        </p:spPr>
      </p:pic>
      <p:pic>
        <p:nvPicPr>
          <p:cNvPr id="5" name="Рисунок 4" descr="vacuum-recycling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4000504"/>
            <a:ext cx="4587284" cy="25684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Чем мы можем помочь планете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06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Работая над проектом, я сделала  вывод: каждый человек может минимизировать вредное воздействие на окружающую среду. Для этого следует придерживаться простых правил.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Пользоваться велосипедом, общественным транспортом, а лучше всего ходить пешком 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Носить одежду из натуральных тканей и не слишком часто обновлять гардероб, а старые вещи следует сдавать на переработку.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Пользоваться энергосберегающими лампами, но не выбрасывать их с другими отходами, а сдавать в специальные пункты приема.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Собираясь в магазин, брать с собой тканевую сумку для продуктов и специальные многоразовые мешочки для овощей и фруктов.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Отказаться от одноразовой посуды, трубочек, приборов.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Стараться покупать продукты без упаковки, на развес.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Сортировать мусор и сдавать его в пункты приема вторсырья.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658</TotalTime>
  <Words>868</Words>
  <Application>Microsoft Office PowerPoint</Application>
  <PresentationFormat>Экран (4:3)</PresentationFormat>
  <Paragraphs>90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Раздельный сбор мусора в городе Коряжма</vt:lpstr>
      <vt:lpstr>Цели и задачи</vt:lpstr>
      <vt:lpstr>Что такое бытовой мусор и почему он так опасен</vt:lpstr>
      <vt:lpstr>Презентация PowerPoint</vt:lpstr>
      <vt:lpstr>Раздельный сбор мусора в городе Коряжма</vt:lpstr>
      <vt:lpstr>Анкетирование</vt:lpstr>
      <vt:lpstr>Результаты опроса</vt:lpstr>
      <vt:lpstr>Достижения шведской системы сортировки и переработки мусора</vt:lpstr>
      <vt:lpstr>Чем мы можем помочь планете</vt:lpstr>
      <vt:lpstr>Маркировка пластика</vt:lpstr>
      <vt:lpstr>Памятка</vt:lpstr>
      <vt:lpstr>Заключение</vt:lpstr>
      <vt:lpstr>Список использованной литературы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Раздельный сбор мусора в городе Коряжма</dc:title>
  <dc:creator>Yeryomina Polina</dc:creator>
  <cp:lastModifiedBy>user</cp:lastModifiedBy>
  <cp:revision>34</cp:revision>
  <dcterms:created xsi:type="dcterms:W3CDTF">2022-01-28T12:51:19Z</dcterms:created>
  <dcterms:modified xsi:type="dcterms:W3CDTF">2022-04-13T09:18:01Z</dcterms:modified>
</cp:coreProperties>
</file>