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0" r:id="rId4"/>
    <p:sldId id="287" r:id="rId5"/>
    <p:sldId id="288" r:id="rId6"/>
    <p:sldId id="289" r:id="rId7"/>
    <p:sldId id="290" r:id="rId8"/>
    <p:sldId id="291" r:id="rId9"/>
    <p:sldId id="292" r:id="rId10"/>
    <p:sldId id="299" r:id="rId11"/>
    <p:sldId id="297" r:id="rId12"/>
    <p:sldId id="298" r:id="rId13"/>
    <p:sldId id="294" r:id="rId14"/>
    <p:sldId id="257" r:id="rId15"/>
    <p:sldId id="279" r:id="rId16"/>
    <p:sldId id="296" r:id="rId17"/>
    <p:sldId id="258" r:id="rId18"/>
    <p:sldId id="284" r:id="rId19"/>
    <p:sldId id="285" r:id="rId20"/>
    <p:sldId id="295" r:id="rId21"/>
    <p:sldId id="302" r:id="rId22"/>
    <p:sldId id="304" r:id="rId23"/>
    <p:sldId id="301" r:id="rId24"/>
    <p:sldId id="30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3.bp.blogspot.com/-FjRDpHVsTuE/Tps6uXPO12I/AAAAAAAAA3Y/a9lXZa7h8Co/s1600/irk0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429264"/>
            <a:ext cx="5940152" cy="1214446"/>
          </a:xfrm>
        </p:spPr>
        <p:txBody>
          <a:bodyPr>
            <a:normAutofit/>
          </a:bodyPr>
          <a:lstStyle/>
          <a:p>
            <a:pPr algn="l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Иркутск. Мемориал «Вечный огонь»</a:t>
            </a:r>
          </a:p>
        </p:txBody>
      </p:sp>
    </p:spTree>
  </p:cSld>
  <p:clrMapOvr>
    <a:masterClrMapping/>
  </p:clrMapOvr>
  <p:transition advClick="0" advTm="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Autofit/>
          </a:bodyPr>
          <a:lstStyle/>
          <a:p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Трудящиеся слушают выступление Молотова по радио на улице Карла Маркса в Иркутске. 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Фото: А. Белинский, Восточно-Сибирская правда, 24 июня 1941 г.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Трудящиеся слушают выступление Молотова по радио на улице Карла Маркса в Иркутске. Фото: А. Белинский, Восточно-Сибирская правда, 24 июня 1941 г. 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8" y="1889448"/>
            <a:ext cx="7344815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8710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Байкальская Улица</a:t>
            </a:r>
          </a:p>
        </p:txBody>
      </p:sp>
      <p:pic>
        <p:nvPicPr>
          <p:cNvPr id="4" name="Объект 3" descr="https://static.irk.ru/media/img/site/gallery/27578/e2f4f4c7-7474-4a7e-8c05-276f271c1c65_jpg_805x1000_x-True_q8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8640960" cy="5661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0450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Тополиная аллея</a:t>
            </a:r>
          </a:p>
        </p:txBody>
      </p:sp>
      <p:pic>
        <p:nvPicPr>
          <p:cNvPr id="4" name="Объект 3" descr="Из 26 тополей, посаженных в 1941 году, остался 2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68952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6823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от ученицы 9 класса школы № 9 В.А. </a:t>
            </a:r>
            <a:r>
              <a:rPr lang="ru-RU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Димовой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зачислении в ряды военных медсестер </a:t>
            </a:r>
          </a:p>
        </p:txBody>
      </p:sp>
      <p:pic>
        <p:nvPicPr>
          <p:cNvPr id="3" name="Рисунок 2" descr="https://irkobl.ru/sites/archiv/pulication/Vistavki/gos_archiv/Irk_obl_1941-1945/zaaivl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5040560" cy="4797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0302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Верим в победу!!!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1500" b="1" i="1" dirty="0">
                <a:latin typeface="Times New Roman" pitchFamily="18" charset="0"/>
                <a:cs typeface="Times New Roman" pitchFamily="18" charset="0"/>
              </a:rPr>
              <a:t>Против нас полки сосредоточив,</a:t>
            </a:r>
            <a:br>
              <a:rPr lang="ru-RU" sz="15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latin typeface="Times New Roman" pitchFamily="18" charset="0"/>
                <a:cs typeface="Times New Roman" pitchFamily="18" charset="0"/>
              </a:rPr>
              <a:t>Враг напал на мирную страну.</a:t>
            </a:r>
            <a:br>
              <a:rPr lang="ru-RU" sz="15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latin typeface="Times New Roman" pitchFamily="18" charset="0"/>
                <a:cs typeface="Times New Roman" pitchFamily="18" charset="0"/>
              </a:rPr>
              <a:t>Белой ночью, самой белой ночью</a:t>
            </a:r>
            <a:br>
              <a:rPr lang="ru-RU" sz="15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latin typeface="Times New Roman" pitchFamily="18" charset="0"/>
                <a:cs typeface="Times New Roman" pitchFamily="18" charset="0"/>
              </a:rPr>
              <a:t>Начал эту чёрную войну!</a:t>
            </a:r>
            <a:br>
              <a:rPr lang="ru-RU" sz="15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15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latin typeface="Times New Roman" pitchFamily="18" charset="0"/>
                <a:cs typeface="Times New Roman" pitchFamily="18" charset="0"/>
              </a:rPr>
              <a:t>Только хочет он или не хочет,</a:t>
            </a:r>
            <a:br>
              <a:rPr lang="ru-RU" sz="15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latin typeface="Times New Roman" pitchFamily="18" charset="0"/>
                <a:cs typeface="Times New Roman" pitchFamily="18" charset="0"/>
              </a:rPr>
              <a:t>А своё получит от войны:</a:t>
            </a:r>
            <a:br>
              <a:rPr lang="ru-RU" sz="15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latin typeface="Times New Roman" pitchFamily="18" charset="0"/>
                <a:cs typeface="Times New Roman" pitchFamily="18" charset="0"/>
              </a:rPr>
              <a:t>Скоро даже дни, не только ночи,</a:t>
            </a:r>
            <a:br>
              <a:rPr lang="ru-RU" sz="15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latin typeface="Times New Roman" pitchFamily="18" charset="0"/>
                <a:cs typeface="Times New Roman" pitchFamily="18" charset="0"/>
              </a:rPr>
              <a:t>Станут, станут для него черны!</a:t>
            </a:r>
            <a:br>
              <a:rPr lang="ru-RU" sz="15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b="1" i="1" dirty="0">
                <a:latin typeface="Times New Roman" pitchFamily="18" charset="0"/>
                <a:cs typeface="Times New Roman" pitchFamily="18" charset="0"/>
              </a:rPr>
              <a:t>(В. </a:t>
            </a:r>
            <a:r>
              <a:rPr lang="ru-RU" sz="1500" b="1" i="1" dirty="0" err="1">
                <a:latin typeface="Times New Roman" pitchFamily="18" charset="0"/>
                <a:cs typeface="Times New Roman" pitchFamily="18" charset="0"/>
              </a:rPr>
              <a:t>Шефнер</a:t>
            </a:r>
            <a:r>
              <a:rPr lang="ru-RU" sz="1500" b="1" i="1" dirty="0">
                <a:latin typeface="Times New Roman" pitchFamily="18" charset="0"/>
                <a:cs typeface="Times New Roman" pitchFamily="18" charset="0"/>
              </a:rPr>
              <a:t>, 1941, 23 июня, Ленинград) </a:t>
            </a:r>
            <a:endParaRPr lang="ru-RU" b="1" i="1" dirty="0"/>
          </a:p>
          <a:p>
            <a:endParaRPr lang="ru-RU" dirty="0"/>
          </a:p>
        </p:txBody>
      </p:sp>
      <p:pic>
        <p:nvPicPr>
          <p:cNvPr id="4" name="Рисунок 3" descr="http://irkipedia.ru/sites/default/files/%25D0%2596%25D0%25B5%25D0%25BD%25D1%2589%25D0%25B8%25D0%25BD%25D1%258B_%25D0%25B7%25D0%25B0%25D0%25B2%25D0%25BE%25D0%25B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071546"/>
            <a:ext cx="3456384" cy="22854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http://kp.md/share/i/12/8128792/wr-720.sh-1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000504"/>
            <a:ext cx="3574004" cy="23809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http://en.coolreferat.com/ref-2_1978807409-37196.coolpic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214686"/>
            <a:ext cx="3543296" cy="302262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tankfront.ru/foto/ussr/names/irkutskiy_komsomolets/irkutskiy_komsomolets-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4968552" cy="41044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http://lenina46.nnov.ru/about_district/history/history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448695"/>
            <a:ext cx="3562600" cy="216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otvet.imgsmail.ru/download/5145e51955c30227e140237c1fb6cedf_i-22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4854" y="272073"/>
            <a:ext cx="4105107" cy="37935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https://otvet.imgsmail.ru/download/5145e51955c30227e140237c1fb6cedf_i-22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4008" y="4376528"/>
            <a:ext cx="3384376" cy="2481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510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цехов Иркутского авиационного завода в годы войны</a:t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собрания Музея Иркутского авиационного завода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997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3695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http://www.tankfront.ru/foto/ussr/names/irkutskiy_komsomolets/irkutskiy_komsomolets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354" y="188640"/>
            <a:ext cx="3874834" cy="29258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http://lenina46.nnov.ru/about_district/history/history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4746" y="2868912"/>
            <a:ext cx="5327533" cy="3683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otvet.imgsmail.ru/download/5145e51955c30227e140237c1fb6cedf_i-22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38378" y="188640"/>
            <a:ext cx="3134022" cy="2680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6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ua.coolreferat.com/ref-2_1978807409-37196.coolpic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8" y="499472"/>
            <a:ext cx="4500594" cy="336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irkutsk.bezformata.ru/content/image1219495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3970" y="642918"/>
            <a:ext cx="4618622" cy="300210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4293096"/>
            <a:ext cx="84621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первого дня войны все большие школьные и вузовские здания были превращены в госпитали.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655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8786813" cy="6596211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Через иркутские госпиталя прошло 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свыше 100 тыс. раненых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97%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выписавшихся из них оказались пригодными для боевого и трудового фронтов. Госпиталя разместились в зданиях 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школ: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№ 3, 15, 26, 8, 13, 72, 11, 9, 17; в 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Доме Кузнеца, 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здании на углу улиц Ленина и К.Маркса (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ныне БГУЭП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в 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ВСГАО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что на ул. </a:t>
            </a:r>
            <a:r>
              <a:rPr lang="ru-RU" sz="2800" b="1" dirty="0" err="1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Сухэ-Батора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туберкулезной больнице 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(бывшей школе № 21), 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Школе военных техников 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5-ой Советской, в 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Факультетских клиниках Иркутского медицинского института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Сельскохозяйственном институте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Глазной клинике</a:t>
            </a:r>
            <a:r>
              <a:rPr lang="ru-RU" sz="2800" b="1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800" b="1" u="sng" dirty="0">
                <a:solidFill>
                  <a:srgbClr val="2617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курорте "Ангара".</a:t>
            </a:r>
          </a:p>
        </p:txBody>
      </p:sp>
    </p:spTree>
    <p:extLst>
      <p:ext uri="{BB962C8B-B14F-4D97-AF65-F5344CB8AC3E}">
        <p14:creationId xmlns:p14="http://schemas.microsoft.com/office/powerpoint/2010/main" val="986611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Первый год войны – он трудный самый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8472"/>
            <a:ext cx="8964488" cy="5977493"/>
          </a:xfrm>
        </p:spPr>
      </p:pic>
    </p:spTree>
    <p:extLst>
      <p:ext uri="{BB962C8B-B14F-4D97-AF65-F5344CB8AC3E}">
        <p14:creationId xmlns:p14="http://schemas.microsoft.com/office/powerpoint/2010/main" val="1645558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первый год войны </a:t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22.06.1941гг-22.06.1942г.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47500" lnSpcReduction="20000"/>
          </a:bodyPr>
          <a:lstStyle/>
          <a:p>
            <a:r>
              <a:rPr lang="ru-RU" sz="5100" dirty="0"/>
              <a:t>«28 098 000 рублей внесено трудящимися Иркутской области на постройку танковых колонн.</a:t>
            </a:r>
          </a:p>
          <a:p>
            <a:r>
              <a:rPr lang="ru-RU" sz="5100" dirty="0"/>
              <a:t>14 802 623 рубля сдали трудящиеся г. Иркутска в фонд обороны Родины, из них деньгами – 14 781 556 рублей, весовым золотом – на сумму 16620 рублей, серебром – на сумму 12145 рублей, драгоценными камнями – на сумму 405 рублей.</a:t>
            </a:r>
          </a:p>
          <a:p>
            <a:r>
              <a:rPr lang="ru-RU" sz="5100" dirty="0"/>
              <a:t>70 вагонов с подарками отправили на фронт трудящиеся Иркутской области, в том числе – 248 833 индивидуальных подарка.</a:t>
            </a:r>
          </a:p>
          <a:p>
            <a:r>
              <a:rPr lang="ru-RU" sz="5100" dirty="0"/>
              <a:t>За год Отечественной войны собрано 719 895 теплых вещей, из них полушубков и шуб – 19314, меховых жилетов – 5518, валенок – 44401 пара.» 4410 подготовленных лыжников, тысячи бойцов, владевших искусством рукопашного боя, отправились на фронт в первый военный год.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435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1606829-8A31-43C6-A7DB-296540CB5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42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6D8DD38E-C45F-492F-BE79-93C63EE10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38" y="980728"/>
            <a:ext cx="9237553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1404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110431-81F9-4245-80AF-94E6344392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04664"/>
            <a:ext cx="9144000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44570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Из письма А.С. Пушкина   П.Я. Чаадаеву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7638"/>
            <a:ext cx="8964488" cy="532373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«Я далеко не восторгаюсь всем, что вижу вокруг себя… но клянусь честью, что ни за что на свете я не хотел бы переменить отечество или иметь другою историю, кроме истории наших предков, такой, какой нам бог ее дал. Уважение к минувшему- вот черта, отличающая образованность от дикости… Гордиться славою своих предков не только можно, но и должно; не уважать оной есть постыдное малодушие… Дикость, подлость и невежество не уважает прошедшего, пресмыкаясь перед одним настоящим»</a:t>
            </a:r>
          </a:p>
        </p:txBody>
      </p:sp>
    </p:spTree>
    <p:extLst>
      <p:ext uri="{BB962C8B-B14F-4D97-AF65-F5344CB8AC3E}">
        <p14:creationId xmlns:p14="http://schemas.microsoft.com/office/powerpoint/2010/main" val="320430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188640"/>
            <a:ext cx="7560840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70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77686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каждых 100 ребят ушедших на фронт, которым в первый день войны было по 17-20 лет, 97 не вернулись назад. </a:t>
            </a:r>
          </a:p>
          <a:p>
            <a:pPr algn="ctr">
              <a:spcAft>
                <a:spcPts val="750"/>
              </a:spcAft>
            </a:pP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97 из 100! </a:t>
            </a:r>
          </a:p>
          <a:p>
            <a:pPr algn="ctr">
              <a:spcAft>
                <a:spcPts val="750"/>
              </a:spcAft>
            </a:pP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Вот она,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война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ctr">
              <a:spcAft>
                <a:spcPts val="750"/>
              </a:spcAft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Помните!</a:t>
            </a:r>
            <a:endParaRPr lang="ru-RU" sz="44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725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08912" cy="6288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Война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это 1725 разрушенных и сожженных городов и посёлков, свыше 70 тысяч сёл и деревень в нашей стране. </a:t>
            </a:r>
          </a:p>
          <a:p>
            <a:pPr algn="ctr">
              <a:spcAft>
                <a:spcPts val="750"/>
              </a:spcAft>
            </a:pP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Война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это 32 тысячи взорванных заводов и фабрик, 65 тысяч километров железнодорожных путей.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Помните!</a:t>
            </a:r>
            <a:endParaRPr lang="ru-RU" sz="44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422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4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Война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это 900 дней и ночей блокадного Ленинграда. Это 125 граммов хлеба в сутки. Это тонны бомб и снарядов, падающих на мирных людей.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Помните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  <a:endParaRPr lang="ru-RU" sz="44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60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Война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это 20 часов у станка в день. Это урожай, выросший на солёной от пота земле. Это кровавые мозоли на ладонях таких же девчонок и мальчишек, как ты. </a:t>
            </a: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Помните!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047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Война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 От Бреста до Москвы - 1000 км, от Москвы до Берлина - 1600. Итого: 2600 км - это если считать по прямой. Кажется мало, правда? Самолётом примерно </a:t>
            </a:r>
          </a:p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часа, а вот перебежками и по-пластунски - 4 года сражений. 1418 бессонных дней и ночей.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Помните!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009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352928" cy="4614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75"/>
              </a:spcAft>
            </a:pPr>
            <a:r>
              <a:rPr lang="ru-RU" sz="4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Война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это более 27 млн. погибших. Это значит 22 человека на каждые 2 метра. Это значит 13 человек в каждую минуту.  </a:t>
            </a:r>
          </a:p>
          <a:p>
            <a:pPr algn="ctr">
              <a:spcAft>
                <a:spcPts val="675"/>
              </a:spcAft>
            </a:pP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Помните! </a:t>
            </a:r>
            <a:endParaRPr lang="ru-RU" sz="4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0103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748</Words>
  <Application>Microsoft Office PowerPoint</Application>
  <PresentationFormat>Экран (4:3)</PresentationFormat>
  <Paragraphs>32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Тема Office</vt:lpstr>
      <vt:lpstr>Презентация PowerPoint</vt:lpstr>
      <vt:lpstr>Первый год войны – он трудный самый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Трудящиеся слушают выступление Молотова по радио на улице Карла Маркса в Иркутске.  Фото: А. Белинский, Восточно-Сибирская правда, 24 июня 1941 г. </vt:lpstr>
      <vt:lpstr>Байкальская Улица</vt:lpstr>
      <vt:lpstr>Тополиная аллея</vt:lpstr>
      <vt:lpstr> Заявление от ученицы 9 класса школы № 9 В.А. Димовой о зачислении в ряды военных медсестер </vt:lpstr>
      <vt:lpstr>Верим в победу!!!</vt:lpstr>
      <vt:lpstr>Презентация PowerPoint</vt:lpstr>
      <vt:lpstr>Один из цехов Иркутского авиационного завода в годы войны Из собрания Музея Иркутского авиационного завода.</vt:lpstr>
      <vt:lpstr>Презентация PowerPoint</vt:lpstr>
      <vt:lpstr>Презентация PowerPoint</vt:lpstr>
      <vt:lpstr>Презентация PowerPoint</vt:lpstr>
      <vt:lpstr>За первый год войны  22.06.1941гг-22.06.1942г.</vt:lpstr>
      <vt:lpstr>Презентация PowerPoint</vt:lpstr>
      <vt:lpstr>Презентация PowerPoint</vt:lpstr>
      <vt:lpstr>Презентация PowerPoint</vt:lpstr>
      <vt:lpstr>Из письма А.С. Пушкина   П.Я. Чаадаеву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Администрация</dc:creator>
  <cp:lastModifiedBy>Антонина Кирильчик</cp:lastModifiedBy>
  <cp:revision>32</cp:revision>
  <dcterms:created xsi:type="dcterms:W3CDTF">2017-04-03T04:13:31Z</dcterms:created>
  <dcterms:modified xsi:type="dcterms:W3CDTF">2022-01-31T09:42:32Z</dcterms:modified>
</cp:coreProperties>
</file>