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11"/>
  </p:notesMasterIdLst>
  <p:sldIdLst>
    <p:sldId id="256" r:id="rId2"/>
    <p:sldId id="324" r:id="rId3"/>
    <p:sldId id="257" r:id="rId4"/>
    <p:sldId id="325" r:id="rId5"/>
    <p:sldId id="326" r:id="rId6"/>
    <p:sldId id="329" r:id="rId7"/>
    <p:sldId id="327" r:id="rId8"/>
    <p:sldId id="328" r:id="rId9"/>
    <p:sldId id="31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0" autoAdjust="0"/>
    <p:restoredTop sz="94206" autoAdjust="0"/>
  </p:normalViewPr>
  <p:slideViewPr>
    <p:cSldViewPr>
      <p:cViewPr varScale="1">
        <p:scale>
          <a:sx n="83" d="100"/>
          <a:sy n="83" d="100"/>
        </p:scale>
        <p:origin x="48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885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8D041-D86E-4EC3-9717-712D014E5155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51052-5988-4DF8-9012-7528CC946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759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888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171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17030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459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80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011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581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741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887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600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142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539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750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03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512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50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41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135560" y="2204864"/>
            <a:ext cx="9793088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latin typeface="Century Schoolbook" panose="02040604050505020304" pitchFamily="18" charset="0"/>
              </a:rPr>
              <a:t>«Экскурсии и целевые прогулки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latin typeface="Century Schoolbook" panose="02040604050505020304" pitchFamily="18" charset="0"/>
              </a:rPr>
              <a:t>как средство развития словаря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latin typeface="Century Schoolbook" panose="02040604050505020304" pitchFamily="18" charset="0"/>
              </a:rPr>
              <a:t>у детей дошкольного возраста                          с задержкой психического развития» </a:t>
            </a:r>
            <a:endParaRPr lang="ru-RU" sz="4000" b="1" i="1" dirty="0">
              <a:solidFill>
                <a:schemeClr val="accent5">
                  <a:lumMod val="50000"/>
                </a:schemeClr>
              </a:solidFill>
              <a:latin typeface="Century Schoolbook" panose="02040604050505020304" pitchFamily="18" charset="0"/>
              <a:ea typeface="+mj-ea"/>
              <a:cs typeface="+mj-cs"/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40806" y="5733256"/>
            <a:ext cx="4680520" cy="1656779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Ермолаева А.Р</a:t>
            </a:r>
            <a:r>
              <a:rPr lang="ru-RU" sz="1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учитель-дефектолог </a:t>
            </a:r>
          </a:p>
          <a:p>
            <a:pPr algn="r">
              <a:spcBef>
                <a:spcPts val="0"/>
              </a:spcBef>
            </a:pPr>
            <a:r>
              <a:rPr lang="ru-RU" sz="1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 «Детский сад «Кораблик» </a:t>
            </a:r>
          </a:p>
          <a:p>
            <a:pPr algn="r">
              <a:spcBef>
                <a:spcPts val="0"/>
              </a:spcBef>
            </a:pPr>
            <a:r>
              <a:rPr lang="ru-RU" sz="1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ГБОУ ООШ №19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FE0CF32-FB91-4A7A-A196-655A663F84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792" y="2348880"/>
            <a:ext cx="7776920" cy="43680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E3F21A-DC6C-463E-AA8C-3B1430CA5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3552" y="308216"/>
            <a:ext cx="9801100" cy="128089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Century Schoolbook" panose="02040604050505020304" pitchFamily="18" charset="0"/>
              </a:rPr>
              <a:t>Словарный запас у детей дошкольного возраста с ЗПР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477C34C7-4E1B-4934-BA5C-B76F54D7E1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2204864"/>
            <a:ext cx="3508202" cy="3218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Объект 2">
            <a:extLst>
              <a:ext uri="{FF2B5EF4-FFF2-40B4-BE49-F238E27FC236}">
                <a16:creationId xmlns:a16="http://schemas.microsoft.com/office/drawing/2014/main" id="{3D800E5C-3DD2-4922-B156-66B51EACCA26}"/>
              </a:ext>
            </a:extLst>
          </p:cNvPr>
          <p:cNvSpPr txBox="1">
            <a:spLocks/>
          </p:cNvSpPr>
          <p:nvPr/>
        </p:nvSpPr>
        <p:spPr>
          <a:xfrm>
            <a:off x="5879976" y="1052736"/>
            <a:ext cx="8064896" cy="377762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latin typeface="Century Schoolbook" panose="02040604050505020304" pitchFamily="18" charset="0"/>
              </a:rPr>
              <a:t>Преобладание пассивного словаря над активным</a:t>
            </a:r>
          </a:p>
          <a:p>
            <a:r>
              <a:rPr lang="ru-RU" dirty="0">
                <a:latin typeface="Century Schoolbook" panose="02040604050505020304" pitchFamily="18" charset="0"/>
              </a:rPr>
              <a:t>Ограниченность словарного запаса</a:t>
            </a:r>
          </a:p>
          <a:p>
            <a:r>
              <a:rPr lang="ru-RU" dirty="0">
                <a:latin typeface="Century Schoolbook" panose="02040604050505020304" pitchFamily="18" charset="0"/>
              </a:rPr>
              <a:t>Затрудненная его активизация</a:t>
            </a:r>
          </a:p>
        </p:txBody>
      </p:sp>
    </p:spTree>
    <p:extLst>
      <p:ext uri="{BB962C8B-B14F-4D97-AF65-F5344CB8AC3E}">
        <p14:creationId xmlns:p14="http://schemas.microsoft.com/office/powerpoint/2010/main" val="368420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063552" y="1052737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>
                <a:latin typeface="Times New Roman" pitchFamily="18" charset="0"/>
                <a:cs typeface="Arial" pitchFamily="34" charset="0"/>
              </a:rPr>
              <a:t>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56236" y="1196752"/>
            <a:ext cx="8384379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Century Schoolbook" panose="02040604050505020304" pitchFamily="18" charset="0"/>
              </a:rPr>
              <a:t>Экскурсии и </a:t>
            </a:r>
          </a:p>
          <a:p>
            <a:r>
              <a:rPr lang="ru-RU" sz="3600" b="1" dirty="0">
                <a:solidFill>
                  <a:srgbClr val="C00000"/>
                </a:solidFill>
                <a:latin typeface="Century Schoolbook" panose="02040604050505020304" pitchFamily="18" charset="0"/>
              </a:rPr>
              <a:t>целевые прогулки </a:t>
            </a:r>
            <a:r>
              <a:rPr lang="ru-RU" sz="2400" b="1" dirty="0">
                <a:solidFill>
                  <a:srgbClr val="C00000"/>
                </a:solidFill>
                <a:latin typeface="Century Schoolbook" panose="02040604050505020304" pitchFamily="18" charset="0"/>
              </a:rPr>
              <a:t>включают в себя: </a:t>
            </a:r>
          </a:p>
          <a:p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id="{6CFA29DE-921A-4E50-A881-2F4461390A0F}"/>
              </a:ext>
            </a:extLst>
          </p:cNvPr>
          <p:cNvSpPr txBox="1">
            <a:spLocks/>
          </p:cNvSpPr>
          <p:nvPr/>
        </p:nvSpPr>
        <p:spPr>
          <a:xfrm>
            <a:off x="3143672" y="2600126"/>
            <a:ext cx="9227120" cy="377762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>
                <a:latin typeface="Century Schoolbook" panose="02040604050505020304" pitchFamily="18" charset="0"/>
              </a:rPr>
              <a:t>Вводную беседу</a:t>
            </a:r>
          </a:p>
          <a:p>
            <a:r>
              <a:rPr lang="ru-RU" sz="2800" dirty="0">
                <a:latin typeface="Century Schoolbook" panose="02040604050505020304" pitchFamily="18" charset="0"/>
              </a:rPr>
              <a:t>Коллективное наблюдение</a:t>
            </a:r>
          </a:p>
          <a:p>
            <a:r>
              <a:rPr lang="ru-RU" sz="2800" dirty="0">
                <a:latin typeface="Century Schoolbook" panose="02040604050505020304" pitchFamily="18" charset="0"/>
              </a:rPr>
              <a:t>Индивидуальное самостоятельное наблюдение</a:t>
            </a:r>
          </a:p>
          <a:p>
            <a:r>
              <a:rPr lang="ru-RU" sz="2800" dirty="0">
                <a:latin typeface="Century Schoolbook" panose="02040604050505020304" pitchFamily="18" charset="0"/>
              </a:rPr>
              <a:t>Сбор природоведческого материала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DE18289D-7E5C-44AD-A413-1B25BDF5B236}"/>
              </a:ext>
            </a:extLst>
          </p:cNvPr>
          <p:cNvSpPr/>
          <p:nvPr/>
        </p:nvSpPr>
        <p:spPr>
          <a:xfrm>
            <a:off x="3143672" y="5245749"/>
            <a:ext cx="90483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chemeClr val="accent6">
                    <a:lumMod val="50000"/>
                  </a:schemeClr>
                </a:solidFill>
                <a:latin typeface="Century Schoolbook" panose="02040604050505020304" pitchFamily="18" charset="0"/>
              </a:rPr>
              <a:t>Непременным условием успешного развития словарного запаса дошкольников на прогулке является одновременное овладение ими умственными и практическими действиями.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063552" y="1052737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>
                <a:latin typeface="Times New Roman" pitchFamily="18" charset="0"/>
                <a:cs typeface="Arial" pitchFamily="34" charset="0"/>
              </a:rPr>
              <a:t>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071664" y="410395"/>
            <a:ext cx="756084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Century Schoolbook" panose="02040604050505020304" pitchFamily="18" charset="0"/>
              </a:rPr>
              <a:t>Экскурсии и </a:t>
            </a:r>
          </a:p>
          <a:p>
            <a:r>
              <a:rPr lang="ru-RU" sz="3600" b="1" dirty="0">
                <a:solidFill>
                  <a:srgbClr val="C00000"/>
                </a:solidFill>
                <a:latin typeface="Century Schoolbook" panose="02040604050505020304" pitchFamily="18" charset="0"/>
              </a:rPr>
              <a:t>целевые прогулки</a:t>
            </a:r>
          </a:p>
          <a:p>
            <a:endParaRPr lang="en-US" sz="14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12287E0-A7CA-4CF9-9281-E715768EC9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462" y="3611347"/>
            <a:ext cx="3723861" cy="2792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80B94C1-4137-41E3-80FC-017D41B2C0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276" y="3592874"/>
            <a:ext cx="3723861" cy="2792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0385FB8-8062-40AF-9E01-EC9179DD672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28"/>
          <a:stretch/>
        </p:blipFill>
        <p:spPr>
          <a:xfrm>
            <a:off x="1491207" y="3592874"/>
            <a:ext cx="2742744" cy="2792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6DCEA53-8077-4530-881B-B855F8EE28C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664" y="484391"/>
            <a:ext cx="3782170" cy="2836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DC43B90-95FB-4D4E-AD9C-015681A4FED6}"/>
              </a:ext>
            </a:extLst>
          </p:cNvPr>
          <p:cNvSpPr/>
          <p:nvPr/>
        </p:nvSpPr>
        <p:spPr>
          <a:xfrm>
            <a:off x="2198462" y="2076584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800" i="1" dirty="0">
                <a:solidFill>
                  <a:schemeClr val="accent6">
                    <a:lumMod val="50000"/>
                  </a:schemeClr>
                </a:solidFill>
                <a:latin typeface="Century Schoolbook" panose="02040604050505020304" pitchFamily="18" charset="0"/>
              </a:rPr>
              <a:t>одна из эффективных форм </a:t>
            </a:r>
          </a:p>
          <a:p>
            <a:r>
              <a:rPr lang="ru-RU" sz="2800" i="1" dirty="0">
                <a:solidFill>
                  <a:schemeClr val="accent6">
                    <a:lumMod val="50000"/>
                  </a:schemeClr>
                </a:solidFill>
                <a:latin typeface="Century Schoolbook" panose="02040604050505020304" pitchFamily="18" charset="0"/>
              </a:rPr>
              <a:t>развития словаря у детей с ЗПР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319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2FB666D-104D-40AE-8175-14C8133A93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99" t="35965" r="2944" b="6286"/>
          <a:stretch/>
        </p:blipFill>
        <p:spPr>
          <a:xfrm>
            <a:off x="8616280" y="381466"/>
            <a:ext cx="3319287" cy="30813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8DD65DC-CEDB-4B3A-8C21-3A44F2AD78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2" t="32940" r="48291" b="9311"/>
          <a:stretch/>
        </p:blipFill>
        <p:spPr>
          <a:xfrm>
            <a:off x="8674140" y="3717032"/>
            <a:ext cx="3261427" cy="30276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7A90A2C-9185-4C3A-88DF-1D826C2F77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7" t="19945" r="44192" b="20207"/>
          <a:stretch/>
        </p:blipFill>
        <p:spPr>
          <a:xfrm>
            <a:off x="5757721" y="3645024"/>
            <a:ext cx="2691770" cy="30996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E5D1C5D-60A4-4616-9A8E-D1ACAE022D4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9" t="23750" r="46850" b="26901"/>
          <a:stretch/>
        </p:blipFill>
        <p:spPr>
          <a:xfrm>
            <a:off x="1343472" y="3619062"/>
            <a:ext cx="4189600" cy="3125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F34F0ED-0825-425C-9A03-560E2739BD1D}"/>
              </a:ext>
            </a:extLst>
          </p:cNvPr>
          <p:cNvSpPr/>
          <p:nvPr/>
        </p:nvSpPr>
        <p:spPr>
          <a:xfrm>
            <a:off x="1607611" y="488516"/>
            <a:ext cx="756084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Century Schoolbook" panose="02040604050505020304" pitchFamily="18" charset="0"/>
              </a:rPr>
              <a:t>Наблюдение </a:t>
            </a:r>
          </a:p>
          <a:p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D2560AFA-2F2E-434F-BF55-636C58B6FC22}"/>
              </a:ext>
            </a:extLst>
          </p:cNvPr>
          <p:cNvSpPr/>
          <p:nvPr/>
        </p:nvSpPr>
        <p:spPr>
          <a:xfrm>
            <a:off x="2521884" y="1042183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i="1" dirty="0">
                <a:solidFill>
                  <a:schemeClr val="accent6">
                    <a:lumMod val="50000"/>
                  </a:schemeClr>
                </a:solidFill>
                <a:latin typeface="Century Schoolbook" panose="02040604050505020304" pitchFamily="18" charset="0"/>
              </a:rPr>
              <a:t>на прогулке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1096E861-6FC0-48E0-B1C0-D68683CE75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74" t="27951" r="8657" b="23225"/>
          <a:stretch/>
        </p:blipFill>
        <p:spPr>
          <a:xfrm>
            <a:off x="6023992" y="391281"/>
            <a:ext cx="2306890" cy="31092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7A3B3800-D6F8-45AB-89E4-C4C52D368815}"/>
              </a:ext>
            </a:extLst>
          </p:cNvPr>
          <p:cNvSpPr/>
          <p:nvPr/>
        </p:nvSpPr>
        <p:spPr>
          <a:xfrm>
            <a:off x="2758764" y="1802181"/>
            <a:ext cx="285384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entury Schoolbook" panose="02040604050505020304" pitchFamily="18" charset="0"/>
              </a:rPr>
              <a:t>Целевые прогулки кратковременны, и на них решается небольшой объем задач. Дети знакомятся с яркими природными явлениями того или иного сезона.</a:t>
            </a:r>
          </a:p>
        </p:txBody>
      </p:sp>
    </p:spTree>
    <p:extLst>
      <p:ext uri="{BB962C8B-B14F-4D97-AF65-F5344CB8AC3E}">
        <p14:creationId xmlns:p14="http://schemas.microsoft.com/office/powerpoint/2010/main" val="3899253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063552" y="1052737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>
                <a:latin typeface="Times New Roman" pitchFamily="18" charset="0"/>
                <a:cs typeface="Arial" pitchFamily="34" charset="0"/>
              </a:rPr>
              <a:t>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50704" y="1175848"/>
            <a:ext cx="904588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Century Schoolbook" panose="02040604050505020304" pitchFamily="18" charset="0"/>
              </a:rPr>
              <a:t>Развитие словаря </a:t>
            </a:r>
            <a:r>
              <a:rPr lang="ru-RU" sz="2800" b="1" dirty="0">
                <a:solidFill>
                  <a:srgbClr val="C00000"/>
                </a:solidFill>
                <a:latin typeface="Century Schoolbook" panose="02040604050505020304" pitchFamily="18" charset="0"/>
              </a:rPr>
              <a:t>у детей дошкольного возраста 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Century Schoolbook" panose="02040604050505020304" pitchFamily="18" charset="0"/>
              </a:rPr>
              <a:t>в ходе ознакомления с природой </a:t>
            </a:r>
            <a:r>
              <a:rPr lang="ru-RU" sz="2800" b="1" dirty="0">
                <a:solidFill>
                  <a:srgbClr val="C00000"/>
                </a:solidFill>
                <a:latin typeface="Century Schoolbook" panose="02040604050505020304" pitchFamily="18" charset="0"/>
              </a:rPr>
              <a:t>предполагает следующее</a:t>
            </a:r>
            <a:r>
              <a:rPr lang="ru-RU" b="1" dirty="0">
                <a:solidFill>
                  <a:srgbClr val="C00000"/>
                </a:solidFill>
                <a:latin typeface="Century Schoolbook" panose="02040604050505020304" pitchFamily="18" charset="0"/>
              </a:rPr>
              <a:t>: </a:t>
            </a:r>
          </a:p>
          <a:p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id="{6CFA29DE-921A-4E50-A881-2F4461390A0F}"/>
              </a:ext>
            </a:extLst>
          </p:cNvPr>
          <p:cNvSpPr txBox="1">
            <a:spLocks/>
          </p:cNvSpPr>
          <p:nvPr/>
        </p:nvSpPr>
        <p:spPr>
          <a:xfrm>
            <a:off x="2783632" y="3212976"/>
            <a:ext cx="8741482" cy="377762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ru-RU" dirty="0">
                <a:solidFill>
                  <a:srgbClr val="333333"/>
                </a:solidFill>
                <a:latin typeface="Century Schoolbook" panose="02040604050505020304" pitchFamily="18" charset="0"/>
              </a:rPr>
              <a:t>Ознакомление с постепенно увеличившемся кругом природных предметов и явлений с целью обогащения словаря;</a:t>
            </a:r>
          </a:p>
          <a:p>
            <a:pPr algn="just">
              <a:spcBef>
                <a:spcPts val="0"/>
              </a:spcBef>
            </a:pPr>
            <a:endParaRPr lang="ru-RU" dirty="0">
              <a:solidFill>
                <a:srgbClr val="333333"/>
              </a:solidFill>
              <a:latin typeface="Century Schoolbook" panose="020406040505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dirty="0">
                <a:solidFill>
                  <a:srgbClr val="333333"/>
                </a:solidFill>
                <a:latin typeface="Century Schoolbook" panose="02040604050505020304" pitchFamily="18" charset="0"/>
              </a:rPr>
              <a:t>Углубление знаний о природных предметах и явлениях с целью введения слов, которые обозначают свойства, качества и отношения;</a:t>
            </a:r>
          </a:p>
          <a:p>
            <a:pPr algn="just">
              <a:spcBef>
                <a:spcPts val="0"/>
              </a:spcBef>
            </a:pPr>
            <a:endParaRPr lang="ru-RU" dirty="0">
              <a:solidFill>
                <a:srgbClr val="333333"/>
              </a:solidFill>
              <a:latin typeface="Century Schoolbook" panose="020406040505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dirty="0">
                <a:solidFill>
                  <a:srgbClr val="333333"/>
                </a:solidFill>
                <a:latin typeface="Century Schoolbook" panose="02040604050505020304" pitchFamily="18" charset="0"/>
              </a:rPr>
              <a:t>Различение и обобщение природных предметов и явлений по существенным признакам с целью введения новых слов, которые обозначают элементарные понятия</a:t>
            </a:r>
            <a:endParaRPr lang="ru-RU" sz="28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476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4AEAD21-AD8A-47E3-8819-DBCC2B3D29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7" t="14700" r="61610" b="17051"/>
          <a:stretch/>
        </p:blipFill>
        <p:spPr>
          <a:xfrm>
            <a:off x="2135560" y="750218"/>
            <a:ext cx="4666118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A7601D8-6422-4032-BABF-0CC0B1275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51" t="14699" r="27256" b="17052"/>
          <a:stretch/>
        </p:blipFill>
        <p:spPr>
          <a:xfrm>
            <a:off x="7176120" y="750218"/>
            <a:ext cx="4666118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04707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063552" y="1052737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>
                <a:latin typeface="Times New Roman" pitchFamily="18" charset="0"/>
                <a:cs typeface="Arial" pitchFamily="34" charset="0"/>
              </a:rPr>
              <a:t>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071664" y="983921"/>
            <a:ext cx="9937104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latin typeface="Century Schoolbook" panose="02040604050505020304" pitchFamily="18" charset="0"/>
              </a:rPr>
              <a:t>Правильно организованные </a:t>
            </a:r>
          </a:p>
          <a:p>
            <a:r>
              <a:rPr lang="ru-RU" sz="3200" b="1" dirty="0">
                <a:solidFill>
                  <a:srgbClr val="C00000"/>
                </a:solidFill>
                <a:latin typeface="Century Schoolbook" panose="02040604050505020304" pitchFamily="18" charset="0"/>
              </a:rPr>
              <a:t>экскурсии и целевые прогулки </a:t>
            </a:r>
          </a:p>
          <a:p>
            <a:endParaRPr lang="ru-RU" sz="1000" b="1" dirty="0">
              <a:solidFill>
                <a:srgbClr val="C00000"/>
              </a:solidFill>
              <a:latin typeface="Century Schoolbook" panose="02040604050505020304" pitchFamily="18" charset="0"/>
            </a:endParaRPr>
          </a:p>
          <a:p>
            <a:r>
              <a:rPr lang="ru-RU" sz="2400" i="1" dirty="0">
                <a:solidFill>
                  <a:srgbClr val="C00000"/>
                </a:solidFill>
                <a:latin typeface="Century Schoolbook" panose="02040604050505020304" pitchFamily="18" charset="0"/>
              </a:rPr>
              <a:t>позволяют: </a:t>
            </a:r>
          </a:p>
          <a:p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id="{6CFA29DE-921A-4E50-A881-2F4461390A0F}"/>
              </a:ext>
            </a:extLst>
          </p:cNvPr>
          <p:cNvSpPr txBox="1">
            <a:spLocks/>
          </p:cNvSpPr>
          <p:nvPr/>
        </p:nvSpPr>
        <p:spPr>
          <a:xfrm>
            <a:off x="3071664" y="2981912"/>
            <a:ext cx="9227120" cy="377762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>
                <a:latin typeface="Century Schoolbook" panose="02040604050505020304" pitchFamily="18" charset="0"/>
              </a:rPr>
              <a:t>Обогащать пассивный словарь</a:t>
            </a:r>
          </a:p>
          <a:p>
            <a:r>
              <a:rPr lang="ru-RU" sz="2800" dirty="0">
                <a:latin typeface="Century Schoolbook" panose="02040604050505020304" pitchFamily="18" charset="0"/>
              </a:rPr>
              <a:t>Перевести слова из пассивного в активный словарь</a:t>
            </a:r>
          </a:p>
          <a:p>
            <a:r>
              <a:rPr lang="ru-RU" sz="2800" dirty="0">
                <a:latin typeface="Century Schoolbook" panose="02040604050505020304" pitchFamily="18" charset="0"/>
              </a:rPr>
              <a:t>Закрепить активный словарь в речи детей</a:t>
            </a:r>
          </a:p>
        </p:txBody>
      </p:sp>
    </p:spTree>
    <p:extLst>
      <p:ext uri="{BB962C8B-B14F-4D97-AF65-F5344CB8AC3E}">
        <p14:creationId xmlns:p14="http://schemas.microsoft.com/office/powerpoint/2010/main" val="2767171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3647728" y="3284984"/>
            <a:ext cx="9573108" cy="144016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Century Schoolbook" panose="020406040505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69939018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1915</TotalTime>
  <Words>229</Words>
  <Application>Microsoft Office PowerPoint</Application>
  <PresentationFormat>Широкоэкранный</PresentationFormat>
  <Paragraphs>42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Century Schoolbook</vt:lpstr>
      <vt:lpstr>Times New Roman</vt:lpstr>
      <vt:lpstr>Wingdings 3</vt:lpstr>
      <vt:lpstr>Легкий дым</vt:lpstr>
      <vt:lpstr>Презентация PowerPoint</vt:lpstr>
      <vt:lpstr>Словарный запас у детей дошкольного возраста с ЗПР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Алексей Земсков</cp:lastModifiedBy>
  <cp:revision>144</cp:revision>
  <dcterms:created xsi:type="dcterms:W3CDTF">2013-08-18T05:10:05Z</dcterms:created>
  <dcterms:modified xsi:type="dcterms:W3CDTF">2021-11-23T15:51:07Z</dcterms:modified>
</cp:coreProperties>
</file>