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8" r:id="rId10"/>
    <p:sldId id="271" r:id="rId11"/>
    <p:sldId id="265" r:id="rId12"/>
    <p:sldId id="272" r:id="rId13"/>
    <p:sldId id="270" r:id="rId14"/>
    <p:sldId id="274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0" autoAdjust="0"/>
    <p:restoredTop sz="92652" autoAdjust="0"/>
  </p:normalViewPr>
  <p:slideViewPr>
    <p:cSldViewPr>
      <p:cViewPr varScale="1">
        <p:scale>
          <a:sx n="78" d="100"/>
          <a:sy n="78" d="100"/>
        </p:scale>
        <p:origin x="-108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Users\SERJ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P:\&#1075;&#1080;&#1089;&#1090;&#1086;&#1075;&#1088;&#1072;&#1084;&#1084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yuta\Desktop\&#1075;&#1080;&#1089;&#1090;&#1086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Среднегодовая численность всего населения</c:v>
                </c:pt>
              </c:strCache>
            </c:strRef>
          </c:tx>
          <c:cat>
            <c:numRef>
              <c:f>Лист1!$B$1:$H$1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2013</c:v>
                </c:pt>
              </c:numCache>
            </c:num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1128</c:v>
                </c:pt>
                <c:pt idx="1">
                  <c:v>890</c:v>
                </c:pt>
                <c:pt idx="2">
                  <c:v>906</c:v>
                </c:pt>
                <c:pt idx="3">
                  <c:v>906</c:v>
                </c:pt>
                <c:pt idx="4">
                  <c:v>909</c:v>
                </c:pt>
                <c:pt idx="5">
                  <c:v>914</c:v>
                </c:pt>
                <c:pt idx="6">
                  <c:v>955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Молодёжь от 18 до 30 лет</c:v>
                </c:pt>
              </c:strCache>
            </c:strRef>
          </c:tx>
          <c:cat>
            <c:numRef>
              <c:f>Лист1!$B$1:$H$1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2013</c:v>
                </c:pt>
              </c:numCache>
            </c:num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223</c:v>
                </c:pt>
                <c:pt idx="1">
                  <c:v>186</c:v>
                </c:pt>
                <c:pt idx="2">
                  <c:v>183</c:v>
                </c:pt>
                <c:pt idx="3">
                  <c:v>185</c:v>
                </c:pt>
                <c:pt idx="4">
                  <c:v>176</c:v>
                </c:pt>
                <c:pt idx="5">
                  <c:v>180</c:v>
                </c:pt>
                <c:pt idx="6">
                  <c:v>273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Население в трудоспособном возрасте</c:v>
                </c:pt>
              </c:strCache>
            </c:strRef>
          </c:tx>
          <c:cat>
            <c:numRef>
              <c:f>Лист1!$B$1:$H$1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2013</c:v>
                </c:pt>
              </c:numCache>
            </c:numRef>
          </c:cat>
          <c:val>
            <c:numRef>
              <c:f>Лист1!$B$4:$H$4</c:f>
              <c:numCache>
                <c:formatCode>General</c:formatCode>
                <c:ptCount val="7"/>
                <c:pt idx="0">
                  <c:v>479</c:v>
                </c:pt>
                <c:pt idx="1">
                  <c:v>475</c:v>
                </c:pt>
                <c:pt idx="2">
                  <c:v>480</c:v>
                </c:pt>
                <c:pt idx="3">
                  <c:v>491</c:v>
                </c:pt>
                <c:pt idx="4">
                  <c:v>476</c:v>
                </c:pt>
                <c:pt idx="5">
                  <c:v>401</c:v>
                </c:pt>
                <c:pt idx="6">
                  <c:v>449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Пенсионеры</c:v>
                </c:pt>
              </c:strCache>
            </c:strRef>
          </c:tx>
          <c:cat>
            <c:numRef>
              <c:f>Лист1!$B$1:$H$1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2013</c:v>
                </c:pt>
              </c:numCache>
            </c:numRef>
          </c:cat>
          <c:val>
            <c:numRef>
              <c:f>Лист1!$B$5:$H$5</c:f>
              <c:numCache>
                <c:formatCode>General</c:formatCode>
                <c:ptCount val="7"/>
                <c:pt idx="0">
                  <c:v>221</c:v>
                </c:pt>
                <c:pt idx="1">
                  <c:v>217</c:v>
                </c:pt>
                <c:pt idx="2">
                  <c:v>213</c:v>
                </c:pt>
                <c:pt idx="3">
                  <c:v>205</c:v>
                </c:pt>
                <c:pt idx="4">
                  <c:v>187</c:v>
                </c:pt>
                <c:pt idx="5">
                  <c:v>131</c:v>
                </c:pt>
                <c:pt idx="6">
                  <c:v>188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Дети до 18 лет</c:v>
                </c:pt>
              </c:strCache>
            </c:strRef>
          </c:tx>
          <c:cat>
            <c:numRef>
              <c:f>Лист1!$B$1:$H$1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2013</c:v>
                </c:pt>
              </c:numCache>
            </c:numRef>
          </c:cat>
          <c:val>
            <c:numRef>
              <c:f>Лист1!$B$6:$H$6</c:f>
              <c:numCache>
                <c:formatCode>General</c:formatCode>
                <c:ptCount val="7"/>
                <c:pt idx="0">
                  <c:v>205</c:v>
                </c:pt>
                <c:pt idx="1">
                  <c:v>207</c:v>
                </c:pt>
                <c:pt idx="2">
                  <c:v>208</c:v>
                </c:pt>
                <c:pt idx="3">
                  <c:v>202</c:v>
                </c:pt>
                <c:pt idx="4">
                  <c:v>186</c:v>
                </c:pt>
                <c:pt idx="5">
                  <c:v>173</c:v>
                </c:pt>
                <c:pt idx="6">
                  <c:v>241</c:v>
                </c:pt>
              </c:numCache>
            </c:numRef>
          </c:val>
        </c:ser>
        <c:shape val="box"/>
        <c:axId val="100302848"/>
        <c:axId val="100304384"/>
        <c:axId val="0"/>
      </c:bar3DChart>
      <c:catAx>
        <c:axId val="100302848"/>
        <c:scaling>
          <c:orientation val="minMax"/>
        </c:scaling>
        <c:axPos val="b"/>
        <c:numFmt formatCode="General" sourceLinked="1"/>
        <c:majorTickMark val="none"/>
        <c:tickLblPos val="nextTo"/>
        <c:crossAx val="100304384"/>
        <c:crosses val="autoZero"/>
        <c:auto val="1"/>
        <c:lblAlgn val="ctr"/>
        <c:lblOffset val="100"/>
      </c:catAx>
      <c:valAx>
        <c:axId val="10030438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0302848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Лист1!$A$1:$A$9</c:f>
              <c:strCache>
                <c:ptCount val="9"/>
                <c:pt idx="0">
                  <c:v>улица</c:v>
                </c:pt>
                <c:pt idx="1">
                  <c:v>дома</c:v>
                </c:pt>
                <c:pt idx="2">
                  <c:v>двор</c:v>
                </c:pt>
                <c:pt idx="3">
                  <c:v>дорога</c:v>
                </c:pt>
                <c:pt idx="4">
                  <c:v>просторы</c:v>
                </c:pt>
                <c:pt idx="5">
                  <c:v>лес </c:v>
                </c:pt>
                <c:pt idx="6">
                  <c:v>сад</c:v>
                </c:pt>
                <c:pt idx="7">
                  <c:v>огород</c:v>
                </c:pt>
                <c:pt idx="8">
                  <c:v>другое</c:v>
                </c:pt>
              </c:strCache>
            </c:strRef>
          </c:cat>
          <c:val>
            <c:numRef>
              <c:f>Лист1!$J$11:$J$20</c:f>
              <c:numCache>
                <c:formatCode>0.00</c:formatCode>
                <c:ptCount val="10"/>
                <c:pt idx="0">
                  <c:v>10.169491525423767</c:v>
                </c:pt>
                <c:pt idx="1">
                  <c:v>2.5423728813559352</c:v>
                </c:pt>
                <c:pt idx="2">
                  <c:v>4.2372881355932446</c:v>
                </c:pt>
                <c:pt idx="3">
                  <c:v>11.016949152542374</c:v>
                </c:pt>
                <c:pt idx="4">
                  <c:v>5.9322033898305406</c:v>
                </c:pt>
                <c:pt idx="5">
                  <c:v>2.5423728813559352</c:v>
                </c:pt>
                <c:pt idx="6">
                  <c:v>10.169491525423767</c:v>
                </c:pt>
                <c:pt idx="7">
                  <c:v>11.864406779661078</c:v>
                </c:pt>
                <c:pt idx="8">
                  <c:v>39.83050847457627</c:v>
                </c:pt>
              </c:numCache>
            </c:numRef>
          </c:val>
        </c:ser>
        <c:dLbls>
          <c:showVal val="1"/>
        </c:dLbls>
        <c:gapWidth val="75"/>
        <c:axId val="100877824"/>
        <c:axId val="100879360"/>
      </c:barChart>
      <c:catAx>
        <c:axId val="100877824"/>
        <c:scaling>
          <c:orientation val="minMax"/>
        </c:scaling>
        <c:axPos val="b"/>
        <c:majorTickMark val="none"/>
        <c:tickLblPos val="nextTo"/>
        <c:crossAx val="100879360"/>
        <c:crosses val="autoZero"/>
        <c:auto val="1"/>
        <c:lblAlgn val="ctr"/>
        <c:lblOffset val="100"/>
      </c:catAx>
      <c:valAx>
        <c:axId val="100879360"/>
        <c:scaling>
          <c:orientation val="minMax"/>
        </c:scaling>
        <c:axPos val="l"/>
        <c:numFmt formatCode="0.00" sourceLinked="1"/>
        <c:majorTickMark val="none"/>
        <c:tickLblPos val="nextTo"/>
        <c:crossAx val="10087782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[гистограмма.xlsx]Лист1!$A$1:$A$10</c:f>
              <c:strCache>
                <c:ptCount val="10"/>
                <c:pt idx="0">
                  <c:v>дома </c:v>
                </c:pt>
                <c:pt idx="1">
                  <c:v>двор</c:v>
                </c:pt>
                <c:pt idx="2">
                  <c:v>дорога</c:v>
                </c:pt>
                <c:pt idx="3">
                  <c:v>просторы</c:v>
                </c:pt>
                <c:pt idx="4">
                  <c:v>лес</c:v>
                </c:pt>
                <c:pt idx="5">
                  <c:v>огород</c:v>
                </c:pt>
                <c:pt idx="6">
                  <c:v>пруд</c:v>
                </c:pt>
                <c:pt idx="7">
                  <c:v>другие здания</c:v>
                </c:pt>
                <c:pt idx="8">
                  <c:v>другое</c:v>
                </c:pt>
                <c:pt idx="9">
                  <c:v>улица</c:v>
                </c:pt>
              </c:strCache>
            </c:strRef>
          </c:cat>
          <c:val>
            <c:numRef>
              <c:f>[гистограмма.xlsx]Лист1!$B$1:$B$10</c:f>
              <c:numCache>
                <c:formatCode>General</c:formatCode>
                <c:ptCount val="10"/>
                <c:pt idx="0">
                  <c:v>31.68</c:v>
                </c:pt>
                <c:pt idx="1">
                  <c:v>5.94</c:v>
                </c:pt>
                <c:pt idx="2">
                  <c:v>11.88</c:v>
                </c:pt>
                <c:pt idx="3" formatCode="0.00">
                  <c:v>0.99</c:v>
                </c:pt>
                <c:pt idx="4">
                  <c:v>10.89</c:v>
                </c:pt>
                <c:pt idx="5">
                  <c:v>3.96</c:v>
                </c:pt>
                <c:pt idx="6">
                  <c:v>6.9300000000000015</c:v>
                </c:pt>
                <c:pt idx="7">
                  <c:v>8.91</c:v>
                </c:pt>
                <c:pt idx="8">
                  <c:v>13.860000000000003</c:v>
                </c:pt>
                <c:pt idx="9">
                  <c:v>4.95</c:v>
                </c:pt>
              </c:numCache>
            </c:numRef>
          </c:val>
        </c:ser>
        <c:dLbls>
          <c:showVal val="1"/>
        </c:dLbls>
        <c:gapWidth val="75"/>
        <c:axId val="100911360"/>
        <c:axId val="99876864"/>
      </c:barChart>
      <c:catAx>
        <c:axId val="100911360"/>
        <c:scaling>
          <c:orientation val="minMax"/>
        </c:scaling>
        <c:axPos val="b"/>
        <c:majorTickMark val="none"/>
        <c:tickLblPos val="nextTo"/>
        <c:crossAx val="99876864"/>
        <c:crosses val="autoZero"/>
        <c:auto val="1"/>
        <c:lblAlgn val="ctr"/>
        <c:lblOffset val="100"/>
      </c:catAx>
      <c:valAx>
        <c:axId val="99876864"/>
        <c:scaling>
          <c:orientation val="minMax"/>
        </c:scaling>
        <c:axPos val="l"/>
        <c:numFmt formatCode="General" sourceLinked="1"/>
        <c:majorTickMark val="none"/>
        <c:tickLblPos val="nextTo"/>
        <c:crossAx val="100911360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B4284-879F-411B-A098-C177870C1BF8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998F9-9459-4798-ACA3-E804B05082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5689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Общественное природопользование сельских поселений ( на примере Центрального сельского поселения Ракитянского района Белгородской области)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501008"/>
            <a:ext cx="4097560" cy="2160240"/>
          </a:xfrm>
        </p:spPr>
        <p:txBody>
          <a:bodyPr>
            <a:norm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студентка 6-го курса ГГФ группы 130751 Бочковская А.Г.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к.г.н. доц.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Киреева-Гененко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И.А.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ipnews.in.ua/wp-content/uploads/2012/07/76559746_0_105d4_cc09d20e_X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4248472" cy="3196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характеристики ареалов общественного природопользования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8227640" cy="501842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05150"/>
                <a:gridCol w="2633224"/>
                <a:gridCol w="2425338"/>
                <a:gridCol w="2563928"/>
              </a:tblGrid>
              <a:tr h="434677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лесного массива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Удалённость от села, км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природопользования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0362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Величкин</a:t>
                      </a:r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лес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 грибов, ягод, лекарственных растений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982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Красно-Крастьянское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 грибов, ягод.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48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Берёзов лес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 грибов, лекарственных трав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982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Беловицкий</a:t>
                      </a:r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лес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Отдых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982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р.Псёл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Рыбная ловля, отдых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6406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Пруд </a:t>
                      </a:r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Малинов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Отдых, рыбная ловля, сбор лекарственных трав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448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Пруд Щучий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Рыбная ловля, сбор лекарственных трав.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5982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Лес Зайчик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Сбор грибов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8488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Берёзов пруд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Купание, рыбная ловля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Зинёвский</a:t>
                      </a:r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пруд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Купание, рыбная ловля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10600" cy="88265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Виды общественного природопользования центрального сельского поселения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42910" y="4929198"/>
            <a:ext cx="4290556" cy="639762"/>
          </a:xfrm>
        </p:spPr>
        <p:txBody>
          <a:bodyPr/>
          <a:lstStyle/>
          <a:p>
            <a:r>
              <a:rPr lang="ru-RU" dirty="0" smtClean="0"/>
              <a:t>С. Центральное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851759" y="4929198"/>
            <a:ext cx="4292241" cy="639762"/>
          </a:xfrm>
        </p:spPr>
        <p:txBody>
          <a:bodyPr/>
          <a:lstStyle/>
          <a:p>
            <a:r>
              <a:rPr lang="ru-RU" dirty="0" smtClean="0"/>
              <a:t>С. Новозинаидинское</a:t>
            </a: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quarter" idx="2"/>
          </p:nvPr>
        </p:nvPicPr>
        <p:blipFill>
          <a:blip r:embed="rId2" cstate="print"/>
          <a:srcRect l="1154" t="15919" r="801" b="3864"/>
          <a:stretch>
            <a:fillRect/>
          </a:stretch>
        </p:blipFill>
        <p:spPr bwMode="auto">
          <a:xfrm>
            <a:off x="571472" y="2071678"/>
            <a:ext cx="3643338" cy="257176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8" descr="E:\Users\SERJ\Desktop\ен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71678"/>
            <a:ext cx="3714776" cy="25717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650" y="1628775"/>
          <a:ext cx="7561263" cy="4693920"/>
        </p:xfrm>
        <a:graphic>
          <a:graphicData uri="http://schemas.openxmlformats.org/drawingml/2006/table">
            <a:tbl>
              <a:tblPr/>
              <a:tblGrid>
                <a:gridCol w="2128838"/>
                <a:gridCol w="2468562"/>
                <a:gridCol w="2963863"/>
              </a:tblGrid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Функциональные зоны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175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пределах сельского поселения, (площадь, га)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4763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использования в целях «общественного природопользования»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Селитебная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Зона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Водоемы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Земли сельскохозяйственных предприятий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Пашня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70,86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Пастбища, сенокосы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6,81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Парковая зона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Социальные объекты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21,37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0,860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Обеспеченность села Центральное функциональными зонами</a:t>
            </a:r>
            <a:endParaRPr lang="ru-RU" sz="2800" dirty="0" smtClean="0">
              <a:solidFill>
                <a:srgbClr val="7B98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численности населения Центрального сельского поселения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3" y="1484784"/>
          <a:ext cx="7848870" cy="4752528"/>
        </p:xfrm>
        <a:graphic>
          <a:graphicData uri="http://schemas.openxmlformats.org/drawingml/2006/table">
            <a:tbl>
              <a:tblPr/>
              <a:tblGrid>
                <a:gridCol w="1897856"/>
                <a:gridCol w="744073"/>
                <a:gridCol w="744073"/>
                <a:gridCol w="744073"/>
                <a:gridCol w="744073"/>
                <a:gridCol w="744073"/>
                <a:gridCol w="744073"/>
                <a:gridCol w="744073"/>
                <a:gridCol w="742503"/>
              </a:tblGrid>
              <a:tr h="413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Годы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Численность населения по годам количество человек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2009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Численность населения, чел.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1138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1138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879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902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909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904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955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Число родившихся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9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Число умерших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Естественный прирост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- 11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- 9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- 7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2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Механический прирост (миграция)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+14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Были предложены анкеты для изучения общественного природопользования, которые определяют состав и структуру объектов и предмета исследования.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2.Выделены категории общественного природопользования.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Выявлены ареалы общественного природопользования.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Центральном сельском поселении большинство респондентов предпочитает такие виды природопользования, как сбор грибов, ягод, рыбалка, отдых на природе, работа на приусадебном участке.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Была составлена картосхема ареалов и объектов природопользования жителей Центрального сельского поселения.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268760"/>
            <a:ext cx="7651576" cy="9387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настоящее время становится актуальной задача изучения характера общественного природопользования для последующей разработки рекомендаций и нормативов обеспеченности системы, населенных пунктов регионов ресурсами земель и иными природными ресурсами общего пользования.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Целью работы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изучения общественного природопользования Центрального сельского поселения Ракитянского района Белгородской области.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Достижение поставленной цели предполагает решение ряда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исследование форм, содержания и динамики взаимодействия жителей Центрального сельского поселения и общественного природопользования;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выявление ареалов общественного природопользования населения;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–составление картосхемы ареалов и объектов природопользования жителей Центрального сельского поселения.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и предмет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Объектом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Центральное сельское поселение Ракитянского района Белгородской области.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закономерности общественного природопользования населения Центрального сельского поселения Ракитянского района Белгородской области.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исследования: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математической статистики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картографический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исторический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Anyuta\Pictures\С проигрывателя HTC 7 Mozart T8698\Альбом камеры\WP_000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780928"/>
            <a:ext cx="4680520" cy="3585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Методика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рекомендаций по организации и планированию структуры социально-экологического компонента в землеустройстве населенных пунктов Белгородской области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карт ареалов, видов природопользования и рекреационной нагрузки, исходя из закономерностей кой и характера общественного природопользования и оценок эстетико-потребительских параметров среды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Установление «утраченных» видов природопользования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Центральное сельское поселение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3995936" y="2852936"/>
            <a:ext cx="4894666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-конечная звезда 5"/>
          <p:cNvSpPr/>
          <p:nvPr/>
        </p:nvSpPr>
        <p:spPr>
          <a:xfrm>
            <a:off x="1403648" y="2204864"/>
            <a:ext cx="576064" cy="432048"/>
          </a:xfrm>
          <a:prstGeom prst="star5">
            <a:avLst>
              <a:gd name="adj" fmla="val 12821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исследования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51520" y="1412776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5877272"/>
            <a:ext cx="4895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Возрастная структура жителей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01208"/>
            <a:ext cx="8610600" cy="8826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Пейзаж наблюдаемый жителями поселения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С. Центральное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С. Новозинаидинское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572000" y="1556792"/>
          <a:ext cx="4361433" cy="3077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51520" y="1556792"/>
          <a:ext cx="43204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438</TotalTime>
  <Words>584</Words>
  <Application>Microsoft Office PowerPoint</Application>
  <PresentationFormat>Экран (4:3)</PresentationFormat>
  <Paragraphs>170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Общественное природопользование сельских поселений ( на примере Центрального сельского поселения Ракитянского района Белгородской области)</vt:lpstr>
      <vt:lpstr>Актуальность</vt:lpstr>
      <vt:lpstr>Цели и задачи</vt:lpstr>
      <vt:lpstr>Объект и предмет</vt:lpstr>
      <vt:lpstr>Методы исследования:</vt:lpstr>
      <vt:lpstr>Методика исследования</vt:lpstr>
      <vt:lpstr>Центральное сельское поселение</vt:lpstr>
      <vt:lpstr>Результаты исследования</vt:lpstr>
      <vt:lpstr>Пейзаж наблюдаемый жителями поселения </vt:lpstr>
      <vt:lpstr>Основные характеристики ареалов общественного природопользования</vt:lpstr>
      <vt:lpstr>Виды общественного природопользования центрального сельского поселения</vt:lpstr>
      <vt:lpstr>Обеспеченность села Центральное функциональными зонами</vt:lpstr>
      <vt:lpstr>Динамика численности населения Центрального сельского поселения</vt:lpstr>
      <vt:lpstr>Выводы: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Общественное природопользование сельских поселений ( на примере Центрального сельского поселения Ракитянского района Белгородской области)</dc:title>
  <dc:creator>Anyuta</dc:creator>
  <cp:lastModifiedBy>Антонина Григорьевна</cp:lastModifiedBy>
  <cp:revision>41</cp:revision>
  <dcterms:created xsi:type="dcterms:W3CDTF">2013-05-17T19:01:05Z</dcterms:created>
  <dcterms:modified xsi:type="dcterms:W3CDTF">2022-02-06T08:46:33Z</dcterms:modified>
</cp:coreProperties>
</file>