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</p:sldMasterIdLst>
  <p:sldIdLst>
    <p:sldId id="278" r:id="rId4"/>
    <p:sldId id="258" r:id="rId5"/>
    <p:sldId id="257" r:id="rId6"/>
    <p:sldId id="259" r:id="rId7"/>
    <p:sldId id="260" r:id="rId8"/>
    <p:sldId id="263" r:id="rId9"/>
    <p:sldId id="264" r:id="rId10"/>
    <p:sldId id="261" r:id="rId11"/>
    <p:sldId id="265" r:id="rId12"/>
    <p:sldId id="277" r:id="rId13"/>
    <p:sldId id="27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BDC5F86-11C8-4D79-870D-7CEACF900774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90B7A95-D89A-4E00-9814-FF64C026DBDE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5F86-11C8-4D79-870D-7CEACF900774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7A95-D89A-4E00-9814-FF64C026DBDE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5F86-11C8-4D79-870D-7CEACF900774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7A95-D89A-4E00-9814-FF64C026DBDE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AD600C-38C9-41DC-8FD4-CDB9B83972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69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756371-7047-47DF-AD61-04EB0F4125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39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1DD52-B250-4675-AA23-2AE9E886CEB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44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9E6D34-ACB8-4E13-AC67-4D42D66EC16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18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AF239-4A4A-4175-B270-BE9699E8DE8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4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9F0645-88BC-452B-A281-7E7BFABB134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01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6F92CC-716E-43A3-A81D-57EA4E7CFD6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26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234854-2713-4E74-8206-7374189F922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85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5F86-11C8-4D79-870D-7CEACF900774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7A95-D89A-4E00-9814-FF64C026DBD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4FC8DC-B15C-456F-A9EA-F43BDF379FE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64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F1B93-1C48-47C4-AB4A-96C9B3D595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21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FC22AC-92A9-4E96-8098-B91C5026102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1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AD600C-38C9-41DC-8FD4-CDB9B839720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11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756371-7047-47DF-AD61-04EB0F4125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75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1DD52-B250-4675-AA23-2AE9E886CEB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73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9E6D34-ACB8-4E13-AC67-4D42D66EC16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32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DAF239-4A4A-4175-B270-BE9699E8DE8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48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9F0645-88BC-452B-A281-7E7BFABB134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6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6F92CC-716E-43A3-A81D-57EA4E7CFD6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1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5F86-11C8-4D79-870D-7CEACF900774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7A95-D89A-4E00-9814-FF64C026DBDE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234854-2713-4E74-8206-7374189F922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30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4FC8DC-B15C-456F-A9EA-F43BDF379FE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46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F1B93-1C48-47C4-AB4A-96C9B3D595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83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FC22AC-92A9-4E96-8098-B91C5026102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09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5F86-11C8-4D79-870D-7CEACF900774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7A95-D89A-4E00-9814-FF64C026DBDE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5F86-11C8-4D79-870D-7CEACF900774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7A95-D89A-4E00-9814-FF64C026DBDE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5F86-11C8-4D79-870D-7CEACF900774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7A95-D89A-4E00-9814-FF64C026DBDE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5F86-11C8-4D79-870D-7CEACF900774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7A95-D89A-4E00-9814-FF64C026DB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5F86-11C8-4D79-870D-7CEACF900774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7A95-D89A-4E00-9814-FF64C026DB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C5F86-11C8-4D79-870D-7CEACF900774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B7A95-D89A-4E00-9814-FF64C026DBDE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BDC5F86-11C8-4D79-870D-7CEACF900774}" type="datetimeFigureOut">
              <a:rPr lang="ru-RU" smtClean="0"/>
              <a:t>24.12.2020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90B7A95-D89A-4E00-9814-FF64C026DBDE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1F6EB1D-E62E-47C3-BE88-BDE8386F659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6502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1F6EB1D-E62E-47C3-BE88-BDE8386F659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150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0" y="620688"/>
            <a:ext cx="9144000" cy="6237312"/>
          </a:xfrm>
          <a:prstGeom prst="horizontalScroll">
            <a:avLst/>
          </a:prstGeom>
          <a:solidFill>
            <a:srgbClr val="002060"/>
          </a:solidFill>
          <a:ln w="5715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ru-RU" b="1" dirty="0" smtClean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  <a:p>
            <a:endParaRPr lang="ru-RU" b="1" dirty="0" smtClean="0">
              <a:solidFill>
                <a:schemeClr val="bg1"/>
              </a:solidFill>
            </a:endParaRPr>
          </a:p>
          <a:p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sz="2800" b="1" dirty="0" smtClean="0">
                <a:solidFill>
                  <a:schemeClr val="bg1"/>
                </a:solidFill>
              </a:rPr>
              <a:t>«Вкусные</a:t>
            </a:r>
            <a:r>
              <a:rPr lang="ru-RU" sz="2800" b="1" smtClean="0">
                <a:solidFill>
                  <a:schemeClr val="bg1"/>
                </a:solidFill>
              </a:rPr>
              <a:t>» </a:t>
            </a:r>
            <a:r>
              <a:rPr lang="ru-RU" sz="2800" b="1" smtClean="0">
                <a:solidFill>
                  <a:schemeClr val="bg1"/>
                </a:solidFill>
              </a:rPr>
              <a:t> идиомы. </a:t>
            </a:r>
            <a:endParaRPr lang="ru-RU" sz="1300" b="1" dirty="0" smtClean="0">
              <a:solidFill>
                <a:schemeClr val="bg1"/>
              </a:solidFill>
            </a:endParaRPr>
          </a:p>
          <a:p>
            <a:pPr algn="r"/>
            <a:endParaRPr lang="ru-RU" sz="1300" b="1" dirty="0" smtClean="0">
              <a:solidFill>
                <a:schemeClr val="bg1"/>
              </a:solidFill>
            </a:endParaRPr>
          </a:p>
          <a:p>
            <a:pPr algn="r"/>
            <a:endParaRPr lang="ru-RU" sz="1300" b="1" dirty="0">
              <a:solidFill>
                <a:schemeClr val="bg1"/>
              </a:solidFill>
            </a:endParaRPr>
          </a:p>
          <a:p>
            <a:pPr algn="r"/>
            <a:endParaRPr lang="ru-RU" sz="1300" b="1" dirty="0">
              <a:solidFill>
                <a:schemeClr val="bg1"/>
              </a:solidFill>
            </a:endParaRPr>
          </a:p>
          <a:p>
            <a:pPr algn="r"/>
            <a:r>
              <a:rPr lang="ru-RU" sz="1300" b="1" dirty="0" smtClean="0">
                <a:solidFill>
                  <a:schemeClr val="bg1"/>
                </a:solidFill>
              </a:rPr>
              <a:t>Работу выполнила ученица 9 «б» </a:t>
            </a:r>
            <a:r>
              <a:rPr lang="ru-RU" sz="1300" b="1" dirty="0">
                <a:solidFill>
                  <a:schemeClr val="bg1"/>
                </a:solidFill>
              </a:rPr>
              <a:t>класса</a:t>
            </a:r>
          </a:p>
          <a:p>
            <a:pPr algn="r"/>
            <a:r>
              <a:rPr lang="ru-RU" sz="1300" b="1" dirty="0">
                <a:solidFill>
                  <a:schemeClr val="bg1"/>
                </a:solidFill>
              </a:rPr>
              <a:t/>
            </a:r>
            <a:br>
              <a:rPr lang="ru-RU" sz="1300" b="1" dirty="0">
                <a:solidFill>
                  <a:schemeClr val="bg1"/>
                </a:solidFill>
              </a:rPr>
            </a:br>
            <a:r>
              <a:rPr lang="ru-RU" sz="1900" b="1" dirty="0" smtClean="0">
                <a:solidFill>
                  <a:schemeClr val="bg1"/>
                </a:solidFill>
              </a:rPr>
              <a:t>Конищева Мария</a:t>
            </a:r>
            <a:endParaRPr lang="ru-RU" sz="1900" b="1" dirty="0">
              <a:solidFill>
                <a:schemeClr val="bg1"/>
              </a:solidFill>
            </a:endParaRPr>
          </a:p>
          <a:p>
            <a:pPr algn="r"/>
            <a:r>
              <a:rPr lang="ru-RU" sz="1300" b="1" dirty="0">
                <a:solidFill>
                  <a:schemeClr val="bg1"/>
                </a:solidFill>
              </a:rPr>
              <a:t/>
            </a:r>
            <a:br>
              <a:rPr lang="ru-RU" sz="1300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2132855"/>
          </a:xfrm>
          <a:prstGeom prst="horizontalScroll">
            <a:avLst/>
          </a:prstGeom>
          <a:solidFill>
            <a:srgbClr val="002060"/>
          </a:solidFill>
          <a:ln w="5715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1400" dirty="0" smtClean="0">
                <a:solidFill>
                  <a:schemeClr val="bg1"/>
                </a:solidFill>
              </a:rPr>
              <a:t/>
            </a:r>
            <a:br>
              <a:rPr lang="ru-RU" sz="1400" dirty="0" smtClean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/>
            </a:r>
            <a:br>
              <a:rPr lang="ru-RU" sz="1400" dirty="0" smtClean="0">
                <a:solidFill>
                  <a:schemeClr val="bg1"/>
                </a:solidFill>
              </a:rPr>
            </a:br>
            <a:r>
              <a:rPr lang="ru-RU" sz="1400" dirty="0">
                <a:solidFill>
                  <a:schemeClr val="bg1"/>
                </a:solidFill>
              </a:rPr>
              <a:t/>
            </a:r>
            <a:br>
              <a:rPr lang="ru-RU" sz="1400" dirty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/>
            </a:r>
            <a:br>
              <a:rPr lang="ru-RU" sz="1400" dirty="0" smtClean="0">
                <a:solidFill>
                  <a:schemeClr val="bg1"/>
                </a:solidFill>
              </a:rPr>
            </a:br>
            <a:r>
              <a:rPr lang="ru-RU" sz="1400" dirty="0">
                <a:solidFill>
                  <a:schemeClr val="bg1"/>
                </a:solidFill>
              </a:rPr>
              <a:t/>
            </a:r>
            <a:br>
              <a:rPr lang="ru-RU" sz="1400" dirty="0">
                <a:solidFill>
                  <a:schemeClr val="bg1"/>
                </a:solidFill>
              </a:rPr>
            </a:br>
            <a:r>
              <a:rPr lang="ru-RU" sz="1400" dirty="0">
                <a:solidFill>
                  <a:schemeClr val="bg1"/>
                </a:solidFill>
              </a:rPr>
              <a:t/>
            </a:r>
            <a:br>
              <a:rPr lang="ru-RU" sz="1400" dirty="0">
                <a:solidFill>
                  <a:schemeClr val="bg1"/>
                </a:solidFill>
              </a:rPr>
            </a:b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290262"/>
            <a:ext cx="1987550" cy="2341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77072"/>
            <a:ext cx="1450975" cy="211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404" y="4400550"/>
            <a:ext cx="1865313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944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634" y="-1279"/>
            <a:ext cx="3890366" cy="2566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138" y="4797152"/>
            <a:ext cx="3782862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634" y="2564905"/>
            <a:ext cx="3890367" cy="2232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5364088" cy="6813376"/>
          </a:xfr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400" b="1" dirty="0" smtClean="0"/>
              <a:t>Заключение</a:t>
            </a:r>
            <a:br>
              <a:rPr lang="ru-RU" sz="2400" b="1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В </a:t>
            </a:r>
            <a:r>
              <a:rPr lang="ru-RU" sz="2000" b="1" dirty="0"/>
              <a:t>своей работе я рассматривала идиоматические и фразеологические выражения, сгруппировав их по принципу принадлежности к продуктам. </a:t>
            </a:r>
            <a:r>
              <a:rPr lang="ru-RU" sz="2000" b="1" dirty="0" smtClean="0"/>
              <a:t>Сравнивая </a:t>
            </a:r>
            <a:r>
              <a:rPr lang="ru-RU" sz="2000" b="1" dirty="0"/>
              <a:t>идиомы и фразеологизмы, связанные с яблоком, пирогом, яйцом и </a:t>
            </a:r>
            <a:r>
              <a:rPr lang="ru-RU" sz="2000" b="1" dirty="0" smtClean="0"/>
              <a:t>картофелем, я </a:t>
            </a:r>
            <a:r>
              <a:rPr lang="ru-RU" sz="2000" b="1" dirty="0"/>
              <a:t>заметила, что идиомы с определенным продуктом имеют общее свойство.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>Так</a:t>
            </a:r>
            <a:r>
              <a:rPr lang="ru-RU" sz="2000" b="1" dirty="0"/>
              <a:t>, например, фразеологизмы о яблоке британцы отождествляют с положительными моментами: чья-либо радость, идеальный порядок; идиомы же, связанные с картофелем несут в себе негативный характер. Я считаю, это связано с тем, что идиомы и фразеологизмы связаны с историей и культурой страны и языка.</a:t>
            </a:r>
          </a:p>
        </p:txBody>
      </p:sp>
    </p:spTree>
    <p:extLst>
      <p:ext uri="{BB962C8B-B14F-4D97-AF65-F5344CB8AC3E}">
        <p14:creationId xmlns:p14="http://schemas.microsoft.com/office/powerpoint/2010/main" val="429283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789040"/>
            <a:ext cx="633670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930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262"/>
            <a:ext cx="4572000" cy="318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00400"/>
            <a:ext cx="45720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752" y="18262"/>
            <a:ext cx="4625256" cy="6839738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400" b="1" i="1" u="sng" dirty="0" smtClean="0"/>
              <a:t>Цель работы  </a:t>
            </a:r>
            <a:r>
              <a:rPr lang="ru-RU" sz="2400" dirty="0"/>
              <a:t>– </a:t>
            </a:r>
            <a:r>
              <a:rPr lang="ru-RU" sz="2400" dirty="0" smtClean="0"/>
              <a:t>выявление основных механизмов и закономерностей языкового построения идиом на тему «Еда» изучение этой тематике как отражение национально-культурной специфики британской нации, определение связи фразеологизмов с национальным характером англичан и показать, как фразеологические единицы отражают менталитет английского народа.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522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573016"/>
            <a:ext cx="4943229" cy="328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4726"/>
            <a:ext cx="4953000" cy="3836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24726"/>
            <a:ext cx="4211959" cy="6833274"/>
          </a:xfr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Задачи.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Собрать и изучить английские идиомы, связанные с темой еды , проанализировать их , сравнив их дословный перевод, подобрать соответствующие этим выражениям эквиваленты в русском языке.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Для решения поставленных задач были использованы такие методы исследования как метод анализа литературы, материалов сети Интернета,  обобщения, метод сравнения, метод анкетирования.</a:t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787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3" y="0"/>
            <a:ext cx="5004047" cy="3753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409950"/>
            <a:ext cx="5004047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849" y="0"/>
            <a:ext cx="4283969" cy="6858000"/>
          </a:xfr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endParaRPr lang="ru-RU" dirty="0" smtClean="0"/>
          </a:p>
          <a:p>
            <a:endParaRPr lang="ru-RU" b="1" i="1" u="sng" dirty="0" smtClean="0">
              <a:solidFill>
                <a:schemeClr val="bg1"/>
              </a:solidFill>
            </a:endParaRPr>
          </a:p>
          <a:p>
            <a:endParaRPr lang="ru-RU" b="1" i="1" u="sng" dirty="0">
              <a:solidFill>
                <a:schemeClr val="bg1"/>
              </a:solidFill>
            </a:endParaRPr>
          </a:p>
          <a:p>
            <a:endParaRPr lang="ru-RU" b="1" i="1" u="sng" dirty="0" smtClean="0">
              <a:solidFill>
                <a:schemeClr val="bg1"/>
              </a:solidFill>
            </a:endParaRPr>
          </a:p>
          <a:p>
            <a:endParaRPr lang="ru-RU" b="1" i="1" u="sng" dirty="0">
              <a:solidFill>
                <a:schemeClr val="bg1"/>
              </a:solidFill>
            </a:endParaRPr>
          </a:p>
          <a:p>
            <a:endParaRPr lang="ru-RU" b="1" i="1" u="sng" dirty="0" smtClean="0">
              <a:solidFill>
                <a:schemeClr val="bg1"/>
              </a:solidFill>
            </a:endParaRPr>
          </a:p>
          <a:p>
            <a:r>
              <a:rPr lang="ru-RU" b="1" i="1" u="sng" dirty="0" smtClean="0">
                <a:solidFill>
                  <a:schemeClr val="bg1"/>
                </a:solidFill>
              </a:rPr>
              <a:t>Результаты </a:t>
            </a:r>
            <a:r>
              <a:rPr lang="ru-RU" b="1" i="1" u="sng" dirty="0">
                <a:solidFill>
                  <a:schemeClr val="bg1"/>
                </a:solidFill>
              </a:rPr>
              <a:t>данной работы – </a:t>
            </a:r>
            <a:r>
              <a:rPr lang="ru-RU" b="1" dirty="0">
                <a:solidFill>
                  <a:schemeClr val="bg1"/>
                </a:solidFill>
              </a:rPr>
              <a:t>идиомы английского языка в их дословном и переносном переводе, а также </a:t>
            </a:r>
            <a:r>
              <a:rPr lang="ru-RU" b="1" dirty="0" smtClean="0">
                <a:solidFill>
                  <a:schemeClr val="bg1"/>
                </a:solidFill>
              </a:rPr>
              <a:t>буклет-словарь идиоматических выражений по теме « Вкусные идиомы».</a:t>
            </a: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34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355976" cy="6858000"/>
          </a:xfr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400" b="1" u="sng" dirty="0" smtClean="0">
                <a:solidFill>
                  <a:schemeClr val="bg1"/>
                </a:solidFill>
              </a:rPr>
              <a:t>Английский </a:t>
            </a:r>
            <a:r>
              <a:rPr lang="ru-RU" sz="2400" b="1" u="sng" dirty="0">
                <a:solidFill>
                  <a:schemeClr val="bg1"/>
                </a:solidFill>
              </a:rPr>
              <a:t>язык, </a:t>
            </a:r>
            <a:r>
              <a:rPr lang="ru-RU" sz="2000" b="1" dirty="0">
                <a:solidFill>
                  <a:schemeClr val="bg1"/>
                </a:solidFill>
              </a:rPr>
              <a:t>как и многие языки мира, имеет тысячелетнюю историю. Он создавался </a:t>
            </a:r>
            <a:r>
              <a:rPr lang="ru-RU" sz="2000" b="1" dirty="0" smtClean="0">
                <a:solidFill>
                  <a:schemeClr val="bg1"/>
                </a:solidFill>
              </a:rPr>
              <a:t>многими </a:t>
            </a:r>
            <a:r>
              <a:rPr lang="ru-RU" sz="2000" b="1" dirty="0">
                <a:solidFill>
                  <a:schemeClr val="bg1"/>
                </a:solidFill>
              </a:rPr>
              <a:t>народами, вносившими в него новые слова. </a:t>
            </a: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/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В </a:t>
            </a:r>
            <a:r>
              <a:rPr lang="ru-RU" sz="2000" b="1" dirty="0">
                <a:solidFill>
                  <a:schemeClr val="bg1"/>
                </a:solidFill>
              </a:rPr>
              <a:t>каждом языке, в том числе и английском, есть фразы, которые невозможно перевести дословно. Такие фразы называются </a:t>
            </a:r>
            <a:r>
              <a:rPr lang="ru-RU" sz="2400" b="1" i="1" u="sng" dirty="0">
                <a:solidFill>
                  <a:schemeClr val="bg1"/>
                </a:solidFill>
              </a:rPr>
              <a:t>идиомами</a:t>
            </a:r>
            <a:r>
              <a:rPr lang="ru-RU" sz="2400" b="1" i="1" u="sng" dirty="0" smtClean="0">
                <a:solidFill>
                  <a:schemeClr val="bg1"/>
                </a:solidFill>
              </a:rPr>
              <a:t>.</a:t>
            </a:r>
            <a:br>
              <a:rPr lang="ru-RU" sz="2400" b="1" i="1" u="sng" dirty="0" smtClean="0">
                <a:solidFill>
                  <a:schemeClr val="bg1"/>
                </a:solidFill>
              </a:rPr>
            </a:br>
            <a:r>
              <a:rPr lang="ru-RU" sz="2400" b="1" i="1" u="sng" dirty="0" smtClean="0">
                <a:solidFill>
                  <a:schemeClr val="bg1"/>
                </a:solidFill>
              </a:rPr>
              <a:t> </a:t>
            </a:r>
            <a:br>
              <a:rPr lang="ru-RU" sz="2400" b="1" i="1" u="sng" dirty="0" smtClean="0">
                <a:solidFill>
                  <a:schemeClr val="bg1"/>
                </a:solidFill>
              </a:rPr>
            </a:b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468" y="0"/>
            <a:ext cx="4762500" cy="3501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468" y="3212977"/>
            <a:ext cx="4762500" cy="364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692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511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207"/>
            <a:ext cx="9144000" cy="1143000"/>
          </a:xfrm>
          <a:solidFill>
            <a:srgbClr val="00206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i="1" u="sng" dirty="0">
                <a:solidFill>
                  <a:schemeClr val="bg1"/>
                </a:solidFill>
                <a:latin typeface="Times New Roman" pitchFamily="18" charset="0"/>
              </a:rPr>
              <a:t>Что такое идиома?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157192"/>
            <a:ext cx="9144000" cy="1700808"/>
          </a:xfrm>
          <a:solidFill>
            <a:srgbClr val="00206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>
              <a:buFontTx/>
              <a:buNone/>
            </a:pP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  <a:t>Это устойчивое выражение, </a:t>
            </a:r>
          </a:p>
          <a:p>
            <a:pPr algn="ctr">
              <a:buFontTx/>
              <a:buNone/>
            </a:pP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  <a:t>имеющее  самостоятельное  значение, обычно не совпадающее с дословным переводом</a:t>
            </a:r>
          </a:p>
          <a:p>
            <a:pPr algn="ctr">
              <a:buFontTx/>
              <a:buNone/>
            </a:pPr>
            <a:endParaRPr lang="ru-RU" sz="2800" b="1" i="1" dirty="0" smtClean="0">
              <a:solidFill>
                <a:srgbClr val="0033CC"/>
              </a:solidFill>
              <a:latin typeface="Times New Roman" pitchFamily="18" charset="0"/>
            </a:endParaRPr>
          </a:p>
          <a:p>
            <a:pPr algn="ctr">
              <a:buFontTx/>
              <a:buNone/>
            </a:pPr>
            <a:endParaRPr lang="ru-RU" sz="2800" b="1" i="1" dirty="0">
              <a:solidFill>
                <a:srgbClr val="0033CC"/>
              </a:solidFill>
              <a:latin typeface="Times New Roman" pitchFamily="18" charset="0"/>
            </a:endParaRPr>
          </a:p>
        </p:txBody>
      </p:sp>
      <p:pic>
        <p:nvPicPr>
          <p:cNvPr id="4100" name="Picture 4" descr="вопро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88640"/>
            <a:ext cx="1157287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19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223"/>
            <a:ext cx="9143999" cy="1017513"/>
          </a:xfrm>
          <a:solidFill>
            <a:srgbClr val="00206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ru-RU" b="1" i="1" u="sng" dirty="0">
                <a:solidFill>
                  <a:schemeClr val="bg1"/>
                </a:solidFill>
                <a:latin typeface="Times New Roman" pitchFamily="18" charset="0"/>
              </a:rPr>
              <a:t>Для чего нужны идиомы?</a:t>
            </a:r>
          </a:p>
        </p:txBody>
      </p:sp>
      <p:pic>
        <p:nvPicPr>
          <p:cNvPr id="7172" name="Picture 4" descr="вопросы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16632"/>
            <a:ext cx="1546225" cy="91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0" y="1268760"/>
            <a:ext cx="9121239" cy="954107"/>
          </a:xfrm>
          <a:prstGeom prst="rect">
            <a:avLst/>
          </a:prstGeom>
          <a:solidFill>
            <a:srgbClr val="00206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</a:rPr>
              <a:t>Они делают нашу речь живой и эмоциональной, непринужденной и уверенной.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-6667" y="4785755"/>
            <a:ext cx="9127906" cy="946150"/>
          </a:xfrm>
          <a:prstGeom prst="rect">
            <a:avLst/>
          </a:prstGeom>
          <a:solidFill>
            <a:srgbClr val="002060"/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</a:rPr>
              <a:t>Они помогают общаться, читать и понимать оригинальные английские тексты</a:t>
            </a:r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5903893"/>
            <a:ext cx="9127906" cy="954107"/>
          </a:xfrm>
          <a:prstGeom prst="rect">
            <a:avLst/>
          </a:prstGeom>
          <a:solidFill>
            <a:srgbClr val="00206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Они способны обогащать язык, придавать ему уникальные особенности. </a:t>
            </a:r>
            <a:endParaRPr lang="ru-RU" sz="2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61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0"/>
            <a:ext cx="572412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4211960" cy="6858000"/>
          </a:xfr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/>
            <a:r>
              <a:rPr lang="ru-RU" sz="2400" b="1" dirty="0">
                <a:solidFill>
                  <a:schemeClr val="bg1"/>
                </a:solidFill>
              </a:rPr>
              <a:t>Английские идиомы, связанные с темой </a:t>
            </a:r>
            <a:r>
              <a:rPr lang="ru-RU" sz="2400" b="1" dirty="0" smtClean="0">
                <a:solidFill>
                  <a:schemeClr val="bg1"/>
                </a:solidFill>
              </a:rPr>
              <a:t>еды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/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Хотя английский </a:t>
            </a:r>
            <a:r>
              <a:rPr lang="ru-RU" sz="2000" b="1" dirty="0">
                <a:solidFill>
                  <a:schemeClr val="bg1"/>
                </a:solidFill>
              </a:rPr>
              <a:t>и русский языки очень разные, </a:t>
            </a:r>
            <a:r>
              <a:rPr lang="ru-RU" sz="2000" b="1" dirty="0" smtClean="0">
                <a:solidFill>
                  <a:schemeClr val="bg1"/>
                </a:solidFill>
              </a:rPr>
              <a:t>но значения </a:t>
            </a:r>
            <a:r>
              <a:rPr lang="ru-RU" sz="2000" b="1" dirty="0">
                <a:solidFill>
                  <a:schemeClr val="bg1"/>
                </a:solidFill>
              </a:rPr>
              <a:t>некоторых идиоматических выражений совпадают. Вот те, которые имеют такое же или близкое значения в обоих языках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/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-</a:t>
            </a:r>
            <a:r>
              <a:rPr lang="ru-RU" sz="2000" b="1" i="1" u="sng" dirty="0" smtClean="0">
                <a:solidFill>
                  <a:schemeClr val="bg1"/>
                </a:solidFill>
              </a:rPr>
              <a:t>Butter </a:t>
            </a:r>
            <a:r>
              <a:rPr lang="ru-RU" sz="2000" b="1" i="1" u="sng" dirty="0">
                <a:solidFill>
                  <a:schemeClr val="bg1"/>
                </a:solidFill>
              </a:rPr>
              <a:t>someone up </a:t>
            </a:r>
            <a:r>
              <a:rPr lang="ru-RU" sz="2000" b="1" dirty="0">
                <a:solidFill>
                  <a:schemeClr val="bg1"/>
                </a:solidFill>
              </a:rPr>
              <a:t>– быть крайне любезным с кем-то (в целях личной выгоды). Русское «подмаслить» – задобрить, расположить к себе.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-</a:t>
            </a:r>
            <a:r>
              <a:rPr lang="ru-RU" sz="2000" b="1" i="1" u="sng" dirty="0" smtClean="0">
                <a:solidFill>
                  <a:schemeClr val="bg1"/>
                </a:solidFill>
              </a:rPr>
              <a:t>Make </a:t>
            </a:r>
            <a:r>
              <a:rPr lang="ru-RU" sz="2000" b="1" i="1" u="sng" dirty="0">
                <a:solidFill>
                  <a:schemeClr val="bg1"/>
                </a:solidFill>
              </a:rPr>
              <a:t>one’s mouth water </a:t>
            </a:r>
            <a:r>
              <a:rPr lang="ru-RU" sz="2000" b="1" dirty="0">
                <a:solidFill>
                  <a:schemeClr val="bg1"/>
                </a:solidFill>
              </a:rPr>
              <a:t>– слюнки текут.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- </a:t>
            </a:r>
            <a:r>
              <a:rPr lang="ru-RU" sz="2000" b="1" i="1" u="sng" dirty="0" smtClean="0">
                <a:solidFill>
                  <a:schemeClr val="bg1"/>
                </a:solidFill>
              </a:rPr>
              <a:t>Sell </a:t>
            </a:r>
            <a:r>
              <a:rPr lang="ru-RU" sz="2000" b="1" i="1" u="sng" dirty="0">
                <a:solidFill>
                  <a:schemeClr val="bg1"/>
                </a:solidFill>
              </a:rPr>
              <a:t>like hot cakes </a:t>
            </a:r>
            <a:r>
              <a:rPr lang="ru-RU" sz="2000" b="1" dirty="0">
                <a:solidFill>
                  <a:schemeClr val="bg1"/>
                </a:solidFill>
              </a:rPr>
              <a:t>– расходятся как горячие пирожки.</a:t>
            </a:r>
            <a:r>
              <a:rPr lang="ru-RU" sz="2400" b="1" dirty="0">
                <a:solidFill>
                  <a:schemeClr val="bg1"/>
                </a:solidFill>
              </a:rPr>
              <a:t/>
            </a:r>
            <a:br>
              <a:rPr lang="ru-RU" sz="2400" b="1" dirty="0">
                <a:solidFill>
                  <a:schemeClr val="bg1"/>
                </a:solidFill>
              </a:rPr>
            </a:br>
            <a:r>
              <a:rPr lang="ru-RU" sz="2400" b="1" dirty="0">
                <a:solidFill>
                  <a:schemeClr val="bg1"/>
                </a:solidFill>
              </a:rPr>
              <a:t/>
            </a:r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55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994435"/>
            <a:ext cx="5212006" cy="386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0"/>
            <a:ext cx="5220072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067944" cy="6858000"/>
          </a:xfrm>
          <a:solidFill>
            <a:srgbClr val="002060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b="1" dirty="0"/>
              <a:t>Английские идиомы, связанные с темой </a:t>
            </a:r>
            <a:r>
              <a:rPr lang="ru-RU" sz="2800" b="1" dirty="0" smtClean="0"/>
              <a:t>еды</a:t>
            </a:r>
            <a:br>
              <a:rPr lang="ru-RU" sz="2800" b="1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Наиболее часто в идиомах английского языка встречаются такие названия продуктов, как </a:t>
            </a:r>
            <a:r>
              <a:rPr lang="en-US" sz="2800" b="1" i="1" dirty="0"/>
              <a:t>apple, bean, bread, cake, egg, fish, fruit, nut, pie, potato, salt, soup</a:t>
            </a:r>
            <a:r>
              <a:rPr lang="en-US" sz="2400" dirty="0"/>
              <a:t>, </a:t>
            </a:r>
            <a:r>
              <a:rPr lang="ru-RU" sz="2400" dirty="0"/>
              <a:t>а также глаголы </a:t>
            </a:r>
            <a:r>
              <a:rPr lang="en-US" sz="2800" b="1" i="1" dirty="0"/>
              <a:t>to eat </a:t>
            </a:r>
            <a:r>
              <a:rPr lang="ru-RU" sz="2800" b="1" i="1" dirty="0"/>
              <a:t>и </a:t>
            </a:r>
            <a:r>
              <a:rPr lang="en-US" sz="2800" b="1" i="1" dirty="0"/>
              <a:t>to cook.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337373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700</TotalTime>
  <Words>236</Words>
  <Application>Microsoft Office PowerPoint</Application>
  <PresentationFormat>Экран (4:3)</PresentationFormat>
  <Paragraphs>35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Твердый переплет</vt:lpstr>
      <vt:lpstr>Оформление по умолчанию</vt:lpstr>
      <vt:lpstr>1_Оформление по умолчанию</vt:lpstr>
      <vt:lpstr>      </vt:lpstr>
      <vt:lpstr>Цель работы  – выявление основных механизмов и закономерностей языкового построения идиом на тему «Еда» изучение этой тематике как отражение национально-культурной специфики британской нации, определение связи фразеологизмов с национальным характером англичан и показать, как фразеологические единицы отражают менталитет английского народа.</vt:lpstr>
      <vt:lpstr>Презентация PowerPoint</vt:lpstr>
      <vt:lpstr>Презентация PowerPoint</vt:lpstr>
      <vt:lpstr>Английский язык, как и многие языки мира, имеет тысячелетнюю историю. Он создавался многими народами, вносившими в него новые слова.   В каждом языке, в том числе и английском, есть фразы, которые невозможно перевести дословно. Такие фразы называются идиомами.   </vt:lpstr>
      <vt:lpstr>Что такое идиома?</vt:lpstr>
      <vt:lpstr>Для чего нужны идиомы?</vt:lpstr>
      <vt:lpstr>Английские идиомы, связанные с темой еды  Хотя английский и русский языки очень разные, но значения некоторых идиоматических выражений совпадают. Вот те, которые имеют такое же или близкое значения в обоих языках.  -Butter someone up – быть крайне любезным с кем-то (в целях личной выгоды). Русское «подмаслить» – задобрить, расположить к себе. -Make one’s mouth water – слюнки текут. - Sell like hot cakes – расходятся как горячие пирожки.  </vt:lpstr>
      <vt:lpstr>Английские идиомы, связанные с темой еды    Наиболее часто в идиомах английского языка встречаются такие названия продуктов, как apple, bean, bread, cake, egg, fish, fruit, nut, pie, potato, salt, soup, а также глаголы to eat и to cook.</vt:lpstr>
      <vt:lpstr>Заключение  В своей работе я рассматривала идиоматические и фразеологические выражения, сгруппировав их по принципу принадлежности к продуктам. Сравнивая идиомы и фразеологизмы, связанные с яблоком, пирогом, яйцом и картофелем, я заметила, что идиомы с определенным продуктом имеют общее свойство.  Так, например, фразеологизмы о яблоке британцы отождествляют с положительными моментами: чья-либо радость, идеальный порядок; идиомы же, связанные с картофелем несут в себе негативный характер. Я считаю, это связано с тем, что идиомы и фразеологизмы связаны с историей и культурой страны и языка.</vt:lpstr>
      <vt:lpstr>Спасибо за внимание.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Комитет по образованию и делам молодёжи г. Подольска Московской области  МОУ «Средняя общеобразовательная школа №17» ул.Высотная,17</dc:title>
  <dc:creator>user1</dc:creator>
  <cp:lastModifiedBy>Учитель</cp:lastModifiedBy>
  <cp:revision>42</cp:revision>
  <dcterms:created xsi:type="dcterms:W3CDTF">2013-02-09T16:41:39Z</dcterms:created>
  <dcterms:modified xsi:type="dcterms:W3CDTF">2020-12-23T23:44:40Z</dcterms:modified>
</cp:coreProperties>
</file>