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6" r:id="rId1"/>
  </p:sldMasterIdLst>
  <p:notesMasterIdLst>
    <p:notesMasterId r:id="rId18"/>
  </p:notesMasterIdLst>
  <p:sldIdLst>
    <p:sldId id="282" r:id="rId2"/>
    <p:sldId id="288" r:id="rId3"/>
    <p:sldId id="303" r:id="rId4"/>
    <p:sldId id="289" r:id="rId5"/>
    <p:sldId id="304" r:id="rId6"/>
    <p:sldId id="293" r:id="rId7"/>
    <p:sldId id="307" r:id="rId8"/>
    <p:sldId id="309" r:id="rId9"/>
    <p:sldId id="310" r:id="rId10"/>
    <p:sldId id="313" r:id="rId11"/>
    <p:sldId id="312" r:id="rId12"/>
    <p:sldId id="315" r:id="rId13"/>
    <p:sldId id="314" r:id="rId14"/>
    <p:sldId id="316" r:id="rId15"/>
    <p:sldId id="318" r:id="rId16"/>
    <p:sldId id="30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71" autoAdjust="0"/>
  </p:normalViewPr>
  <p:slideViewPr>
    <p:cSldViewPr>
      <p:cViewPr varScale="1">
        <p:scale>
          <a:sx n="81" d="100"/>
          <a:sy n="81" d="100"/>
        </p:scale>
        <p:origin x="-105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4D46ED-8587-4DFC-B622-0898A01E7F17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E181C4-CB2B-476F-AD6E-BDD032AC1F2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90417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E181C4-CB2B-476F-AD6E-BDD032AC1F2D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95969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44B09-E078-495A-9E80-3F1D48EEC363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5D15D-91DD-4576-8897-3576A24597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44B09-E078-495A-9E80-3F1D48EEC363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5D15D-91DD-4576-8897-3576A24597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44B09-E078-495A-9E80-3F1D48EEC363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5D15D-91DD-4576-8897-3576A24597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44B09-E078-495A-9E80-3F1D48EEC363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5D15D-91DD-4576-8897-3576A24597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44B09-E078-495A-9E80-3F1D48EEC363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5D15D-91DD-4576-8897-3576A24597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44B09-E078-495A-9E80-3F1D48EEC363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5D15D-91DD-4576-8897-3576A24597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44B09-E078-495A-9E80-3F1D48EEC363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5D15D-91DD-4576-8897-3576A24597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44B09-E078-495A-9E80-3F1D48EEC363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5D15D-91DD-4576-8897-3576A24597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44B09-E078-495A-9E80-3F1D48EEC363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5D15D-91DD-4576-8897-3576A24597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44B09-E078-495A-9E80-3F1D48EEC363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5D15D-91DD-4576-8897-3576A24597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44B09-E078-495A-9E80-3F1D48EEC363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5D15D-91DD-4576-8897-3576A24597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8F44B09-E078-495A-9E80-3F1D48EEC363}" type="datetimeFigureOut">
              <a:rPr lang="ru-RU" smtClean="0"/>
              <a:pPr/>
              <a:t>25.02.2022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645D15D-91DD-4576-8897-3576A24597E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86380" y="4214818"/>
            <a:ext cx="3643338" cy="2000264"/>
          </a:xfrm>
        </p:spPr>
        <p:txBody>
          <a:bodyPr>
            <a:normAutofit fontScale="85000" lnSpcReduction="20000"/>
          </a:bodyPr>
          <a:lstStyle/>
          <a:p>
            <a:r>
              <a:rPr lang="ru-RU" sz="1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Составили:   </a:t>
            </a:r>
          </a:p>
          <a:p>
            <a:r>
              <a:rPr lang="ru-RU" sz="1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Усанова О.Ю., педагог-психолог  </a:t>
            </a:r>
          </a:p>
          <a:p>
            <a:r>
              <a:rPr lang="ru-RU" sz="1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МБДОУ №1,  </a:t>
            </a:r>
          </a:p>
          <a:p>
            <a:r>
              <a:rPr lang="ru-RU" sz="1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Охрименко  Т.Н., воспитатель</a:t>
            </a:r>
          </a:p>
          <a:p>
            <a:r>
              <a:rPr lang="ru-RU" sz="1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МБДОУ № 1</a:t>
            </a:r>
          </a:p>
          <a:p>
            <a:r>
              <a:rPr lang="ru-RU" sz="1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Травина Е.В.</a:t>
            </a:r>
            <a:r>
              <a:rPr lang="ru-RU" sz="1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воспитатель</a:t>
            </a:r>
          </a:p>
          <a:p>
            <a:r>
              <a:rPr lang="ru-RU" sz="1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МБДОУ № 1</a:t>
            </a:r>
          </a:p>
          <a:p>
            <a:pPr algn="just"/>
            <a:endParaRPr lang="ru-RU" sz="18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dirty="0" smtClean="0"/>
          </a:p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1500174"/>
            <a:ext cx="8643998" cy="150019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Эколого-психологический тренинг – одна из форм</a:t>
            </a:r>
            <a:b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экологического образования детей старшего дошкольного возраста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258" y="3789040"/>
            <a:ext cx="2520280" cy="26509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Беседа  о правилах поведения в лесу</a:t>
            </a:r>
            <a:endParaRPr lang="ru-RU" sz="24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2100564"/>
            <a:ext cx="4633382" cy="34750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051575"/>
            <a:ext cx="2399272" cy="3573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892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04664"/>
            <a:ext cx="6512511" cy="1044199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«Чудесный мешочек или…  что можно взять с собой в лес».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604819"/>
            <a:ext cx="2967067" cy="4243610"/>
          </a:xfrm>
          <a:prstGeom prst="rect">
            <a:avLst/>
          </a:prstGeom>
          <a:ln>
            <a:solidFill>
              <a:srgbClr val="00B05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556792"/>
            <a:ext cx="3218728" cy="4291637"/>
          </a:xfrm>
          <a:prstGeom prst="rect">
            <a:avLst/>
          </a:prstGeom>
          <a:ln>
            <a:solidFill>
              <a:srgbClr val="00B05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90183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0590" y="548680"/>
            <a:ext cx="7772400" cy="36004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Игра 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«Чьи следы?»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060848"/>
            <a:ext cx="3600400" cy="4032448"/>
          </a:xfrm>
          <a:prstGeom prst="rect">
            <a:avLst/>
          </a:prstGeom>
          <a:ln>
            <a:solidFill>
              <a:srgbClr val="00B05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268760"/>
            <a:ext cx="3888432" cy="4151784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2627784" y="4005064"/>
            <a:ext cx="288032" cy="201176"/>
          </a:xfrm>
        </p:spPr>
        <p:txBody>
          <a:bodyPr>
            <a:normAutofit fontScale="40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646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3" y="260648"/>
            <a:ext cx="7406208" cy="151216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  </a:t>
            </a:r>
            <a:r>
              <a:rPr lang="ru-RU" sz="27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коллажа : </a:t>
            </a:r>
            <a:br>
              <a:rPr lang="ru-RU" sz="27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«Вот наш лес, полный сказок и чудес</a:t>
            </a:r>
            <a:r>
              <a:rPr lang="ru-RU" sz="27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7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988840"/>
            <a:ext cx="3024336" cy="3744416"/>
          </a:xfrm>
          <a:prstGeom prst="rect">
            <a:avLst/>
          </a:prstGeom>
          <a:ln>
            <a:solidFill>
              <a:srgbClr val="00B05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2010196"/>
            <a:ext cx="2966317" cy="3744416"/>
          </a:xfrm>
          <a:prstGeom prst="rect">
            <a:avLst/>
          </a:prstGeom>
          <a:ln>
            <a:solidFill>
              <a:srgbClr val="00B05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2443445"/>
            <a:ext cx="1870865" cy="2923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332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81337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ru-RU" sz="27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Ритуал </a:t>
            </a:r>
            <a:r>
              <a:rPr lang="ru-RU" sz="27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прощания:</a:t>
            </a:r>
            <a:r>
              <a:rPr lang="ru-RU" sz="27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«Я был рад с тобой поиграть</a:t>
            </a:r>
            <a:r>
              <a:rPr lang="ru-RU" sz="27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/>
              <a:t> 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445094"/>
            <a:ext cx="3429000" cy="4572000"/>
          </a:xfrm>
          <a:prstGeom prst="rect">
            <a:avLst/>
          </a:prstGeom>
          <a:ln>
            <a:solidFill>
              <a:srgbClr val="00B05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1451079"/>
            <a:ext cx="3429000" cy="4572000"/>
          </a:xfrm>
          <a:prstGeom prst="rect">
            <a:avLst/>
          </a:prstGeom>
          <a:ln>
            <a:solidFill>
              <a:srgbClr val="00B05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22809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15816" y="314096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332656"/>
            <a:ext cx="8100392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 проведения  с детьми </a:t>
            </a:r>
          </a:p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эколого-психологических тренингов 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рирода  станет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каждого дошкольника не только живой лабораторией, где можно наблюдать и изучать жизнь ее обитателей, но и школой разумного пользования, умножения и сохранения ее богатств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научатся 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восхищенно - уважительно смотреть на все, что растет, цветет, движется, с тревогой и переживанием воспринимать факты грубого отношения к природе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.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3140968"/>
            <a:ext cx="4248472" cy="3209002"/>
          </a:xfrm>
          <a:prstGeom prst="rect">
            <a:avLst/>
          </a:prstGeom>
          <a:ln>
            <a:solidFill>
              <a:srgbClr val="00B05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24551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1571612"/>
            <a:ext cx="807249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algn="ctr"/>
            <a:r>
              <a:rPr lang="ru-RU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r>
              <a:rPr lang="ru-RU" sz="4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555" y="3264301"/>
            <a:ext cx="2952328" cy="3573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142853"/>
            <a:ext cx="8358246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Эколого-психологический тренинг </a:t>
            </a:r>
            <a:r>
              <a:rPr lang="ru-RU" sz="2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комплексная форма экологического образования, основанная на общей методологии социально-психологических тренингов и направленная на коррекцию и развитие отношений ребенка к себе (в первую очередь, к своему духовному и физическому здоровью) и к окружающей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социоприродной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среде. </a:t>
            </a:r>
          </a:p>
          <a:p>
            <a:pPr lvl="1" algn="just">
              <a:lnSpc>
                <a:spcPct val="150000"/>
              </a:lnSpc>
            </a:pPr>
            <a:endParaRPr lang="ru-RU" b="1" i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78492" y="2924944"/>
            <a:ext cx="5564182" cy="3167058"/>
          </a:xfrm>
          <a:prstGeom prst="rect">
            <a:avLst/>
          </a:prstGeom>
          <a:ln>
            <a:solidFill>
              <a:srgbClr val="00B05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335846"/>
            <a:ext cx="8572560" cy="50321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sz="24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Формирование, развитие экологических установок у детей (например, нет «вредных» и «полезных» насекомых), преодоление прагматического отношения к природным объектам.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Развитие чувства эмоциональной отзывчивости, чувства сопричастности живой природе, чувства сопереживания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Обучение умениям и навыкам взаимодействия с природой (например, не кричу в лесу, потому что это — чужой дом).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Развитие навыков общения в различных жизненных ситуациях.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Достижение способности к эмпатии, к пониманию переживаний, состояний, настроений и интересов  друг к другу.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Обучение правилам хорошего тона.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85728"/>
            <a:ext cx="8501122" cy="7971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Основные принципы работы </a:t>
            </a:r>
            <a:r>
              <a:rPr lang="ru-RU" sz="2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/>
            <a:endParaRPr lang="ru-RU" dirty="0" smtClean="0">
              <a:solidFill>
                <a:srgbClr val="00B050"/>
              </a:solidFill>
            </a:endParaRP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Осуществление индивидуального подхода на фоне коллективной деятельности.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Взаимное доверие во взаимоотношений  между детьми.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Занятия проводятся в игровой форме, что вызывает живой интерес.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Создается чувство безопасности, благодаря чему дети свободно исследуют, выражают своё «Я», безопасно проявляют свои эмоции и чувства.</a:t>
            </a:r>
          </a:p>
          <a:p>
            <a:pPr algn="ctr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Особенности занятий: 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Проведение занятия не требует специальных знаний у детей.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Занятия можно использовать в работе с семьями.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Все упражнения взрослый выполняет вместе с детьми.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Занятия продолжительностью 25 — 30 минут. 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Каждое занятие состоит из 3 частей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( 1 часть – установление  эмоционального контакта с помощью игр по кругу, 2 часть -игры и упражнения на решения задач тренинга, 3 часть-закрепление положительных эмоций с помощью художественных произведений).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2400" dirty="0" smtClean="0"/>
              <a:t> </a:t>
            </a:r>
          </a:p>
          <a:p>
            <a:endParaRPr lang="ru-RU" sz="2400" dirty="0" smtClean="0"/>
          </a:p>
          <a:p>
            <a:endParaRPr lang="ru-RU" sz="24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500042"/>
            <a:ext cx="8501122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Основные методы  обучения</a:t>
            </a:r>
          </a:p>
          <a:p>
            <a:pPr algn="ctr"/>
            <a:endParaRPr lang="ru-RU" sz="20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Этюды, мини-этюды, упражнения (творческого и подражательно-исполнительского характера), чтение художественной литературы, беседы, игры-беседы, импровизация, моделирование и анализ заданных ситуаций, рассказы взрослого, рассказы детей , тематическое рисование.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3071810"/>
            <a:ext cx="4286280" cy="3143272"/>
          </a:xfrm>
          <a:prstGeom prst="rect">
            <a:avLst/>
          </a:prstGeom>
          <a:ln>
            <a:solidFill>
              <a:srgbClr val="00B05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500042"/>
            <a:ext cx="8358246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«Здравствуй, лес, дремучий лес.  Полный сказок и чудес</a:t>
            </a:r>
            <a:r>
              <a:rPr lang="ru-RU" sz="24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!»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ctr"/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из цикла  эколого-психологических  тренингов  с детьми </a:t>
            </a:r>
          </a:p>
          <a:p>
            <a:pPr algn="ctr"/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старшего дошкольного возраста)</a:t>
            </a: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Установить эмоциональный контакт между участниками.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Способствовать осознанию дошкольниками всех компонентов природы, закреплению навыков экологически грамотного поведения.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Развивать чувство эмпатии.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Эмоционально обогащать настроение детей поэзией.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Закреплять положительные эмоции на занятии.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654032"/>
          </a:xfrm>
        </p:spPr>
        <p:txBody>
          <a:bodyPr>
            <a:norm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Ритуал приветствия</a:t>
            </a:r>
            <a:endParaRPr lang="ru-RU" sz="2000" dirty="0">
              <a:solidFill>
                <a:srgbClr val="00B05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785786" y="1142984"/>
            <a:ext cx="3354166" cy="4230232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Установление эмоционального         контакта</a:t>
            </a:r>
          </a:p>
          <a:p>
            <a:pPr algn="ctr">
              <a:buNone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Игра по кругу </a:t>
            </a:r>
            <a:endParaRPr lang="en-US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«Передай улыбку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>
              <a:buNone/>
            </a:pP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772816"/>
            <a:ext cx="3346450" cy="2508911"/>
          </a:xfrm>
          <a:prstGeom prst="rect">
            <a:avLst/>
          </a:prstGeom>
          <a:ln>
            <a:solidFill>
              <a:srgbClr val="00B05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7772400" cy="524006"/>
          </a:xfrm>
        </p:spPr>
        <p:txBody>
          <a:bodyPr>
            <a:normAutofit/>
          </a:bodyPr>
          <a:lstStyle/>
          <a:p>
            <a:pPr algn="ctr"/>
            <a:r>
              <a:rPr lang="ru-RU" sz="27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</a:t>
            </a:r>
            <a:r>
              <a:rPr lang="ru-RU" sz="27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часть</a:t>
            </a:r>
            <a:endParaRPr lang="ru-RU" sz="27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785786" y="1484784"/>
            <a:ext cx="3500462" cy="344441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</a:t>
            </a:r>
            <a:endParaRPr lang="en-US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«Путешествие друзей»</a:t>
            </a:r>
            <a:endParaRPr lang="ru-RU" sz="24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052736"/>
            <a:ext cx="3346450" cy="2508911"/>
          </a:xfrm>
          <a:prstGeom prst="rect">
            <a:avLst/>
          </a:prstGeom>
          <a:ln>
            <a:solidFill>
              <a:srgbClr val="00B05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Объект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61" y="3356992"/>
            <a:ext cx="3748087" cy="2811065"/>
          </a:xfrm>
          <a:prstGeom prst="rect">
            <a:avLst/>
          </a:prstGeom>
          <a:ln>
            <a:solidFill>
              <a:srgbClr val="00B05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3930388"/>
            <a:ext cx="2438400" cy="243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654032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часть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785786" y="620688"/>
            <a:ext cx="3500462" cy="4968552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Сюрпризный момент</a:t>
            </a:r>
            <a:endParaRPr lang="en-US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 Встреча  Старичка-</a:t>
            </a:r>
            <a:r>
              <a:rPr lang="ru-RU" sz="24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лесовичка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0" indent="0" algn="ctr">
              <a:buNone/>
            </a:pPr>
            <a:endParaRPr lang="ru-RU" sz="2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marL="0" indent="0" algn="ctr">
              <a:buNone/>
            </a:pPr>
            <a:endParaRPr lang="ru-RU" sz="2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400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4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420888"/>
            <a:ext cx="3129786" cy="2707379"/>
          </a:xfrm>
          <a:prstGeom prst="rect">
            <a:avLst/>
          </a:prstGeom>
          <a:ln>
            <a:solidFill>
              <a:srgbClr val="00B05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379" y="836712"/>
            <a:ext cx="3646421" cy="2734816"/>
          </a:xfrm>
          <a:prstGeom prst="rect">
            <a:avLst/>
          </a:prstGeom>
          <a:ln>
            <a:solidFill>
              <a:srgbClr val="00B05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2731" y="3962218"/>
            <a:ext cx="3441716" cy="2520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973</TotalTime>
  <Words>422</Words>
  <Application>Microsoft Office PowerPoint</Application>
  <PresentationFormat>Экран (4:3)</PresentationFormat>
  <Paragraphs>81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Воздушный поток</vt:lpstr>
      <vt:lpstr>Эколого-психологический тренинг – одна из форм экологического образования детей старшего дошкольного возраста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Ритуал приветствия</vt:lpstr>
      <vt:lpstr>Основная часть</vt:lpstr>
      <vt:lpstr>Основная часть</vt:lpstr>
      <vt:lpstr> Беседа  о правилах поведения в лесу</vt:lpstr>
      <vt:lpstr>Игра «Чудесный мешочек или…  что можно взять с собой в лес». </vt:lpstr>
      <vt:lpstr>  Игра  «Чьи следы?»</vt:lpstr>
      <vt:lpstr>  Создание коллажа :   «Вот наш лес, полный сказок и чудес»</vt:lpstr>
      <vt:lpstr>Ритуал прощания:  «Я был рад с тобой поиграть»  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Призентация</dc:title>
  <dc:creator>Admin</dc:creator>
  <cp:lastModifiedBy>Admin</cp:lastModifiedBy>
  <cp:revision>112</cp:revision>
  <dcterms:created xsi:type="dcterms:W3CDTF">2019-10-10T07:16:47Z</dcterms:created>
  <dcterms:modified xsi:type="dcterms:W3CDTF">2022-02-25T10:54:26Z</dcterms:modified>
</cp:coreProperties>
</file>