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fl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9"/>
  </p:notesMasterIdLst>
  <p:sldIdLst>
    <p:sldId id="293" r:id="rId2"/>
    <p:sldId id="274" r:id="rId3"/>
    <p:sldId id="263" r:id="rId4"/>
    <p:sldId id="279" r:id="rId5"/>
    <p:sldId id="275" r:id="rId6"/>
    <p:sldId id="281" r:id="rId7"/>
    <p:sldId id="282" r:id="rId8"/>
    <p:sldId id="283" r:id="rId9"/>
    <p:sldId id="284" r:id="rId10"/>
    <p:sldId id="289" r:id="rId11"/>
    <p:sldId id="285" r:id="rId12"/>
    <p:sldId id="290" r:id="rId13"/>
    <p:sldId id="296" r:id="rId14"/>
    <p:sldId id="291" r:id="rId15"/>
    <p:sldId id="292" r:id="rId16"/>
    <p:sldId id="295" r:id="rId17"/>
    <p:sldId id="29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16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05D1-B410-477C-88A4-5AB791CAE4B1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C97A-52D4-49D9-B4E8-46D2A12F3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339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6C97A-52D4-49D9-B4E8-46D2A12F303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03CE5-5500-4EF3-8749-BB9FF0AE9535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DE411-EA2D-4C10-B4E7-C470DEA91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flv"/><Relationship Id="rId1" Type="http://schemas.microsoft.com/office/2007/relationships/media" Target="../media/media1.flv"/><Relationship Id="rId6" Type="http://schemas.openxmlformats.org/officeDocument/2006/relationships/image" Target="../media/image28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sds.ru/BRK1/XVI-04.htm" TargetMode="External"/><Relationship Id="rId3" Type="http://schemas.openxmlformats.org/officeDocument/2006/relationships/image" Target="../media/image2.gif"/><Relationship Id="rId7" Type="http://schemas.openxmlformats.org/officeDocument/2006/relationships/hyperlink" Target="http://journal.oscfo.ru/nomera/4/povest_o_petre_i_fevronii_muromskih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tikul.ucoz.ru/forum/54" TargetMode="External"/><Relationship Id="rId5" Type="http://schemas.openxmlformats.org/officeDocument/2006/relationships/hyperlink" Target="http://www.petr-fevronia.ru/category/22" TargetMode="External"/><Relationship Id="rId4" Type="http://schemas.openxmlformats.org/officeDocument/2006/relationships/hyperlink" Target="http://school-103.nios.ru/Petr.htm" TargetMode="External"/><Relationship Id="rId9" Type="http://schemas.openxmlformats.org/officeDocument/2006/relationships/hyperlink" Target="http://zvon.yaroslavl.ru/krasny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2.gif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5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8;&#1045;&#1052;&#1040;&#1058;.%20&#1055;&#1051;&#1040;&#1053;&#1067;\&#1058;&#1045;&#1052;&#1040;&#1058;.%20&#1055;&#1051;&#1040;&#1053;&#1067;\7%20&#1082;&#1083;\&#1087;&#1086;&#1074;&#1077;&#1089;&#1090;&#1100;%20&#1086;%20&#1087;&#1077;&#1090;&#1088;&#1077;%20&#1080;%20&#1092;&#1077;&#1074;&#1088;&#1086;&#1085;&#1080;&#1080;\&#1086;&#1090;&#1082;&#1088;&#1099;&#1090;&#1099;&#1081;%20&#1091;&#1088;&#1086;&#1082;\k04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66" y="2214554"/>
            <a:ext cx="57864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«Повесть о Петре и </a:t>
            </a:r>
            <a:r>
              <a:rPr lang="ru-RU" sz="2000" b="1" dirty="0" err="1" smtClean="0">
                <a:solidFill>
                  <a:srgbClr val="FF0000"/>
                </a:solidFill>
                <a:latin typeface="Monotype Corsiva" pitchFamily="66" charset="0"/>
              </a:rPr>
              <a:t>Февронии</a:t>
            </a: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 Муромских».</a:t>
            </a:r>
            <a: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Нравственные идеалы и заветы Древней Руси. </a:t>
            </a:r>
            <a: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Прославление любви и верности.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49" name="Рисунок 2" descr="BD1453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28604"/>
            <a:ext cx="5715000" cy="95250"/>
          </a:xfrm>
          <a:prstGeom prst="rect">
            <a:avLst/>
          </a:prstGeom>
          <a:noFill/>
        </p:spPr>
      </p:pic>
      <p:pic>
        <p:nvPicPr>
          <p:cNvPr id="2050" name="Рисунок 1" descr="эмблема школы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214290"/>
            <a:ext cx="888878" cy="1068384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1643050"/>
            <a:ext cx="2661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Урок литературы в 7 классе</a:t>
            </a:r>
            <a:endParaRPr lang="ru-RU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142976" y="3429000"/>
            <a:ext cx="664370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урока: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познакомить  с повестью о Петре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Февронии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Муромских, выявить её  специфику;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поведать,  как раскрываются темы любви, верности слову и долгу, святости поступков и желаний в литературе Древней Руси;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показать, что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нравственные идеалы и заветы Древней Руси ценны и поныне.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стенгазета 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«Повесть о Петре и </a:t>
            </a:r>
            <a:r>
              <a:rPr kumimoji="0" lang="ru-RU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Февронии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В дополнение к         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прочитанному»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презентация,.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Опережающее задание: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1. Прочитать «Повесть о Петре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Февронии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2.  Отгадать кроссворд   по данной повести (напечатан в стенгазете).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3.  Найти информацию об авторе данного произведения (индивид.).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786446" y="5572140"/>
            <a:ext cx="285752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970213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Ларочкина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Наталия Васильевна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970213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Должность: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учитель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970213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русского языка и литературы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635795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928670"/>
            <a:ext cx="86439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 чем основное значение «Повести…»?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Какие жизненные ценности утверждаются в ней?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357562"/>
            <a:ext cx="7786742" cy="1815882"/>
          </a:xfrm>
          <a:prstGeom prst="rect">
            <a:avLst/>
          </a:prstGeom>
          <a:solidFill>
            <a:srgbClr val="FFCC66"/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 </a:t>
            </a:r>
            <a:r>
              <a:rPr lang="ru-RU" sz="2800" b="1" i="1" dirty="0" smtClean="0">
                <a:solidFill>
                  <a:srgbClr val="FF0000"/>
                </a:solidFill>
              </a:rPr>
              <a:t>Жизнь по заповедям Божьим,</a:t>
            </a:r>
            <a:endParaRPr lang="en-US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осознанное желание человека творить добро, любовь и верность  – </a:t>
            </a:r>
            <a:endParaRPr lang="en-US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ценности, над которыми не властно время.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\Рабочий стол\!!!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1" y="-1143002"/>
            <a:ext cx="6858001" cy="914400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35716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8 июля </a:t>
            </a:r>
            <a:r>
              <a:rPr lang="en-US" sz="3200" dirty="0" smtClean="0">
                <a:solidFill>
                  <a:srgbClr val="FF0000"/>
                </a:solidFill>
              </a:rPr>
              <a:t>–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Всероссийский день семьи,  любви и верности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D:\ТЕМАТ. ПЛАНЫ\ТЕМАТ. ПЛАНЫ\7 кл\повесть о петре и февронии\image171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1500174"/>
            <a:ext cx="271464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Documents and Settings\Admin\Рабочий стол\!!!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53068" y="-1132932"/>
            <a:ext cx="6858000" cy="912386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071934" y="3929066"/>
            <a:ext cx="2000264" cy="1343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830" name="Picture 14" descr="C:\Documents and Settings\Admin\Рабочий стол\c4bddархангельск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3857628"/>
            <a:ext cx="1428760" cy="2466934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4819" name="Picture 3" descr="C:\Documents and Settings\Admin\Рабочий стол\ульяновск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1285860"/>
            <a:ext cx="2071702" cy="1709155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4820" name="Picture 4" descr="C:\Documents and Settings\Admin\Рабочий стол\абакан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5214949"/>
            <a:ext cx="2047868" cy="1535901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4822" name="Picture 6" descr="C:\Documents and Settings\Admin\Рабочий стол\муром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142984"/>
            <a:ext cx="2465560" cy="1857388"/>
          </a:xfrm>
          <a:prstGeom prst="round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4823" name="Picture 7" descr="C:\Documents and Settings\Admin\Рабочий стол\ярославль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3500438"/>
            <a:ext cx="1643074" cy="2181071"/>
          </a:xfrm>
          <a:prstGeom prst="roundRect">
            <a:avLst>
              <a:gd name="adj" fmla="val 16667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571604" y="2714620"/>
            <a:ext cx="66717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/>
              <a:t>Муром</a:t>
            </a:r>
            <a:endParaRPr lang="ru-RU" sz="1200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7286644" y="6000768"/>
            <a:ext cx="1214446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Архангельск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7215206" y="2714620"/>
            <a:ext cx="1000132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Ульяновск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4429124" y="4714884"/>
            <a:ext cx="1143008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Сочи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1142976" y="5357826"/>
            <a:ext cx="1143008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Ярославль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4786314" y="6429396"/>
            <a:ext cx="785818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Абакан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357166"/>
            <a:ext cx="6286544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Памятники  Петру  и 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Февронии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9" name="Picture 13" descr="D:\ТЕМАТ. ПЛАНЫ\ТЕМАТ. ПЛАНЫ\7 кл\повесть о петре и февронии\памятник в сочи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4934" y="1142984"/>
            <a:ext cx="2647407" cy="361950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857356" y="571480"/>
            <a:ext cx="55006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Подведение итогов урока.</a:t>
            </a:r>
            <a:endParaRPr lang="ru-RU" sz="44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85720" y="4572008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Чем обогатила вас история Петра и </a:t>
            </a: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Февронии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prstClr val="black"/>
              </a:solidFill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  каких вечных ценностях </a:t>
            </a:r>
            <a:endParaRPr lang="en-US" sz="28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заставил вас задуматься сегодняшний урок? </a:t>
            </a:r>
            <a:endParaRPr lang="ru-RU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" name="Picture 3" descr="D:\ТЕМАТ. ПЛАНЫ\ТЕМАТ. ПЛАНЫ\7 кл\повесть о петре и февронии\654fe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1428736"/>
            <a:ext cx="421484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714612" y="1571612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Семья </a:t>
            </a:r>
          </a:p>
          <a:p>
            <a:endParaRPr lang="ru-RU" sz="2400" b="1" dirty="0" smtClean="0">
              <a:solidFill>
                <a:srgbClr val="FF000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Любовь                         Верность</a:t>
            </a:r>
            <a:endParaRPr lang="ru-RU" sz="2400" dirty="0">
              <a:solidFill>
                <a:prstClr val="black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2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3" name="хор пересвет(Петр и Февронья) vk.fl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1"/>
            <a:ext cx="9144000" cy="6237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Admin\Рабочий стол\!!!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3" y="-1143001"/>
            <a:ext cx="6858001" cy="91440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4876" y="1142984"/>
            <a:ext cx="914400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00768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64" y="1428736"/>
            <a:ext cx="87154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dirty="0" smtClean="0"/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Mistral" pitchFamily="66" charset="0"/>
              </a:rPr>
              <a:t>СПАСИБО  ЗА  УРОК</a:t>
            </a:r>
            <a:endParaRPr lang="ru-RU" sz="7200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928670"/>
            <a:ext cx="735811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Список используем</a:t>
            </a:r>
            <a:r>
              <a:rPr lang="ru-RU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ой </a:t>
            </a:r>
            <a:r>
              <a:rPr lang="ru-RU" b="1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литературы и сайтов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en-US" sz="800" b="1" dirty="0" smtClean="0">
              <a:latin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sz="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Золотарева И.В., Аникина С.М. Поурочные разработки по литературе. 7 класс.- М.:ВАКО, 2005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Крупина Н.Л. Повесть о Петре и Февронии Муромских. IХ класс ⁄⁄ Литература в школе.-2000.-№5.-с.78-82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Малюкова В.Ф. Урок по «Повести о Петре и Февронии Муромских» VII класс ⁄⁄ Литература в школе.-2008.- №9.-с.37-39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Турьянская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Б.И., Комисарова Е.В., </a:t>
            </a: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Холодкова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Л.А. Литература в 7 классе: Урок за </a:t>
            </a: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уроком.-М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., 1999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Ужанков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А.Н. Повесть о Петре и Февронии Муромских ⁄⁄ Литература в школе.-2005.- №4.-с.13-18.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en-US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http</a:t>
            </a: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://</a:t>
            </a:r>
            <a:r>
              <a:rPr lang="en-US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school</a:t>
            </a: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-103.</a:t>
            </a:r>
            <a:r>
              <a:rPr lang="en-US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nios</a:t>
            </a: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.</a:t>
            </a:r>
            <a:r>
              <a:rPr lang="en-US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ru</a:t>
            </a: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/</a:t>
            </a:r>
            <a:r>
              <a:rPr lang="en-US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Petr</a:t>
            </a: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.</a:t>
            </a:r>
            <a:r>
              <a:rPr lang="en-US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4"/>
              </a:rPr>
              <a:t>htm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dirty="0" smtClean="0">
                <a:latin typeface="Courier New" pitchFamily="49" charset="0"/>
                <a:ea typeface="Times New Roman" pitchFamily="18" charset="0"/>
                <a:cs typeface="Courier New" pitchFamily="49" charset="0"/>
                <a:hlinkClick r:id="rId5"/>
              </a:rPr>
              <a:t>http://www.petr-fevronia.ru/category/22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http://artikul.ucoz.ru/forum/54</a:t>
            </a: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9875" algn="l"/>
              </a:tabLs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   </a:t>
            </a: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http://journal.oscfo.ru/nomera/4/povest_o_petre_i_fevronii_muromskih/</a:t>
            </a:r>
            <a:endParaRPr lang="ru-RU" sz="800" dirty="0" smtClean="0">
              <a:latin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http://www.mosds.ru/BRK1/XVI-04.htm</a:t>
            </a:r>
            <a:endParaRPr lang="ru-RU" sz="800" dirty="0" smtClean="0">
              <a:latin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en-US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  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http://zvon.yaroslavl.ru/krasny.mp3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ТЕМАТ. ПЛАНЫ\ТЕМАТ. ПЛАНЫ\7 кл\повесть о петре и февронии\10015595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67436">
            <a:off x="500900" y="1227558"/>
            <a:ext cx="2793124" cy="411985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076" name="Picture 4" descr="D:\ТЕМАТ. ПЛАНЫ\ТЕМАТ. ПЛАНЫ\7 кл\повесть о петре и февронии\petr_phefroni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714356"/>
            <a:ext cx="2857520" cy="4929222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6" name="Содержимое 8" descr="D:\ТЕМАТ. ПЛАНЫ\ТЕМАТ. ПЛАНЫ\7 кл\повесть о петре и февронии\hodvm_19.jpg"/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714356"/>
            <a:ext cx="41434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714356"/>
            <a:ext cx="464347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D:\ТЕМАТ. ПЛАНЫ\ТЕМАТ. ПЛАНЫ\7 кл\повесть о петре и февронии\hodvm_21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642918"/>
            <a:ext cx="45720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642918"/>
            <a:ext cx="492922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1000108"/>
            <a:ext cx="490465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3" name="Picture 1" descr="D:\ТЕМАТ. ПЛАНЫ\ТЕМАТ. ПЛАНЫ\7 кл\повесть о петре и февронии\petr_phefroni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642918"/>
            <a:ext cx="3000396" cy="5243748"/>
          </a:xfrm>
          <a:prstGeom prst="round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2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" presetID="55" presetClass="exit" presetSubtype="0" fill="hold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0"/>
                            </p:stCondLst>
                            <p:childTnLst>
                              <p:par>
                                <p:cTn id="27" presetID="55" presetClass="exit" presetSubtype="0" fill="hold" nodeType="after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500"/>
                            </p:stCondLst>
                            <p:childTnLst>
                              <p:par>
                                <p:cTn id="39" presetID="55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0"/>
                            </p:stCondLst>
                            <p:childTnLst>
                              <p:par>
                                <p:cTn id="51" presetID="55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500"/>
                            </p:stCondLst>
                            <p:childTnLst>
                              <p:par>
                                <p:cTn id="63" presetID="55" presetClass="exit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8500"/>
                            </p:stCondLst>
                            <p:childTnLst>
                              <p:par>
                                <p:cTn id="6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70" decel="100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770" decel="100000"/>
                                        <p:tgtEl>
                                          <p:spTgt spid="235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58312" cy="2000264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Monotype Corsiva" pitchFamily="66" charset="0"/>
              </a:rPr>
              <a:t>«Повесть о Петре и </a:t>
            </a:r>
            <a:r>
              <a:rPr lang="ru-RU" sz="4000" dirty="0" err="1" smtClean="0">
                <a:solidFill>
                  <a:srgbClr val="C00000"/>
                </a:solidFill>
                <a:latin typeface="Monotype Corsiva" pitchFamily="66" charset="0"/>
              </a:rPr>
              <a:t>Февронии</a:t>
            </a:r>
            <a:r>
              <a:rPr lang="ru-RU" sz="4000" dirty="0" smtClean="0">
                <a:solidFill>
                  <a:srgbClr val="C00000"/>
                </a:solidFill>
                <a:latin typeface="Monotype Corsiva" pitchFamily="66" charset="0"/>
              </a:rPr>
              <a:t> Муромских».</a:t>
            </a:r>
            <a:r>
              <a:rPr lang="en-US" sz="36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en-US" sz="36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 Нравственные идеалы и заветы Древней Руси. </a:t>
            </a:r>
            <a:r>
              <a:rPr lang="en-US" sz="36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en-US" sz="36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Прославление любви и верности.</a:t>
            </a: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3"/>
            <a:ext cx="9144000" cy="250033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познакомить  с повестью о Петре и </a:t>
            </a:r>
            <a:r>
              <a:rPr lang="ru-RU" dirty="0" err="1" smtClean="0"/>
              <a:t>Февронии</a:t>
            </a:r>
            <a:r>
              <a:rPr lang="ru-RU" dirty="0" smtClean="0"/>
              <a:t> Муромских,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выявить её  специфику;</a:t>
            </a:r>
          </a:p>
          <a:p>
            <a:r>
              <a:rPr lang="ru-RU" dirty="0" smtClean="0"/>
              <a:t>поведать,  как раскрываются темы любви, верности слову и долгу, святости поступков и желаний в литературе Древней Руси;</a:t>
            </a:r>
          </a:p>
          <a:p>
            <a:r>
              <a:rPr lang="ru-RU" dirty="0" smtClean="0"/>
              <a:t>показать, что нравственные идеалы и заветы Древней Руси ценны и поныне.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500306"/>
            <a:ext cx="1447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Цели урока: </a:t>
            </a:r>
            <a:endParaRPr lang="ru-RU" dirty="0"/>
          </a:p>
        </p:txBody>
      </p:sp>
      <p:pic>
        <p:nvPicPr>
          <p:cNvPr id="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4" y="1357298"/>
            <a:ext cx="468378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     </a:t>
            </a:r>
            <a:r>
              <a:rPr lang="ru-RU" sz="2800" dirty="0" err="1" smtClean="0"/>
              <a:t>муромо-рязанский</a:t>
            </a:r>
            <a:r>
              <a:rPr lang="ru-RU" sz="2800" dirty="0" smtClean="0"/>
              <a:t>  цикл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     </a:t>
            </a:r>
            <a:r>
              <a:rPr lang="ru-RU" sz="2800" dirty="0" err="1" smtClean="0"/>
              <a:t>Ермолай</a:t>
            </a:r>
            <a:r>
              <a:rPr lang="ru-RU" sz="2800" dirty="0" smtClean="0"/>
              <a:t> –</a:t>
            </a:r>
            <a:r>
              <a:rPr lang="ru-RU" sz="2800" dirty="0" err="1" smtClean="0"/>
              <a:t>Еразм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     1547 год</a:t>
            </a:r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857892"/>
            <a:ext cx="2411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Князь Пётр убивает змея.</a:t>
            </a:r>
          </a:p>
          <a:p>
            <a:r>
              <a:rPr lang="ru-RU" sz="1600" dirty="0" smtClean="0"/>
              <a:t> </a:t>
            </a:r>
            <a:r>
              <a:rPr lang="ru-RU" sz="1600" i="1" dirty="0" smtClean="0"/>
              <a:t>Рукопись 17 века </a:t>
            </a:r>
            <a:endParaRPr lang="ru-RU" sz="1600" i="1" dirty="0"/>
          </a:p>
        </p:txBody>
      </p:sp>
      <p:pic>
        <p:nvPicPr>
          <p:cNvPr id="28675" name="Picture 3" descr="D:\ТЕМАТ. ПЛАНЫ\ТЕМАТ. ПЛАНЫ\7 кл\повесть о петре и февронии\466d7bd6cc26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7618">
            <a:off x="5937006" y="2983602"/>
            <a:ext cx="1744089" cy="2801820"/>
          </a:xfrm>
          <a:prstGeom prst="rect">
            <a:avLst/>
          </a:prstGeom>
          <a:noFill/>
          <a:ln>
            <a:solidFill>
              <a:srgbClr val="CC9900"/>
            </a:solidFill>
          </a:ln>
        </p:spPr>
      </p:pic>
      <p:pic>
        <p:nvPicPr>
          <p:cNvPr id="3074" name="Picture 2" descr="D:\ТЕМАТ. ПЛАНЫ\ТЕМАТ. ПЛАНЫ\7 кл\повесть о петре и февронии\10015595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701965">
            <a:off x="984275" y="762035"/>
            <a:ext cx="3202602" cy="47238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0"/>
          <a:ext cx="9144000" cy="6865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71803"/>
                <a:gridCol w="3500462"/>
                <a:gridCol w="2571735"/>
              </a:tblGrid>
              <a:tr h="3793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Monotype Corsiva" pitchFamily="66" charset="0"/>
                        </a:rPr>
                        <a:t>СКАЗКА</a:t>
                      </a:r>
                      <a:endParaRPr lang="ru-RU" sz="2000" dirty="0">
                        <a:solidFill>
                          <a:srgbClr val="C00000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CC9900">
                            <a:tint val="66000"/>
                            <a:satMod val="160000"/>
                          </a:srgbClr>
                        </a:gs>
                        <a:gs pos="50000">
                          <a:srgbClr val="CC9900">
                            <a:tint val="44500"/>
                            <a:satMod val="160000"/>
                          </a:srgbClr>
                        </a:gs>
                        <a:gs pos="100000">
                          <a:srgbClr val="CC99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Monotype Corsiva" pitchFamily="66" charset="0"/>
                        </a:rPr>
                        <a:t>ЖИТИЕ </a:t>
                      </a:r>
                      <a:endParaRPr lang="ru-RU" sz="2000" dirty="0">
                        <a:solidFill>
                          <a:srgbClr val="C00000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CC9900">
                            <a:tint val="66000"/>
                            <a:satMod val="160000"/>
                          </a:srgbClr>
                        </a:gs>
                        <a:gs pos="50000">
                          <a:srgbClr val="CC9900">
                            <a:tint val="44500"/>
                            <a:satMod val="160000"/>
                          </a:srgbClr>
                        </a:gs>
                        <a:gs pos="100000">
                          <a:srgbClr val="CC99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Monotype Corsiva" pitchFamily="66" charset="0"/>
                        </a:rPr>
                        <a:t>ПОВЕСТЬ</a:t>
                      </a:r>
                      <a:endParaRPr lang="ru-RU" sz="2000" dirty="0">
                        <a:solidFill>
                          <a:srgbClr val="C00000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CC9900">
                            <a:tint val="66000"/>
                            <a:satMod val="160000"/>
                          </a:srgbClr>
                        </a:gs>
                        <a:gs pos="50000">
                          <a:srgbClr val="CC9900">
                            <a:tint val="44500"/>
                            <a:satMod val="160000"/>
                          </a:srgbClr>
                        </a:gs>
                        <a:gs pos="100000">
                          <a:srgbClr val="CC99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1138136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Сказка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-  произведение устного народного творчества               о вымышленных событиях,       с участием волшебных, фантастических сил.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Житие 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(в переводе с церковно-славянского – «жизнь») – описание жизни святых,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их деяний.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Жития имели определенную структуру.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err="1" smtClean="0">
                          <a:solidFill>
                            <a:srgbClr val="00206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По́весть</a:t>
                      </a: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— прозаический жанр, тяготеющий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 хроникальному сюжету, воспроизводящему естественное  течение жизни.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128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Сказочный зачин: «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Есть в Российской земле город… в нем правил князь по имени Павел»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Повесть написана в форме жития, но нет традиционного для житийного жанра построения произведения (начало не соответствует житийному зачину, испытания,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через которые проходят Петр и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Феврония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                 им посылает не дьявол, а создает зависть людей; лишь финал – классический образец жития).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По́весть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— прозаический жанр, тяготеющий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 хроникальному сюжету, воспроизводящему естественное  течение жизни.</a:t>
                      </a:r>
                      <a:endParaRPr lang="ru-RU" sz="1200" dirty="0"/>
                    </a:p>
                  </a:txBody>
                  <a:tcPr/>
                </a:tc>
              </a:tr>
              <a:tr h="787941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указано точное время, оно   отсчитывается от последнего события: 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«через год», «через день»,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«на следующее утро».</a:t>
                      </a:r>
                      <a:endParaRPr lang="ru-RU" sz="1200" i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879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 Первая часть «Повести…» похожа на волшебную сказку о змее-искусителе,  вторая – на сказку о мудрой деве.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 Автор прославляет святых, создавая идеальные образы. 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Достоверность «Повести…» придают названия  конкретных  мест действия (город Муром, Рязанская земля, село Ласково). </a:t>
                      </a:r>
                    </a:p>
                  </a:txBody>
                  <a:tcPr/>
                </a:tc>
              </a:tr>
              <a:tr h="6128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Первая часть «Повести…» похожа на волшебную сказку о змее-искусителе,  вторая – на сказку о мудрой деве.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Герои  живут по «заповедям Божьим,  в  трудную минуту обращаются к Богу.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 Герои повести – реальные люди. (Петр и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Февронья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княжили в Муроме в начале 13 века, умерли в  1228 году).</a:t>
                      </a:r>
                    </a:p>
                  </a:txBody>
                  <a:tcPr/>
                </a:tc>
              </a:tr>
              <a:tr h="262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Есть волшебные вещи: </a:t>
                      </a:r>
                      <a:r>
                        <a:rPr lang="ru-RU" sz="12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агриков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меч. </a:t>
                      </a:r>
                      <a:endParaRPr lang="ru-RU" sz="1200" i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14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 Добро побеждает зло  (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Пётр победил змия).</a:t>
                      </a:r>
                      <a:endParaRPr lang="ru-RU" sz="1200" i="1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Необычная смерть и посмертные чудеса (пророчески предсказали свою смерть, умерли в один день и час,  не расстались после смерти; на месте их погребения верующие люди получают исцеление от самых тяжких недугов).</a:t>
                      </a:r>
                      <a:endParaRPr lang="ru-RU" sz="12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 В центре произведения  -  образ простой крестьянской девушки, которой приходится пройти через серьезные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реальные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испытания.</a:t>
                      </a:r>
                    </a:p>
                  </a:txBody>
                  <a:tcPr/>
                </a:tc>
              </a:tr>
              <a:tr h="29377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 Загадки и  хитроумные испытания. </a:t>
                      </a:r>
                      <a:endParaRPr lang="ru-RU" sz="12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517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 В повести отражен один из острейших конфликтов  XVI века - история рвущихся к власти бояр, перебивших друг друга в междоусобице.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800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Постоянные эпитеты (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лукавый змей, блаженный князь,  мудрая дева);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повторы  (</a:t>
                      </a:r>
                      <a:r>
                        <a:rPr lang="ru-RU" sz="12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два раза исцелялся, три раза посылал к жене перед смертью).</a:t>
                      </a:r>
                      <a:endParaRPr lang="ru-RU" sz="1200" dirty="0"/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ЖИТИЙНАЯ ПОВЕСТЬ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С ЭЛЕМЕНТАМИ НАРОДНО-СКАЗОЧНОГО ХАРАКТЕРА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CC9900">
                            <a:tint val="66000"/>
                            <a:satMod val="160000"/>
                          </a:srgbClr>
                        </a:gs>
                        <a:gs pos="50000">
                          <a:srgbClr val="CC9900">
                            <a:tint val="44500"/>
                            <a:satMod val="160000"/>
                          </a:srgbClr>
                        </a:gs>
                        <a:gs pos="100000">
                          <a:srgbClr val="CC990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3143240" y="5929306"/>
            <a:ext cx="3357586" cy="92869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8596" y="714356"/>
            <a:ext cx="62151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Но разве всегда Петр поступал по совести?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Разве не вызывал он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вас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осуждения?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428596" y="1714488"/>
            <a:ext cx="53578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Так почему же автор делает Петра главным героем?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00034" y="2714620"/>
            <a:ext cx="7358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 Как вы думаете, почему автор в качестве главной героини выбрал девушку не знатную, а крестьянского происхождения?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00034" y="4286256"/>
            <a:ext cx="8286808" cy="1323439"/>
          </a:xfrm>
          <a:prstGeom prst="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Мудрая жена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всегда радость для своего мужа и для окружающих.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Мудрая жена устроит дом свой,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 глупая разрушит  его  своими руками.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00034" y="3714752"/>
            <a:ext cx="66437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 Какие чувства вы испытывали к героине, читая о ней?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1285852" y="5857892"/>
            <a:ext cx="60721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9945" name="Picture 9" descr="D:\ТЕМАТ. ПЛАНЫ\ТЕМАТ. ПЛАНЫ\7 кл\повесть о петре и февронии\46088919_kirill0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00892" y="357166"/>
            <a:ext cx="1643074" cy="2357454"/>
          </a:xfrm>
          <a:prstGeom prst="roundRect">
            <a:avLst>
              <a:gd name="adj" fmla="val 8594"/>
            </a:avLst>
          </a:prstGeom>
          <a:gradFill flip="none" rotWithShape="1">
            <a:gsLst>
              <a:gs pos="0">
                <a:srgbClr val="FFFFFF">
                  <a:shade val="85000"/>
                  <a:shade val="30000"/>
                  <a:satMod val="115000"/>
                </a:srgbClr>
              </a:gs>
              <a:gs pos="50000">
                <a:srgbClr val="FFFFFF">
                  <a:shade val="85000"/>
                  <a:shade val="67500"/>
                  <a:satMod val="115000"/>
                </a:srgbClr>
              </a:gs>
              <a:gs pos="100000">
                <a:srgbClr val="FFFFFF">
                  <a:shade val="85000"/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5715016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Можем ли мы подтвердить эти изречения  текстом? </a:t>
            </a:r>
            <a:endParaRPr lang="ru-RU" dirty="0"/>
          </a:p>
        </p:txBody>
      </p:sp>
      <p:pic>
        <p:nvPicPr>
          <p:cNvPr id="14337" name="Picture 1" descr="D:\ТЕМАТ. ПЛАНЫ\ТЕМАТ. ПЛАНЫ\7 кл\повесть о петре и февронии\fevroniy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04" y="285728"/>
            <a:ext cx="5862653" cy="4071966"/>
          </a:xfrm>
          <a:prstGeom prst="ellipse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7" grpId="1"/>
      <p:bldP spid="39938" grpId="0"/>
      <p:bldP spid="39938" grpId="1"/>
      <p:bldP spid="39939" grpId="0"/>
      <p:bldP spid="39939" grpId="1"/>
      <p:bldP spid="39941" grpId="0" animBg="1"/>
      <p:bldP spid="39942" grpId="0"/>
      <p:bldP spid="39942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00232" y="1643050"/>
            <a:ext cx="7143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«…Блаженный же князь Петр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 захотел нарушить Божиих заповедей ради царствования в жизни этой,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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…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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по Евангелию поступил: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пренебрег княж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е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нием своим,           чтобы заповеди Божьей не нарушить».</a:t>
            </a:r>
          </a:p>
        </p:txBody>
      </p:sp>
      <p:pic>
        <p:nvPicPr>
          <p:cNvPr id="38915" name="Picture 3" descr="D:\ТЕМАТ. ПЛАНЫ\ТЕМАТ. ПЛАНЫ\7 кл\повесть о петре и февронии\petr_phefroni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714356"/>
            <a:ext cx="1882812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0" y="6085723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57158" y="1357298"/>
            <a:ext cx="85011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Почему автор не рисует портретов героев повести?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429000"/>
            <a:ext cx="85011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3200" dirty="0" smtClean="0"/>
              <a:t>   </a:t>
            </a:r>
            <a:r>
              <a:rPr lang="ru-RU" sz="3600" dirty="0" smtClean="0"/>
              <a:t>В чем находит свое высшее выражение неиссякаемая </a:t>
            </a:r>
            <a:r>
              <a:rPr lang="en-US" sz="3600" dirty="0" smtClean="0"/>
              <a:t> </a:t>
            </a:r>
            <a:r>
              <a:rPr lang="ru-RU" sz="3600" dirty="0" smtClean="0"/>
              <a:t>сила</a:t>
            </a:r>
            <a:r>
              <a:rPr lang="en-US" sz="3600" dirty="0" smtClean="0"/>
              <a:t> </a:t>
            </a:r>
            <a:r>
              <a:rPr lang="ru-RU" sz="3600" dirty="0" smtClean="0"/>
              <a:t> взаимной любви Петра и</a:t>
            </a:r>
            <a:r>
              <a:rPr lang="en-US" sz="3600" dirty="0" smtClean="0"/>
              <a:t> </a:t>
            </a:r>
            <a:r>
              <a:rPr lang="ru-RU" sz="3600" dirty="0" err="1" smtClean="0"/>
              <a:t>Февронии</a:t>
            </a:r>
            <a:r>
              <a:rPr lang="ru-RU" sz="3600" dirty="0" smtClean="0"/>
              <a:t>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~1\Admin\LOCALS~1\Temp\Rar$DR09.046\Sbortik №4_foni100 shtuk\26-4.jpg"/>
          <p:cNvPicPr/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logo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07"/>
          <a:stretch>
            <a:fillRect/>
          </a:stretch>
        </p:blipFill>
        <p:spPr bwMode="auto">
          <a:xfrm>
            <a:off x="6072198" y="5929330"/>
            <a:ext cx="2857488" cy="772277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5" name="Picture 2" descr="D:\ТЕМАТ. ПЛАНЫ\ТЕМАТ. ПЛАНЫ\7 кл\повесть о петре и февронии\08_07_09_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2357430"/>
            <a:ext cx="3827608" cy="273036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14678" y="428604"/>
            <a:ext cx="5715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 Погребены были святые  супруги в соборной церкви города Мурома в честь Рождества Пресвятой Богородицы, возведённой над их мощами по обету </a:t>
            </a:r>
            <a:r>
              <a:rPr lang="ru-RU" u="sng" dirty="0" smtClean="0">
                <a:solidFill>
                  <a:srgbClr val="7030A0"/>
                </a:solidFill>
              </a:rPr>
              <a:t>Иваном Грозным</a:t>
            </a: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dirty="0" smtClean="0"/>
              <a:t>в  1553 году, ныне открыто почивают в храме Святой Троицы Свято-Троицкого монастыря в Муроме.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5072074"/>
            <a:ext cx="46434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7030A0"/>
                </a:solidFill>
              </a:rPr>
              <a:t>Рака с мощами святых под высокой иконой в золочёном окладе</a:t>
            </a:r>
            <a:r>
              <a:rPr lang="ru-RU" sz="1400" dirty="0" smtClean="0">
                <a:solidFill>
                  <a:srgbClr val="7030A0"/>
                </a:solidFill>
              </a:rPr>
              <a:t>.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57158" y="5572140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Поныне своими молитвами святые Петр и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Феврония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низводят небесное благословение на супружеские пары и их детей.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69" name="Picture 1" descr="C:\Documents and Settings\Admin\Рабочий стол\храм петра и феврони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571480"/>
            <a:ext cx="2833707" cy="42505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k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1067</Words>
  <Application>Microsoft Office PowerPoint</Application>
  <PresentationFormat>Экран (4:3)</PresentationFormat>
  <Paragraphs>118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«Повесть о Петре и Февронии Муромских».  Нравственные идеалы и заветы Древней Руси.  Прославление любви и верности.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Мама</cp:lastModifiedBy>
  <cp:revision>58</cp:revision>
  <dcterms:created xsi:type="dcterms:W3CDTF">2010-07-02T16:24:05Z</dcterms:created>
  <dcterms:modified xsi:type="dcterms:W3CDTF">2019-03-21T01:08:15Z</dcterms:modified>
</cp:coreProperties>
</file>