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3" r:id="rId6"/>
    <p:sldId id="264" r:id="rId7"/>
    <p:sldId id="267" r:id="rId8"/>
    <p:sldId id="265" r:id="rId9"/>
    <p:sldId id="262" r:id="rId10"/>
    <p:sldId id="269" r:id="rId11"/>
    <p:sldId id="270" r:id="rId12"/>
    <p:sldId id="266" r:id="rId13"/>
    <p:sldId id="271" r:id="rId14"/>
    <p:sldId id="272" r:id="rId15"/>
    <p:sldId id="273" r:id="rId16"/>
    <p:sldId id="268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2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383E"/>
    <a:srgbClr val="8A1841"/>
    <a:srgbClr val="8B3568"/>
    <a:srgbClr val="764A6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350046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ИГРА-ВИКТОРИНА</a:t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РОМАНУ </a:t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«ГЕРОЙ НАШЕГО ВРЕМЕНИ» М. Ю. ЛЕРМОНТОВА</a:t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класс )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3929066"/>
            <a:ext cx="5786478" cy="12858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Удалкина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Г. Ю., студентка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курса группы ФДР-116 очной формы обучения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24smi.org/public/media/resize/800x-/celebrity/2017/06/06/S4sYzswlb7Z8_mikhail-lermont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38518"/>
            <a:ext cx="2714612" cy="361948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72560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ДЛЯ РАЗМИНКИ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714488"/>
            <a:ext cx="4286280" cy="286232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ВОПРОС 1.</a:t>
            </a:r>
          </a:p>
          <a:p>
            <a:pPr algn="ctr"/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1714488"/>
            <a:ext cx="4286280" cy="480900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ГЛАВЕ «БЭЛА» РАЗБОЙНИК КАЗБИЧ РАССКАЗЫВАЕТ О ТОМ, ЧТО ОН ОДИН ЛИШЬ ТОЛЬКО РАЗ ПОЗВОЛИЛ «ОСКОРБИТЬ» СВОЕГО ВОРОНОГО ДРУГА КАРАГЕЗА. КАКИМ ОБРАЗОМ ЭТО ПРОИЗОШЛО?</a:t>
            </a:r>
          </a:p>
          <a:p>
            <a:pPr algn="ctr"/>
            <a:endParaRPr lang="ru-RU" sz="8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286256"/>
            <a:ext cx="4286280" cy="22467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УДАРИЛ ЕГО ПЛЕТЬМИ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72560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ДЛЯ РАЗМИНКИ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714488"/>
            <a:ext cx="4286280" cy="286232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ВОПРОС 2.</a:t>
            </a:r>
          </a:p>
          <a:p>
            <a:pPr algn="ctr"/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1714488"/>
            <a:ext cx="4286280" cy="480900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ГОВОРЯ О ДОКТОРЕ ВЕРНЕРЕ, ПЕЧОРИН НАМ РАССКАЗЫВАЕТ О ТОМ, ЧТО ЕГО СОПЕРНИКИ, ЗАВИСТЛИВЫЕ ВОДЯНЫЕ МЕДИКИ, РАСПУСТИЛИ СЛУХ. О ЧЕМ БЫЛ ЭТОТ СЛУХ? 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286256"/>
            <a:ext cx="4286280" cy="22467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СЛУХ О ТОМ, ЧТО ДОКТОР ВЕРНЕР РИСУЕТ КАРИКАТУРЫ НА СВОИХ БОЛЬНЫХ, ЧТОБЫ ПЕРЕМАНИВАТЬ  КЛИЕНТОВ СЕБЕ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72560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ДЛЯ РАЗМИНКИ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714488"/>
            <a:ext cx="4286280" cy="286232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ВОПРОС 3.</a:t>
            </a:r>
          </a:p>
          <a:p>
            <a:pPr algn="ctr"/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1714488"/>
            <a:ext cx="4286280" cy="489364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ГЛАВЕ «БЭЛА» ГРИГОРИЙ АЛЕКСАНДРОВИЧ ПЕЧОРИН ГОВОРИТ: 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 ПЕЧАЛИ Я ТАКЖЕ ЛЕГКО ПРИВЫКАЮ, КАК И К НАСЛАЖДЕНИЮ, И ЖИЗНЬ МОЯ СТАНОВИТСЯ ПУСТЕЕ ДЕНЬ ОТО ДНЯ; МНЕ ОСТАЛОСЬ ОДНО СРЕДСТВО: ***». ЧТО ЭТО ЗА СРЕДСТВО?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4429132"/>
            <a:ext cx="4286280" cy="21431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ПУТЕШЕСТВОВАТЬ</a:t>
            </a:r>
          </a:p>
          <a:p>
            <a:pPr algn="ctr"/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01122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II </a:t>
            </a:r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endParaRPr lang="ru-RU" sz="6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714488"/>
            <a:ext cx="8501122" cy="224676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0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КАКУЮ ВЕЩЬ ПЕРЕКУПИЛ ГРИГОРИЙ ПЕЧОРИН В МАГАЗИНЕ ЧЕЛАХОВА У КНЯГИНИ ЛИГОСКОЙ И ЕЁ ДОЧЕРИ, ТЕМ САМЫМ ВЫЗВАВ У ПОСЛЕДНЕЙ ИЗНАЧАЛЬНО ЕЩЁ БОЛЬШЕЕ ОТВРАЩЕНИЕ ОТ ЛИЧНОСТИ ГЕРОЯ?</a:t>
            </a:r>
          </a:p>
          <a:p>
            <a:pPr algn="ctr"/>
            <a:endParaRPr lang="ru-RU" sz="1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3108" y="4357694"/>
          <a:ext cx="4722845" cy="1005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944569"/>
                <a:gridCol w="944569"/>
                <a:gridCol w="944569"/>
                <a:gridCol w="944569"/>
                <a:gridCol w="944569"/>
              </a:tblGrid>
              <a:tr h="78581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01122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II </a:t>
            </a:r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endParaRPr lang="ru-RU" sz="6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714488"/>
            <a:ext cx="8501122" cy="224676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0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КАКУЮ ВЕЩЬ ПЕРЕКУПИЛ ГРИГОРИЙ ПЕЧОРИН В МАГАЗИНЕ ЧЕЛАХОВА У КНЯГИНИ ЛИГОСКОЙ И ЕЁ ДОЧЕРИ, ТЕМ САМЫМ ВЫЗВАВ У ПОСЛЕДНЕЙ ИЗНАЧАЛЬНО ЕЩЁ БОЛЬШЕЕ ОТВРАЩЕНИЕ ОТ ЛИЧНОСТИ ГЕРОЯ?</a:t>
            </a:r>
          </a:p>
          <a:p>
            <a:pPr algn="ctr"/>
            <a:endParaRPr lang="ru-RU" sz="1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3108" y="4357694"/>
          <a:ext cx="4722845" cy="1005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944569"/>
                <a:gridCol w="944569"/>
                <a:gridCol w="944569"/>
                <a:gridCol w="944569"/>
                <a:gridCol w="944569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 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8858312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ТВОРЧЕСКАЯ ПАУЗА</a:t>
            </a:r>
            <a:endParaRPr lang="ru-RU" sz="6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9058" y="1714488"/>
            <a:ext cx="4572032" cy="46474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ПРОСЛУШИВАНИЕ РОМАНСА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А. ВАРЛАМОВА «ПАРУС»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СТИХИ М.Ю. ЛЕРМОНТОВА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www.greenplaneta.ru/files/images/.-01-%D1%80%D0%B8%D1%812+=.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3357586" cy="4691824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72560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ДЛЯ РАЗМИНКИ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714488"/>
            <a:ext cx="4286280" cy="286232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ВОПРОС 1 .</a:t>
            </a:r>
          </a:p>
          <a:p>
            <a:pPr algn="ctr"/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1714488"/>
            <a:ext cx="4286280" cy="515525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7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8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ИДЯ НА БАЛ К ЛИГОВСКИМ ГРУСТНО И МЕДЛЕННО, ПЕЧОРИН СТАЛ ЗАДУМЫВАТЬСЯ О СВОЕМ ЖИЗНЕННОМ НАЗНАЧЕНИИ НА ЗЕМЛЕ. КАКОВО ЭТО НАЗНАЧЕНИЕ ПО МНЕНИЮ ГЕРОЯ?</a:t>
            </a:r>
          </a:p>
          <a:p>
            <a:pPr algn="ctr"/>
            <a:endParaRPr lang="ru-RU" sz="5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286256"/>
            <a:ext cx="4286280" cy="258532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РАЗРУШАТЬ ЧУЖЫЕ НАДЕЖДЫ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72560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ДЛЯ РАЗМИНКИ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714488"/>
            <a:ext cx="4286280" cy="286232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ВОПРОС 2.</a:t>
            </a:r>
          </a:p>
          <a:p>
            <a:pPr algn="ctr"/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1714488"/>
            <a:ext cx="4286280" cy="485778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ПЕРЕД СМЕРТЬЮ БЭЛА НАЧАЛА ПЕЧАЛИТЬСЯ О ТОМ, ЧТО ОНА НЕ ХРИСТИАНКА. ПОЧЕМУ?</a:t>
            </a:r>
          </a:p>
          <a:p>
            <a:pPr algn="ctr"/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8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286256"/>
            <a:ext cx="4286280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«Начала печалиться о том, что она не христианка, и что на том свете душа ее никогда не встретится с душою Григория Александровича, и что иная женщина будет в раю его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подругой».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72560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ДЛЯ РАЗМИНКИ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714488"/>
            <a:ext cx="4286280" cy="286232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ВОПРОС 3 .</a:t>
            </a:r>
          </a:p>
          <a:p>
            <a:pPr algn="ctr"/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1714488"/>
            <a:ext cx="4286280" cy="478634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7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ЧЁМ ДО ПРОГУЛКИ ПО УЩЕЛЬЮ, ГДЕ ПРОТЕКАЕТ РЕКА ПОДКУМОК, ПЕЧОРИН ЗАБЫЛ ПРЕДУПРЕДИТЬ МЕРИ, ЧТО ВЫЗВАЛО ПРИЧИНУ «ПЕРВОГО ПОЦЕЛУЯ» ГЕРОЕВ?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5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286256"/>
            <a:ext cx="4286280" cy="221599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Переезжая быстрые речки, нельзя смотреть на воду, ибо тотчас голова закружится. 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01122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III </a:t>
            </a:r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endParaRPr lang="ru-RU" sz="6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714489"/>
            <a:ext cx="8501122" cy="26776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КАКАЯ ВЕЩЬ ПОЯВИЛАСЬ У ВЛЮБЛЕННОГО В КНЯЖНУ МЕРИ ГРУШНИЦКОГО, НА КОТОРОЙ МЕЛКИМИ БУКВАМИ БЫЛО ВЫРЕЗАНО НА ВНУТРЕННЕЙ СТОРОНЕ ИМЯ ЛЮБИМОЙ, А НА ВНЕШНЕЙ – ДАТА ВСТРЕЧИ?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14480" y="4929198"/>
          <a:ext cx="5667414" cy="1005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944569"/>
                <a:gridCol w="944569"/>
                <a:gridCol w="944569"/>
                <a:gridCol w="944569"/>
                <a:gridCol w="944569"/>
                <a:gridCol w="944569"/>
              </a:tblGrid>
              <a:tr h="78581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72560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«ГЕРОЙ НАШЕГО ВРЕМЕНИ» 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mg-gorod.ru/22/786/2278678_deta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714488"/>
            <a:ext cx="2928958" cy="4004433"/>
          </a:xfrm>
          <a:prstGeom prst="rect">
            <a:avLst/>
          </a:prstGeom>
          <a:noFill/>
        </p:spPr>
      </p:pic>
      <p:pic>
        <p:nvPicPr>
          <p:cNvPr id="1028" name="Picture 4" descr="https://opt-396679.ssl.1c-bitrix-cdn.ru/upload/iblock/d9a/d9a68e9b360449b308687e920ad6e2f9.jpg?1519108007478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2957875" cy="4000528"/>
          </a:xfrm>
          <a:prstGeom prst="rect">
            <a:avLst/>
          </a:prstGeom>
          <a:noFill/>
        </p:spPr>
      </p:pic>
      <p:pic>
        <p:nvPicPr>
          <p:cNvPr id="1030" name="Picture 6" descr="https://cdn1.ozone.ru/multimedia/10282483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714488"/>
            <a:ext cx="2714644" cy="4000528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85720" y="5715016"/>
            <a:ext cx="8572560" cy="114298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«Бэла» и «Княжна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Мери»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01122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III </a:t>
            </a:r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endParaRPr lang="ru-RU" sz="6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714489"/>
            <a:ext cx="8501122" cy="26776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КАКАЯ ВЕЩЬ ПОЯВИЛАСЬ У ВЛЮБЛЕННОГО В КНЯЖНУ МЕРИ ГРУШНИЦКОГО, НА КОТОРОЙ МЕЛКИМИ БУКВАМИ БЫЛО ВЫРЕЗАНО НА ВНУТРЕННЕЙ СТОРОНЕ ИМЯ ЛЮБИМОЙ, А НА ВНЕШНЕЙ – ДАТА ВСТРЕЧИ?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14480" y="4929198"/>
          <a:ext cx="5667414" cy="1005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944569"/>
                <a:gridCol w="944569"/>
                <a:gridCol w="944569"/>
                <a:gridCol w="944569"/>
                <a:gridCol w="944569"/>
                <a:gridCol w="944569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8858312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СО ЗРИТЕЛЕМ!</a:t>
            </a:r>
            <a:endParaRPr lang="ru-RU" sz="6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1714488"/>
            <a:ext cx="8858312" cy="212365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0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ЧУВСТВО, ПОМИМО РАДОСТИ, ПРИНАДЛЕЖАВШЕЕ ОКРУЖАЮЩИМ, СЛУЖИТ ПИЩЕЙ ГРИГОРИЮ ПЕЧОРИНУ, «ПОДДЕРЖИВАЮЩЕЙ ЕГО ДУШЕВНЫЕ СИЛЫ»</a:t>
            </a:r>
          </a:p>
          <a:p>
            <a:pPr algn="ctr"/>
            <a:endParaRPr lang="ru-RU" sz="10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4357694"/>
          <a:ext cx="8501121" cy="1005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944569"/>
                <a:gridCol w="944569"/>
                <a:gridCol w="944569"/>
                <a:gridCol w="944569"/>
                <a:gridCol w="944569"/>
                <a:gridCol w="944569"/>
                <a:gridCol w="944569"/>
                <a:gridCol w="944569"/>
                <a:gridCol w="944569"/>
              </a:tblGrid>
              <a:tr h="78581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8858312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СО ЗРИТЕЛЕМ!</a:t>
            </a:r>
            <a:endParaRPr lang="ru-RU" sz="6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1714488"/>
            <a:ext cx="8858312" cy="212365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0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ЧУВСТВО, ПОМИМО РАДОСТИ, ПРИНАДЛЕЖАВШЕЕ ОКРУЖАЮЩИМ, СЛУЖИТ ПИЩЕЙ ГРИГОРИЮ ПЕЧОРИНУ, «ПОДДЕРЖИВАЮЩЕЙ ЕГО ДУШЕВНЫЕ СИЛЫ»</a:t>
            </a:r>
          </a:p>
          <a:p>
            <a:pPr algn="ctr"/>
            <a:endParaRPr lang="ru-RU" sz="10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4357694"/>
          <a:ext cx="8501121" cy="1005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944569"/>
                <a:gridCol w="944569"/>
                <a:gridCol w="944569"/>
                <a:gridCol w="944569"/>
                <a:gridCol w="944569"/>
                <a:gridCol w="944569"/>
                <a:gridCol w="944569"/>
                <a:gridCol w="944569"/>
                <a:gridCol w="944569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8858312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ФИНАЛ!</a:t>
            </a:r>
            <a:endParaRPr lang="ru-RU" sz="6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1714488"/>
            <a:ext cx="8858312" cy="30469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ПРОЧИТАЙТЕ ОТРЫВОК ИЗ РОМАНА: 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«МЫ РАССТАЕМСЯ НАВЕКИ; ОДНАКО ТЫ МОЖЕШЬ БЫТЬ УВЕРЕН, ЧТО Я НИКОГДА НЕ БУДУ ЛЮБИТЬ ДРУГОГО: МОЯ ДУША ИСТОЩИЛА НА ТЕБЕ ВСЕ СВОИ ***, СВОИ СЛЕЗЫ И НАДЕЖДЫ. НА МЕСТЕ КАКОГО СЛОВА СТОИТ ПРОПУСК? 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(МОЖНО ОТКРЫТЬ 3 БУКВЫ)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5000636"/>
          <a:ext cx="8858313" cy="1005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984257"/>
                <a:gridCol w="984257"/>
                <a:gridCol w="984257"/>
                <a:gridCol w="984257"/>
                <a:gridCol w="984257"/>
                <a:gridCol w="984257"/>
                <a:gridCol w="984257"/>
                <a:gridCol w="984257"/>
                <a:gridCol w="984257"/>
              </a:tblGrid>
              <a:tr h="78581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8858312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ФИНАЛ!</a:t>
            </a:r>
            <a:endParaRPr lang="ru-RU" sz="6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1714488"/>
            <a:ext cx="8858312" cy="30469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ПРОЧИТАЙТЕ ОТРЫВОК ИЗ РОМАНА: 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«МЫ РАССТАЕМСЯ НАВЕКИ; ОДНАКО ТЫ МОЖЕШЬ БЫТЬ УВЕРЕН, ЧТО Я НИКОГДА НЕ БУДУ ЛЮБИТЬ ДРУГОГО: МОЯ ДУША ИСТОЩИЛА НА ТЕБЕ ВСЕ СВОИ ***, СВОИ СЛЕЗЫ И НАДЕЖДЫ. НА МЕСТЕ КАКОГО СЛОВА СТОИТ ПРОПУСК? 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(МОЖНО ОТКРЫТЬ 3 БУКВЫ)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5000636"/>
          <a:ext cx="8858313" cy="1005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984257"/>
                <a:gridCol w="984257"/>
                <a:gridCol w="984257"/>
                <a:gridCol w="984257"/>
                <a:gridCol w="984257"/>
                <a:gridCol w="984257"/>
                <a:gridCol w="984257"/>
                <a:gridCol w="984257"/>
                <a:gridCol w="984257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8429684" cy="614366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МОЛОДЦЫ!!!</a:t>
            </a:r>
            <a:b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ИГРУ!!!</a:t>
            </a:r>
            <a:endParaRPr lang="ru-RU" sz="6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72560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ПОРЯДОК ИГРЫ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1714488"/>
            <a:ext cx="8572560" cy="489364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3D383E"/>
                </a:solidFill>
                <a:latin typeface="Times New Roman" pitchFamily="18" charset="0"/>
                <a:cs typeface="Times New Roman" pitchFamily="18" charset="0"/>
              </a:rPr>
              <a:t>ПЕРЕД КАЖДЫМ ТУРОМ ОТБИРАЕТСЯ ТРОЙКА ИГРОКОВ ИЗ ЧИСЛА ТЕХ РЕБЯТ, КТО ОТВЕТИЛ НА ВОПРОСЫ ДЛЯ РАЗМИНКИ. ВЕРНО ОТВЕТИВШИЙ УЧЕНИК ЗАНИМАЕТ МЕСТО У ДОСКИ. В КАЖДОМ ТУРЕ ЗАДАЕТСЯ ПО ОДНОМУ ВОПРОСУ. В ФИНАЛЕ ОСТАЮТСЯ ТРИ ЧЕЛОВЕКА, КОТОРЫМ БУДУТ ПРЕДЛОЖЕНО ЗАДАНИЕ. </a:t>
            </a:r>
          </a:p>
          <a:p>
            <a:pPr algn="just"/>
            <a:endParaRPr lang="ru-RU" sz="2800" b="1" dirty="0" smtClean="0">
              <a:solidFill>
                <a:srgbClr val="3D383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3D383E"/>
                </a:solidFill>
                <a:latin typeface="Times New Roman" pitchFamily="18" charset="0"/>
                <a:cs typeface="Times New Roman" pitchFamily="18" charset="0"/>
              </a:rPr>
              <a:t>ЖЕЛАЕМ УДАЧИ!</a:t>
            </a:r>
          </a:p>
          <a:p>
            <a:pPr algn="just"/>
            <a:endParaRPr lang="ru-RU" sz="2800" b="1" dirty="0" smtClean="0">
              <a:solidFill>
                <a:srgbClr val="3D383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72560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ДЛЯ РАЗМИНКИ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714488"/>
            <a:ext cx="4286280" cy="286232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ВОПРОС 1.</a:t>
            </a:r>
          </a:p>
          <a:p>
            <a:pPr algn="ctr"/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1714488"/>
            <a:ext cx="4286280" cy="48320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ВАМ ИЗВЕСТНО, ЧТО РОМАН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«ГЕРОЙ НАШЕГО ВРЕМЕНИ» ВКЛЮЧАЕТ СЕБЯ НЕСКОЛЬКО ЧАСТЕЙ. СКОЛЬКО ЧАСТЕЙ В РОМАНЕ? ПЕРЕЧИСЛИТЕ ИХ В ХРОНОЛОГИЧЕСКОМ ПОРЯДКЕ.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4572008"/>
            <a:ext cx="4286280" cy="20002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ЧАСТЕЙ. «ТАМАНЬ», «КНЯЖНА МЕРИ», «БЭЛА», «ФАТАЛИСТ», «МАКСИМ МАКСИМЫЧ», «ПРЕДИСЛОВИЕ К «ЖУРНАЛУ ПЕЧОРИНА»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72560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ДЛЯ РАЗМИНКИ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714488"/>
            <a:ext cx="4286280" cy="286232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ВОПРОС 2.</a:t>
            </a:r>
          </a:p>
          <a:p>
            <a:pPr algn="ctr"/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1714488"/>
            <a:ext cx="4286280" cy="480900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ГЛАВЕ «БЭЛА» НА СВАДЬБЕ КНЯЗЯ ПЕЧОРИНУ ИСПОЛНЯЮТ ПЕСНЮ, В КОТОРОЙ ЕГО СРАВНИВАЮТ С ЗОЛОТЫМ СТРОЙНЫМ ДЕРЕВОМ, КОТОРОМУ НЕ СУЖДЕНО РАСТИ В САДУ ЧЕРКЕСОВ. ЧТО ЭТО ЗА ДЕРЕВО?</a:t>
            </a:r>
          </a:p>
          <a:p>
            <a:pPr algn="ctr"/>
            <a:endParaRPr lang="ru-RU" sz="8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357694"/>
            <a:ext cx="4286280" cy="218521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«Стройны, дескать, наши молодые джигиты, и кафтаны на них серебром выложены , а Молодой русский офицер стройнее их, и галуны на нем золотые. Он как </a:t>
            </a:r>
            <a:r>
              <a:rPr lang="ru-RU" sz="28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тополь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между ними; только не расти, не цвести ему в нашем саду».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72560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ДЛЯ РАЗМИНКИ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714488"/>
            <a:ext cx="4286280" cy="286232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ВОПРОС 3.</a:t>
            </a:r>
          </a:p>
          <a:p>
            <a:pPr algn="ctr"/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1714488"/>
            <a:ext cx="4286280" cy="480900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НАЧАЛЕ ГЛАВЫ «КНЯЖНА МЭРИ» ПЕЧОРИН ВСТРЕЧАЕТ НА ВОДАХ СВОЕГО СТАРОГО ЗНАКОМОГО ЮНКЕРА ГРУШНИЦКОГО.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СЛЕДСТВИИ КАКИХ СОБЫТИЙ ГРУШНИЦКИЙ ОКАЗЫВАЕТСЯ НА ВОДАХ ВМЕСТЕ С ПЕЧОРИНЫМ?</a:t>
            </a:r>
          </a:p>
          <a:p>
            <a:pPr algn="ctr"/>
            <a:endParaRPr lang="ru-RU" sz="8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286256"/>
            <a:ext cx="4286280" cy="22467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«Я познакомился с ним в действующем отряде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. Он был ранен пулей в ногу и поехал на воды </a:t>
            </a:r>
          </a:p>
          <a:p>
            <a:pPr algn="ctr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с неделю прежде меня.»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01122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endParaRPr lang="ru-RU" sz="6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714488"/>
            <a:ext cx="8501122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Похитив Бэлу, Печорин не смог сказать ей изначально то, что она теперь его и не будет принадлежать никому больше. Но вот беда – она совершенно не понимала его, так как плохо владела русским языком. Вопрос: чтобы устранить эту проблему, кого нанял на работу в качестве переводчика и помощника Григорий Печорин?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4357694"/>
          <a:ext cx="8501121" cy="1005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944569"/>
                <a:gridCol w="944569"/>
                <a:gridCol w="944569"/>
                <a:gridCol w="944569"/>
                <a:gridCol w="944569"/>
                <a:gridCol w="944569"/>
                <a:gridCol w="944569"/>
                <a:gridCol w="944569"/>
                <a:gridCol w="944569"/>
              </a:tblGrid>
              <a:tr h="78581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01122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endParaRPr lang="ru-RU" sz="6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714488"/>
            <a:ext cx="8501122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Похитив Бэлу, Печорин не смог сказать ей изначально то, что она теперь его и не будет принадлежать никому больше. Но вот беда – она совершенно не понимала его, так как плохо владела русским языком. Вопрос: чтобы устранить эту проблему, кого нанял на работу в качестве переводчика и помощника Григорий Печорин?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4286256"/>
          <a:ext cx="8501121" cy="1005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944569"/>
                <a:gridCol w="944569"/>
                <a:gridCol w="944569"/>
                <a:gridCol w="944569"/>
                <a:gridCol w="944569"/>
                <a:gridCol w="944569"/>
                <a:gridCol w="944569"/>
                <a:gridCol w="944569"/>
                <a:gridCol w="944569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60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285720" y="5643578"/>
            <a:ext cx="8501122" cy="92869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*Духанщица – хозяйка местного трактира, харчевни, мелочной лавки.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18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8858312" cy="135732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ТВОРЧЕСКАЯ ПАУЗА</a:t>
            </a:r>
            <a:endParaRPr lang="ru-RU" sz="6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s15.radikal.ru/i189/1202/76/e7146456bb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714488"/>
            <a:ext cx="4429156" cy="35719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0" y="1714489"/>
            <a:ext cx="4429156" cy="35394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ВЫРАЗИТЕЛЬНОЕ ЧТЕНИЕ СТИХОТВОРЕНИЯ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М. Ю. ЛЕРМОНТОВА «ВЕТКА ПАЛЕСТИНЫ»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(1837)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1058</Words>
  <PresentationFormat>Экран (4:3)</PresentationFormat>
  <Paragraphs>189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ИГРА-ВИКТОРИНА ПО РОМАНУ  «ГЕРОЙ НАШЕГО ВРЕМЕНИ» М. Ю. ЛЕРМОНТОВА ( X класс )</vt:lpstr>
      <vt:lpstr>«ГЕРОЙ НАШЕГО ВРЕМЕНИ» </vt:lpstr>
      <vt:lpstr>ПОРЯДОК ИГРЫ</vt:lpstr>
      <vt:lpstr>ВОПРОСЫ ДЛЯ РАЗМИНКИ</vt:lpstr>
      <vt:lpstr>ВОПРОСЫ ДЛЯ РАЗМИНКИ</vt:lpstr>
      <vt:lpstr>ВОПРОСЫ ДЛЯ РАЗМИНКИ</vt:lpstr>
      <vt:lpstr>I тур</vt:lpstr>
      <vt:lpstr>I тур</vt:lpstr>
      <vt:lpstr>ТВОРЧЕСКАЯ ПАУЗА</vt:lpstr>
      <vt:lpstr>ВОПРОСЫ ДЛЯ РАЗМИНКИ</vt:lpstr>
      <vt:lpstr>ВОПРОСЫ ДЛЯ РАЗМИНКИ</vt:lpstr>
      <vt:lpstr>ВОПРОСЫ ДЛЯ РАЗМИНКИ</vt:lpstr>
      <vt:lpstr> II тур</vt:lpstr>
      <vt:lpstr> II тур</vt:lpstr>
      <vt:lpstr>ТВОРЧЕСКАЯ ПАУЗА</vt:lpstr>
      <vt:lpstr>ВОПРОСЫ ДЛЯ РАЗМИНКИ</vt:lpstr>
      <vt:lpstr>ВОПРОСЫ ДЛЯ РАЗМИНКИ</vt:lpstr>
      <vt:lpstr>ВОПРОСЫ ДЛЯ РАЗМИНКИ</vt:lpstr>
      <vt:lpstr> III тур</vt:lpstr>
      <vt:lpstr> III тур</vt:lpstr>
      <vt:lpstr>ИГРА СО ЗРИТЕЛЕМ!</vt:lpstr>
      <vt:lpstr>ИГРА СО ЗРИТЕЛЕМ!</vt:lpstr>
      <vt:lpstr>ФИНАЛ!</vt:lpstr>
      <vt:lpstr>ФИНАЛ!</vt:lpstr>
      <vt:lpstr>ВСЕ МОЛОДЦЫ!!! СПАСИБО  ЗА ИГРУ!!!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ИГРА-ВИКТОРИНА ПО РОМАНУ «ГЕРОЙ НАШЕГО ВРЕМЕНИ» М. Ю. ЛЕРМОНТОВА ( X класс )</dc:title>
  <dc:creator>1</dc:creator>
  <cp:lastModifiedBy>1</cp:lastModifiedBy>
  <cp:revision>30</cp:revision>
  <dcterms:created xsi:type="dcterms:W3CDTF">2019-11-08T17:34:27Z</dcterms:created>
  <dcterms:modified xsi:type="dcterms:W3CDTF">2019-11-08T21:05:36Z</dcterms:modified>
</cp:coreProperties>
</file>