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91" r:id="rId3"/>
    <p:sldId id="287" r:id="rId4"/>
    <p:sldId id="263" r:id="rId5"/>
    <p:sldId id="259" r:id="rId6"/>
    <p:sldId id="261" r:id="rId7"/>
    <p:sldId id="289" r:id="rId8"/>
    <p:sldId id="292" r:id="rId9"/>
    <p:sldId id="293" r:id="rId10"/>
    <p:sldId id="285" r:id="rId11"/>
    <p:sldId id="275" r:id="rId12"/>
    <p:sldId id="29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111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594" autoAdjust="0"/>
  </p:normalViewPr>
  <p:slideViewPr>
    <p:cSldViewPr>
      <p:cViewPr>
        <p:scale>
          <a:sx n="74" d="100"/>
          <a:sy n="74" d="100"/>
        </p:scale>
        <p:origin x="-108" y="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DCB24-99B1-4119-B052-CEB8FAB63C8B}" type="datetimeFigureOut">
              <a:rPr lang="ru-RU" smtClean="0"/>
              <a:pPr/>
              <a:t>23.02.2022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1FC57E8-9613-4F4E-8CB5-CAD2BE268ED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DCB24-99B1-4119-B052-CEB8FAB63C8B}" type="datetimeFigureOut">
              <a:rPr lang="ru-RU" smtClean="0"/>
              <a:pPr/>
              <a:t>23.02.2022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C57E8-9613-4F4E-8CB5-CAD2BE268E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DCB24-99B1-4119-B052-CEB8FAB63C8B}" type="datetimeFigureOut">
              <a:rPr lang="ru-RU" smtClean="0"/>
              <a:pPr/>
              <a:t>23.02.2022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C57E8-9613-4F4E-8CB5-CAD2BE268E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DCB24-99B1-4119-B052-CEB8FAB63C8B}" type="datetimeFigureOut">
              <a:rPr lang="ru-RU" smtClean="0"/>
              <a:pPr/>
              <a:t>23.02.2022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C57E8-9613-4F4E-8CB5-CAD2BE268E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DCB24-99B1-4119-B052-CEB8FAB63C8B}" type="datetimeFigureOut">
              <a:rPr lang="ru-RU" smtClean="0"/>
              <a:pPr/>
              <a:t>23.02.2022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C57E8-9613-4F4E-8CB5-CAD2BE268ED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DCB24-99B1-4119-B052-CEB8FAB63C8B}" type="datetimeFigureOut">
              <a:rPr lang="ru-RU" smtClean="0"/>
              <a:pPr/>
              <a:t>23.02.2022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C57E8-9613-4F4E-8CB5-CAD2BE268ED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DCB24-99B1-4119-B052-CEB8FAB63C8B}" type="datetimeFigureOut">
              <a:rPr lang="ru-RU" smtClean="0"/>
              <a:pPr/>
              <a:t>23.02.2022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C57E8-9613-4F4E-8CB5-CAD2BE268ED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DCB24-99B1-4119-B052-CEB8FAB63C8B}" type="datetimeFigureOut">
              <a:rPr lang="ru-RU" smtClean="0"/>
              <a:pPr/>
              <a:t>23.02.2022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C57E8-9613-4F4E-8CB5-CAD2BE268E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DCB24-99B1-4119-B052-CEB8FAB63C8B}" type="datetimeFigureOut">
              <a:rPr lang="ru-RU" smtClean="0"/>
              <a:pPr/>
              <a:t>23.02.2022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C57E8-9613-4F4E-8CB5-CAD2BE268E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DCB24-99B1-4119-B052-CEB8FAB63C8B}" type="datetimeFigureOut">
              <a:rPr lang="ru-RU" smtClean="0"/>
              <a:pPr/>
              <a:t>23.02.2022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C57E8-9613-4F4E-8CB5-CAD2BE268E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DCB24-99B1-4119-B052-CEB8FAB63C8B}" type="datetimeFigureOut">
              <a:rPr lang="ru-RU" smtClean="0"/>
              <a:pPr/>
              <a:t>23.02.2022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C57E8-9613-4F4E-8CB5-CAD2BE268E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8F7DCB24-99B1-4119-B052-CEB8FAB63C8B}" type="datetimeFigureOut">
              <a:rPr lang="ru-RU" smtClean="0"/>
              <a:pPr/>
              <a:t>23.02.2022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51FC57E8-9613-4F4E-8CB5-CAD2BE268ED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gif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13" Type="http://schemas.openxmlformats.org/officeDocument/2006/relationships/image" Target="../media/image32.pn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12" Type="http://schemas.openxmlformats.org/officeDocument/2006/relationships/image" Target="../media/image31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11" Type="http://schemas.openxmlformats.org/officeDocument/2006/relationships/image" Target="../media/image30.png"/><Relationship Id="rId5" Type="http://schemas.openxmlformats.org/officeDocument/2006/relationships/image" Target="../media/image24.jpeg"/><Relationship Id="rId10" Type="http://schemas.openxmlformats.org/officeDocument/2006/relationships/image" Target="../media/image29.png"/><Relationship Id="rId4" Type="http://schemas.openxmlformats.org/officeDocument/2006/relationships/image" Target="../media/image23.jpeg"/><Relationship Id="rId9" Type="http://schemas.openxmlformats.org/officeDocument/2006/relationships/image" Target="../media/image28.png"/><Relationship Id="rId14" Type="http://schemas.openxmlformats.org/officeDocument/2006/relationships/image" Target="../media/image3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995936" y="4313710"/>
            <a:ext cx="5040560" cy="230832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accent1"/>
            </a:solidFill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 algn="r"/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Выполнил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Герсов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Кирилл, </a:t>
            </a:r>
          </a:p>
          <a:p>
            <a:pPr algn="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обучающийся 9 класса</a:t>
            </a:r>
          </a:p>
          <a:p>
            <a:pPr algn="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Куратор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  Куликова Елена Владимировна, учитель технологии</a:t>
            </a:r>
          </a:p>
          <a:p>
            <a:pPr algn="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БУЗИНОВКА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2022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899592" y="2125599"/>
            <a:ext cx="6264696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spc="300" dirty="0" smtClean="0">
                <a:ln w="11430" cmpd="sng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rgbClr val="111111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Ящик для инструментов</a:t>
            </a:r>
            <a:endParaRPr lang="ru-RU" sz="2800" b="1" spc="300" dirty="0">
              <a:ln w="11430" cmpd="sng">
                <a:solidFill>
                  <a:sysClr val="windowText" lastClr="000000"/>
                </a:solidFill>
                <a:prstDash val="solid"/>
                <a:miter lim="800000"/>
              </a:ln>
              <a:solidFill>
                <a:srgbClr val="111111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9" name="Picture 5" descr="C:\Users\ыыы\Desktop\image_24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3262" y="925270"/>
            <a:ext cx="2088232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76672"/>
            <a:ext cx="7772400" cy="1296144"/>
          </a:xfrm>
        </p:spPr>
        <p:txBody>
          <a:bodyPr/>
          <a:lstStyle/>
          <a:p>
            <a:r>
              <a:rPr lang="ru-RU" sz="1800" dirty="0">
                <a:solidFill>
                  <a:prstClr val="black"/>
                </a:solidFill>
                <a:effectLst/>
                <a:latin typeface="Times New Roman"/>
                <a:ea typeface="Calibri"/>
              </a:rPr>
              <a:t>«</a:t>
            </a:r>
            <a:r>
              <a:rPr lang="ru-RU" sz="1800" dirty="0" err="1">
                <a:solidFill>
                  <a:prstClr val="black"/>
                </a:solidFill>
                <a:effectLst/>
                <a:latin typeface="Times New Roman"/>
                <a:ea typeface="Calibri"/>
              </a:rPr>
              <a:t>Бузиновская</a:t>
            </a:r>
            <a:r>
              <a:rPr lang="ru-RU" sz="1800" dirty="0">
                <a:solidFill>
                  <a:prstClr val="black"/>
                </a:solidFill>
                <a:effectLst/>
                <a:latin typeface="Times New Roman"/>
                <a:ea typeface="Calibri"/>
              </a:rPr>
              <a:t> </a:t>
            </a:r>
            <a:r>
              <a:rPr lang="ru-RU" sz="1800" dirty="0" smtClean="0">
                <a:solidFill>
                  <a:prstClr val="black"/>
                </a:solidFill>
                <a:effectLst/>
                <a:latin typeface="Times New Roman"/>
                <a:ea typeface="Calibri"/>
              </a:rPr>
              <a:t>средняя школа» </a:t>
            </a:r>
            <a:r>
              <a:rPr lang="ru-RU" sz="1800" dirty="0">
                <a:solidFill>
                  <a:prstClr val="black"/>
                </a:solidFill>
                <a:effectLst/>
                <a:latin typeface="Times New Roman"/>
                <a:ea typeface="Calibri"/>
              </a:rPr>
              <a:t>- филиал </a:t>
            </a:r>
            <a:r>
              <a:rPr lang="ru-RU" sz="1800" dirty="0" smtClean="0">
                <a:solidFill>
                  <a:prstClr val="black"/>
                </a:solidFill>
                <a:effectLst/>
                <a:latin typeface="Times New Roman"/>
                <a:ea typeface="Calibri"/>
              </a:rPr>
              <a:t>муниципального казенного общеобразовательного учреждения </a:t>
            </a:r>
            <a:r>
              <a:rPr lang="ru-RU" sz="1800" dirty="0">
                <a:solidFill>
                  <a:prstClr val="black"/>
                </a:solidFill>
                <a:effectLst/>
                <a:latin typeface="Times New Roman"/>
                <a:ea typeface="Calibri"/>
              </a:rPr>
              <a:t>«Октябрьский лицей»</a:t>
            </a:r>
            <a:br>
              <a:rPr lang="ru-RU" sz="1800" dirty="0">
                <a:solidFill>
                  <a:prstClr val="black"/>
                </a:solidFill>
                <a:effectLst/>
                <a:latin typeface="Times New Roman"/>
                <a:ea typeface="Calibri"/>
              </a:rPr>
            </a:br>
            <a:r>
              <a:rPr lang="ru-RU" sz="1800" dirty="0">
                <a:solidFill>
                  <a:prstClr val="black"/>
                </a:solidFill>
                <a:effectLst/>
                <a:latin typeface="Times New Roman"/>
                <a:ea typeface="Calibri"/>
              </a:rPr>
              <a:t>Калачевского муниципального </a:t>
            </a:r>
            <a:r>
              <a:rPr lang="ru-RU" sz="1800" dirty="0" smtClean="0">
                <a:solidFill>
                  <a:prstClr val="black"/>
                </a:solidFill>
                <a:effectLst/>
                <a:latin typeface="Times New Roman"/>
                <a:ea typeface="Calibri"/>
              </a:rPr>
              <a:t>района Волгоградской области</a:t>
            </a:r>
            <a:br>
              <a:rPr lang="ru-RU" sz="1800" dirty="0" smtClean="0">
                <a:solidFill>
                  <a:prstClr val="black"/>
                </a:solidFill>
                <a:effectLst/>
                <a:latin typeface="Times New Roman"/>
                <a:ea typeface="Calibri"/>
              </a:rPr>
            </a:br>
            <a:r>
              <a:rPr lang="ru-RU" sz="1800" dirty="0">
                <a:solidFill>
                  <a:prstClr val="black"/>
                </a:solidFill>
                <a:effectLst/>
                <a:latin typeface="Times New Roman"/>
                <a:ea typeface="Calibri"/>
              </a:rPr>
              <a:t/>
            </a:r>
            <a:br>
              <a:rPr lang="ru-RU" sz="1800" dirty="0">
                <a:solidFill>
                  <a:prstClr val="black"/>
                </a:solidFill>
                <a:effectLst/>
                <a:latin typeface="Times New Roman"/>
                <a:ea typeface="Calibri"/>
              </a:rPr>
            </a:br>
            <a:r>
              <a:rPr lang="ru-RU" sz="1800" dirty="0" smtClean="0">
                <a:solidFill>
                  <a:prstClr val="black"/>
                </a:solidFill>
                <a:effectLst/>
                <a:latin typeface="Times New Roman"/>
                <a:ea typeface="Calibri"/>
              </a:rPr>
              <a:t/>
            </a:r>
            <a:br>
              <a:rPr lang="ru-RU" sz="1800" dirty="0" smtClean="0">
                <a:solidFill>
                  <a:prstClr val="black"/>
                </a:solidFill>
                <a:effectLst/>
                <a:latin typeface="Times New Roman"/>
                <a:ea typeface="Calibri"/>
              </a:rPr>
            </a:br>
            <a:r>
              <a:rPr lang="ru-RU" sz="2400" b="1" dirty="0" smtClean="0">
                <a:ln w="9525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effectLst/>
                <a:latin typeface="Times New Roman" panose="02020603050405020304" pitchFamily="18" charset="0"/>
                <a:ea typeface="Batang" pitchFamily="18" charset="-127"/>
                <a:cs typeface="Times New Roman" panose="02020603050405020304" pitchFamily="18" charset="0"/>
              </a:rPr>
              <a:t> </a:t>
            </a:r>
            <a:r>
              <a:rPr lang="ru-RU" sz="1800" dirty="0" smtClean="0">
                <a:solidFill>
                  <a:prstClr val="black"/>
                </a:solidFill>
                <a:effectLst/>
                <a:latin typeface="Times New Roman"/>
                <a:ea typeface="Calibri"/>
              </a:rPr>
              <a:t> </a:t>
            </a:r>
            <a:endParaRPr lang="ru-RU" sz="16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925270"/>
            <a:ext cx="63184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dirty="0" smtClean="0">
              <a:ln w="9525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latin typeface="Times New Roman" panose="02020603050405020304" pitchFamily="18" charset="0"/>
              <a:ea typeface="Batang" pitchFamily="18" charset="-127"/>
              <a:cs typeface="Times New Roman" panose="02020603050405020304" pitchFamily="18" charset="0"/>
            </a:endParaRPr>
          </a:p>
          <a:p>
            <a:pPr algn="ctr"/>
            <a:endParaRPr lang="ru-RU" sz="2400" b="1" dirty="0">
              <a:ln w="9525">
                <a:solidFill>
                  <a:prstClr val="black"/>
                </a:solidFill>
                <a:prstDash val="solid"/>
              </a:ln>
              <a:solidFill>
                <a:prstClr val="black"/>
              </a:solidFill>
              <a:latin typeface="Times New Roman" panose="02020603050405020304" pitchFamily="18" charset="0"/>
              <a:ea typeface="Batang" pitchFamily="18" charset="-127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ln w="9525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latin typeface="Times New Roman" panose="02020603050405020304" pitchFamily="18" charset="0"/>
                <a:ea typeface="Batang" pitchFamily="18" charset="-127"/>
                <a:cs typeface="Times New Roman" panose="02020603050405020304" pitchFamily="18" charset="0"/>
              </a:rPr>
              <a:t>         Индивидуальный  </a:t>
            </a:r>
            <a:r>
              <a:rPr lang="ru-RU" sz="2400" b="1" dirty="0">
                <a:ln w="9525">
                  <a:solidFill>
                    <a:prstClr val="black"/>
                  </a:solidFill>
                  <a:prstDash val="solid"/>
                </a:ln>
                <a:solidFill>
                  <a:prstClr val="black"/>
                </a:solidFill>
                <a:latin typeface="Times New Roman" panose="02020603050405020304" pitchFamily="18" charset="0"/>
                <a:ea typeface="Batang" pitchFamily="18" charset="-127"/>
                <a:cs typeface="Times New Roman" panose="02020603050405020304" pitchFamily="18" charset="0"/>
              </a:rPr>
              <a:t>итоговый  проект</a:t>
            </a:r>
            <a:endParaRPr lang="ru-RU" dirty="0"/>
          </a:p>
        </p:txBody>
      </p:sp>
      <p:pic>
        <p:nvPicPr>
          <p:cNvPr id="1026" name="Picture 2" descr="C:\Users\User\Desktop\проекты\защита 9 класс\Кирилл Ящик для инструментов\фото\IMG_20220221_14381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282" y="2648819"/>
            <a:ext cx="3441291" cy="4209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80lvl.by/data/13181/7P8ksOEOE5G2wv0hHpR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501354" y="-7715327"/>
            <a:ext cx="4846569" cy="41317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714744" y="1571612"/>
            <a:ext cx="4643470" cy="71438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Основные причины получения травм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71472" y="2357430"/>
            <a:ext cx="2500330" cy="121444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Спешка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4282" y="3714752"/>
            <a:ext cx="2928958" cy="114300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Невнимательность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85720" y="5214950"/>
            <a:ext cx="2928958" cy="107157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Самоуверенность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929058" y="2643182"/>
            <a:ext cx="4857784" cy="78581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«Сейчас по быстренькому сделаю»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трелка вправо 11"/>
          <p:cNvSpPr/>
          <p:nvPr/>
        </p:nvSpPr>
        <p:spPr>
          <a:xfrm>
            <a:off x="3071802" y="2857496"/>
            <a:ext cx="857256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4000496" y="4000504"/>
            <a:ext cx="4857784" cy="85725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«Да я только на секундочку отвернулся» 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трелка вправо 13"/>
          <p:cNvSpPr/>
          <p:nvPr/>
        </p:nvSpPr>
        <p:spPr>
          <a:xfrm>
            <a:off x="3143240" y="4214818"/>
            <a:ext cx="857256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>
            <a:off x="3214678" y="5643578"/>
            <a:ext cx="857256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4071934" y="5357826"/>
            <a:ext cx="4857784" cy="78581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«Да я уже тысячу раз так делал»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Picture 2" descr="http://content.schools.by/oktyabr/library/1.jpg"/>
          <p:cNvPicPr>
            <a:picLocks noChangeAspect="1" noChangeArrowheads="1"/>
          </p:cNvPicPr>
          <p:nvPr/>
        </p:nvPicPr>
        <p:blipFill>
          <a:blip r:embed="rId3" cstate="print"/>
          <a:srcRect l="35966" r="35472" b="26906"/>
          <a:stretch>
            <a:fillRect/>
          </a:stretch>
        </p:blipFill>
        <p:spPr bwMode="auto">
          <a:xfrm>
            <a:off x="1071538" y="142852"/>
            <a:ext cx="1643074" cy="2079222"/>
          </a:xfrm>
          <a:prstGeom prst="rect">
            <a:avLst/>
          </a:prstGeom>
          <a:noFill/>
        </p:spPr>
      </p:pic>
      <p:sp>
        <p:nvSpPr>
          <p:cNvPr id="18" name="Прямоугольник 17"/>
          <p:cNvSpPr/>
          <p:nvPr/>
        </p:nvSpPr>
        <p:spPr>
          <a:xfrm>
            <a:off x="3214678" y="285728"/>
            <a:ext cx="5286412" cy="64294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Соблюдай правила Т/Б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5857884" y="928670"/>
            <a:ext cx="214314" cy="642942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ыыы\Desktop\фотогафии на технологию\IMG-20151119-WA0011.jpg"/>
          <p:cNvPicPr>
            <a:picLocks noChangeAspect="1" noChangeArrowheads="1"/>
          </p:cNvPicPr>
          <p:nvPr/>
        </p:nvPicPr>
        <p:blipFill>
          <a:blip r:embed="rId2" cstate="print">
            <a:lum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85728"/>
            <a:ext cx="2523129" cy="1892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ыыы\Desktop\фотогафии на технологию\IMG-20151119-WA0014.jpg"/>
          <p:cNvPicPr>
            <a:picLocks noChangeAspect="1" noChangeArrowheads="1"/>
          </p:cNvPicPr>
          <p:nvPr/>
        </p:nvPicPr>
        <p:blipFill>
          <a:blip r:embed="rId3" cstate="print">
            <a:lum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3643314"/>
            <a:ext cx="2163580" cy="1873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ыыы\Desktop\фотогафии на технологию\IMG-20151119-WA0068.jpg"/>
          <p:cNvPicPr>
            <a:picLocks noChangeAspect="1" noChangeArrowheads="1"/>
          </p:cNvPicPr>
          <p:nvPr/>
        </p:nvPicPr>
        <p:blipFill>
          <a:blip r:embed="rId4" cstate="print">
            <a:lum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2880" y="3571875"/>
            <a:ext cx="1413103" cy="2089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4357686" y="500042"/>
            <a:ext cx="4429156" cy="164307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Последовательность изготовления 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ящика для инструментов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/>
          <p:cNvPicPr/>
          <p:nvPr/>
        </p:nvPicPr>
        <p:blipFill>
          <a:blip r:embed="rId5" cstate="print">
            <a:lum/>
          </a:blip>
          <a:srcRect/>
          <a:stretch>
            <a:fillRect/>
          </a:stretch>
        </p:blipFill>
        <p:spPr bwMode="auto">
          <a:xfrm>
            <a:off x="6876256" y="2636912"/>
            <a:ext cx="1627171" cy="315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WordArt 2" descr="Каштан"/>
          <p:cNvSpPr>
            <a:spLocks noChangeArrowheads="1" noChangeShapeType="1" noTextEdit="1"/>
          </p:cNvSpPr>
          <p:nvPr/>
        </p:nvSpPr>
        <p:spPr bwMode="auto">
          <a:xfrm>
            <a:off x="5508103" y="428604"/>
            <a:ext cx="3237453" cy="206429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fromWordArt="1">
            <a:prstTxWarp prst="textInflate">
              <a:avLst>
                <a:gd name="adj" fmla="val 13634"/>
              </a:avLst>
            </a:prstTxWarp>
          </a:bodyPr>
          <a:lstStyle/>
          <a:p>
            <a:pPr algn="ctr" rtl="0"/>
            <a:r>
              <a:rPr lang="ru-RU" sz="1800" b="1" kern="10" spc="0" dirty="0" smtClean="0">
                <a:ln w="9525">
                  <a:solidFill>
                    <a:srgbClr val="76923C"/>
                  </a:solidFill>
                  <a:round/>
                  <a:headEnd/>
                  <a:tailEnd/>
                </a:ln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Только у нас, в фирме "Умелец" ,</a:t>
            </a:r>
          </a:p>
          <a:p>
            <a:pPr algn="ctr" rtl="0"/>
            <a:r>
              <a:rPr lang="ru-RU" sz="1800" b="1" kern="10" spc="0" dirty="0" smtClean="0">
                <a:ln w="9525">
                  <a:solidFill>
                    <a:srgbClr val="76923C"/>
                  </a:solidFill>
                  <a:round/>
                  <a:headEnd/>
                  <a:tailEnd/>
                </a:ln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 МОЖЕТЕ ПРИОБРЕСТИ</a:t>
            </a:r>
          </a:p>
          <a:p>
            <a:pPr algn="ctr" rtl="0"/>
            <a:r>
              <a:rPr lang="ru-RU" sz="1800" b="1" kern="10" spc="0" dirty="0" smtClean="0">
                <a:ln w="9525">
                  <a:solidFill>
                    <a:srgbClr val="76923C"/>
                  </a:solidFill>
                  <a:round/>
                  <a:headEnd/>
                  <a:tailEnd/>
                </a:ln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УНИВЕРСАЛЬНОЕ ИЗДЕЛИЕ</a:t>
            </a:r>
          </a:p>
          <a:p>
            <a:pPr algn="ctr" rtl="0"/>
            <a:r>
              <a:rPr lang="ru-RU" sz="1800" b="1" kern="10" spc="0" dirty="0" smtClean="0">
                <a:ln w="9525">
                  <a:solidFill>
                    <a:srgbClr val="76923C"/>
                  </a:solidFill>
                  <a:round/>
                  <a:headEnd/>
                  <a:tailEnd/>
                </a:ln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ДЛЯ ДОМА И СЕМЬИ!</a:t>
            </a:r>
            <a:endParaRPr lang="ru-RU" sz="1800" b="1" kern="10" spc="0" dirty="0">
              <a:ln w="9525">
                <a:solidFill>
                  <a:srgbClr val="76923C"/>
                </a:solidFill>
                <a:round/>
                <a:headEnd/>
                <a:tailEnd/>
              </a:ln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7" name="WordArt 3"/>
          <p:cNvSpPr>
            <a:spLocks noChangeArrowheads="1" noChangeShapeType="1" noTextEdit="1"/>
          </p:cNvSpPr>
          <p:nvPr/>
        </p:nvSpPr>
        <p:spPr bwMode="auto">
          <a:xfrm>
            <a:off x="428596" y="571480"/>
            <a:ext cx="3999388" cy="1071570"/>
          </a:xfrm>
          <a:prstGeom prst="rect">
            <a:avLst/>
          </a:prstGeom>
        </p:spPr>
        <p:txBody>
          <a:bodyPr wrap="none" fromWordArt="1">
            <a:prstTxWarp prst="textInflate">
              <a:avLst>
                <a:gd name="adj" fmla="val 13634"/>
              </a:avLst>
            </a:prstTxWarp>
          </a:bodyPr>
          <a:lstStyle/>
          <a:p>
            <a:pPr algn="ctr" rtl="0"/>
            <a:r>
              <a:rPr lang="ru-RU" sz="2400" b="1" kern="10" spc="0" dirty="0" smtClean="0">
                <a:ln w="9525">
                  <a:solidFill>
                    <a:srgbClr val="00206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ФИРМА</a:t>
            </a:r>
            <a:endParaRPr lang="ru-RU" sz="2400" b="1" kern="10" spc="0" dirty="0">
              <a:ln w="9525">
                <a:solidFill>
                  <a:srgbClr val="002060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  <p:sp>
        <p:nvSpPr>
          <p:cNvPr id="1028" name="WordArt 4" descr="Папирус"/>
          <p:cNvSpPr>
            <a:spLocks noChangeArrowheads="1" noChangeShapeType="1" noTextEdit="1"/>
          </p:cNvSpPr>
          <p:nvPr/>
        </p:nvSpPr>
        <p:spPr bwMode="auto">
          <a:xfrm>
            <a:off x="428596" y="1747946"/>
            <a:ext cx="3999388" cy="1038112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14287"/>
              </a:avLst>
            </a:prstTxWarp>
            <a:scene3d>
              <a:camera prst="legacyPerspectiveFront">
                <a:rot lat="2051999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 rtl="0"/>
            <a:r>
              <a:rPr lang="ru-RU" sz="2000" kern="10" spc="0" dirty="0" smtClean="0">
                <a:ln w="9525">
                  <a:round/>
                  <a:headEnd/>
                  <a:tailEnd/>
                </a:ln>
                <a:effectLst/>
                <a:latin typeface="Times New Roman" pitchFamily="18" charset="0"/>
                <a:cs typeface="Times New Roman" pitchFamily="18" charset="0"/>
              </a:rPr>
              <a:t>"Умелец"</a:t>
            </a:r>
            <a:endParaRPr lang="ru-RU" sz="2000" kern="10" spc="0" dirty="0">
              <a:ln w="9525">
                <a:round/>
                <a:headEnd/>
                <a:tailEnd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Описание: C:\Users\Катя\Desktop\Рисунок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56376" y="4071943"/>
            <a:ext cx="901904" cy="581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2143108" y="5601788"/>
            <a:ext cx="6858048" cy="12003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9552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Адрес:    Волгоградская область, Калачёвский район, х.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Бузиновка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Герсов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Кирилл Алексеевич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телефон: 8 927 518 80 11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3500430" y="2786058"/>
            <a:ext cx="3357586" cy="280076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ПРИХОДИТЕ!  СМОТРИТЕ!                     ВЫБИРАЙТЕ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!  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Заказывайте!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339966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66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26" descr="http://stranamasterov.ru/files/u31876/blagodaru_27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7620" y="4714884"/>
            <a:ext cx="2753657" cy="781048"/>
          </a:xfrm>
          <a:prstGeom prst="rect">
            <a:avLst/>
          </a:prstGeom>
          <a:noFill/>
        </p:spPr>
      </p:pic>
      <p:pic>
        <p:nvPicPr>
          <p:cNvPr id="9" name="Picture 8" descr="Обсуждение участника:ELENABEL - Wiki-Сибириад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1718" y="5586825"/>
            <a:ext cx="1246007" cy="1162958"/>
          </a:xfrm>
          <a:prstGeom prst="rect">
            <a:avLst/>
          </a:prstGeom>
          <a:noFill/>
        </p:spPr>
      </p:pic>
      <p:pic>
        <p:nvPicPr>
          <p:cNvPr id="10" name="Picture 2" descr="C:\Users\ыыы\Desktop\фотогафии на технологию\IMG-20151119-WA000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2" y="3214686"/>
            <a:ext cx="1840881" cy="1214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C:\Users\ыыы\Desktop\image_246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9331" y="4064064"/>
            <a:ext cx="1294577" cy="1294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ree"/>
          <p:cNvSpPr>
            <a:spLocks noEditPoints="1" noChangeArrowheads="1"/>
          </p:cNvSpPr>
          <p:nvPr/>
        </p:nvSpPr>
        <p:spPr bwMode="auto">
          <a:xfrm>
            <a:off x="8100392" y="2786059"/>
            <a:ext cx="645165" cy="786958"/>
          </a:xfrm>
          <a:custGeom>
            <a:avLst/>
            <a:gdLst>
              <a:gd name="G0" fmla="+- 0 0 0"/>
              <a:gd name="G1" fmla="*/ 18900 1 3"/>
              <a:gd name="G2" fmla="*/ 18900 2 3"/>
              <a:gd name="G3" fmla="+- 18900 0 0"/>
              <a:gd name="T0" fmla="*/ 10800 w 21600"/>
              <a:gd name="T1" fmla="*/ 0 h 21600"/>
              <a:gd name="T2" fmla="*/ 6171 w 21600"/>
              <a:gd name="T3" fmla="*/ 6300 h 21600"/>
              <a:gd name="T4" fmla="*/ 3086 w 21600"/>
              <a:gd name="T5" fmla="*/ 12600 h 21600"/>
              <a:gd name="T6" fmla="*/ 0 w 21600"/>
              <a:gd name="T7" fmla="*/ 18900 h 21600"/>
              <a:gd name="T8" fmla="*/ 15429 w 21600"/>
              <a:gd name="T9" fmla="*/ 6300 h 21600"/>
              <a:gd name="T10" fmla="*/ 18514 w 21600"/>
              <a:gd name="T11" fmla="*/ 12600 h 21600"/>
              <a:gd name="T12" fmla="*/ 21600 w 21600"/>
              <a:gd name="T13" fmla="*/ 18900 h 21600"/>
              <a:gd name="T14" fmla="*/ 17694720 60000 65536"/>
              <a:gd name="T15" fmla="*/ 11796480 60000 65536"/>
              <a:gd name="T16" fmla="*/ 11796480 60000 65536"/>
              <a:gd name="T17" fmla="*/ 11796480 60000 65536"/>
              <a:gd name="T18" fmla="*/ 0 60000 65536"/>
              <a:gd name="T19" fmla="*/ 0 60000 65536"/>
              <a:gd name="T20" fmla="*/ 0 60000 65536"/>
              <a:gd name="T21" fmla="*/ 761 w 21600"/>
              <a:gd name="T22" fmla="*/ 22454 h 21600"/>
              <a:gd name="T23" fmla="*/ 21069 w 21600"/>
              <a:gd name="T24" fmla="*/ 28282 h 2160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600" h="21600">
                <a:moveTo>
                  <a:pt x="0" y="18900"/>
                </a:moveTo>
                <a:lnTo>
                  <a:pt x="9257" y="18900"/>
                </a:lnTo>
                <a:lnTo>
                  <a:pt x="9257" y="21600"/>
                </a:lnTo>
                <a:lnTo>
                  <a:pt x="12343" y="21600"/>
                </a:lnTo>
                <a:lnTo>
                  <a:pt x="12343" y="18900"/>
                </a:lnTo>
                <a:lnTo>
                  <a:pt x="21600" y="18900"/>
                </a:lnTo>
                <a:lnTo>
                  <a:pt x="12343" y="12600"/>
                </a:lnTo>
                <a:lnTo>
                  <a:pt x="18514" y="12600"/>
                </a:lnTo>
                <a:lnTo>
                  <a:pt x="12343" y="6300"/>
                </a:lnTo>
                <a:lnTo>
                  <a:pt x="15429" y="6300"/>
                </a:lnTo>
                <a:lnTo>
                  <a:pt x="10800" y="0"/>
                </a:lnTo>
                <a:lnTo>
                  <a:pt x="6171" y="6300"/>
                </a:lnTo>
                <a:lnTo>
                  <a:pt x="9257" y="6300"/>
                </a:lnTo>
                <a:lnTo>
                  <a:pt x="3086" y="12600"/>
                </a:lnTo>
                <a:lnTo>
                  <a:pt x="9257" y="12600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7740352" y="4711352"/>
            <a:ext cx="11179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9.00-16.00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285720" y="1214422"/>
            <a:ext cx="8715478" cy="4929222"/>
            <a:chOff x="2168" y="3707"/>
            <a:chExt cx="8667" cy="3768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5507" y="7144"/>
              <a:ext cx="1942" cy="33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000" b="1" dirty="0" smtClean="0">
                  <a:solidFill>
                    <a:prstClr val="black"/>
                  </a:solidFill>
                  <a:latin typeface="Times New Roman" pitchFamily="18" charset="0"/>
                  <a:cs typeface="Arial" pitchFamily="34" charset="0"/>
                </a:rPr>
                <a:t>Охрана труда</a:t>
              </a:r>
              <a:endParaRPr lang="ru-RU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8491" y="4491"/>
              <a:ext cx="2273" cy="36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000" b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Потребность</a:t>
              </a:r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 flipH="1">
              <a:off x="8491" y="5455"/>
              <a:ext cx="2273" cy="33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000" b="1" dirty="0" smtClean="0">
                  <a:solidFill>
                    <a:prstClr val="black"/>
                  </a:solidFill>
                  <a:latin typeface="Times New Roman" pitchFamily="18" charset="0"/>
                  <a:cs typeface="Arial" pitchFamily="34" charset="0"/>
                </a:rPr>
                <a:t>Материалы</a:t>
              </a:r>
              <a:endParaRPr lang="ru-RU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auto">
            <a:xfrm>
              <a:off x="8420" y="5938"/>
              <a:ext cx="2415" cy="66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000" b="1" dirty="0" smtClean="0">
                  <a:solidFill>
                    <a:prstClr val="black"/>
                  </a:solidFill>
                  <a:latin typeface="Times New Roman" pitchFamily="18" charset="0"/>
                  <a:cs typeface="Arial" pitchFamily="34" charset="0"/>
                </a:rPr>
                <a:t>Инструменты и приспособления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auto">
            <a:xfrm>
              <a:off x="8420" y="6722"/>
              <a:ext cx="2344" cy="603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000" b="1" dirty="0" smtClean="0">
                  <a:solidFill>
                    <a:prstClr val="black"/>
                  </a:solidFill>
                  <a:latin typeface="Times New Roman" pitchFamily="18" charset="0"/>
                  <a:cs typeface="Arial" pitchFamily="34" charset="0"/>
                </a:rPr>
                <a:t>Технология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000" b="1" dirty="0" smtClean="0">
                  <a:solidFill>
                    <a:prstClr val="black"/>
                  </a:solidFill>
                  <a:latin typeface="Times New Roman" pitchFamily="18" charset="0"/>
                  <a:cs typeface="Arial" pitchFamily="34" charset="0"/>
                </a:rPr>
                <a:t>изготовления</a:t>
              </a:r>
              <a:endParaRPr lang="ru-RU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auto">
            <a:xfrm>
              <a:off x="2239" y="6661"/>
              <a:ext cx="2060" cy="603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000" b="1" dirty="0" smtClean="0">
                  <a:solidFill>
                    <a:prstClr val="black"/>
                  </a:solidFill>
                  <a:latin typeface="Times New Roman" pitchFamily="18" charset="0"/>
                  <a:cs typeface="Arial" pitchFamily="34" charset="0"/>
                </a:rPr>
                <a:t>Экономическое обоснование</a:t>
              </a:r>
              <a:endParaRPr lang="ru-RU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Rectangle 14"/>
            <p:cNvSpPr>
              <a:spLocks noChangeArrowheads="1"/>
            </p:cNvSpPr>
            <p:nvPr/>
          </p:nvSpPr>
          <p:spPr bwMode="auto">
            <a:xfrm>
              <a:off x="8206" y="3707"/>
              <a:ext cx="1989" cy="663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000" b="1" dirty="0" smtClean="0">
                  <a:solidFill>
                    <a:prstClr val="black"/>
                  </a:solidFill>
                  <a:latin typeface="Times New Roman" pitchFamily="18" charset="0"/>
                  <a:cs typeface="Arial" pitchFamily="34" charset="0"/>
                </a:rPr>
                <a:t>Историческая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000" b="1" dirty="0" smtClean="0">
                  <a:solidFill>
                    <a:prstClr val="black"/>
                  </a:solidFill>
                  <a:latin typeface="Times New Roman" pitchFamily="18" charset="0"/>
                  <a:cs typeface="Arial" pitchFamily="34" charset="0"/>
                </a:rPr>
                <a:t>справка</a:t>
              </a:r>
              <a:endParaRPr lang="ru-RU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Rectangle 15"/>
            <p:cNvSpPr>
              <a:spLocks noChangeArrowheads="1"/>
            </p:cNvSpPr>
            <p:nvPr/>
          </p:nvSpPr>
          <p:spPr bwMode="auto">
            <a:xfrm>
              <a:off x="8491" y="4913"/>
              <a:ext cx="2273" cy="38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b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Варианты моделей</a:t>
              </a:r>
            </a:p>
          </p:txBody>
        </p:sp>
        <p:sp>
          <p:nvSpPr>
            <p:cNvPr id="21" name="Rectangle 19"/>
            <p:cNvSpPr>
              <a:spLocks noChangeArrowheads="1"/>
            </p:cNvSpPr>
            <p:nvPr/>
          </p:nvSpPr>
          <p:spPr bwMode="auto">
            <a:xfrm>
              <a:off x="2168" y="5757"/>
              <a:ext cx="2060" cy="64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ts val="1000"/>
                </a:spcAft>
              </a:pPr>
              <a:r>
                <a:rPr lang="ru-RU" sz="2000" b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Экологическое обоснование</a:t>
              </a:r>
              <a:endPara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" name="Rectangle 20"/>
            <p:cNvSpPr>
              <a:spLocks noChangeArrowheads="1"/>
            </p:cNvSpPr>
            <p:nvPr/>
          </p:nvSpPr>
          <p:spPr bwMode="auto">
            <a:xfrm>
              <a:off x="2239" y="4491"/>
              <a:ext cx="1989" cy="49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ts val="1000"/>
                </a:spcAft>
              </a:pPr>
              <a:r>
                <a:rPr lang="ru-RU" sz="2000" b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Реклама</a:t>
              </a:r>
              <a:endPara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3" name="Rectangle 21"/>
            <p:cNvSpPr>
              <a:spLocks noChangeArrowheads="1"/>
            </p:cNvSpPr>
            <p:nvPr/>
          </p:nvSpPr>
          <p:spPr bwMode="auto">
            <a:xfrm>
              <a:off x="2239" y="5214"/>
              <a:ext cx="2022" cy="363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000" b="1" dirty="0" smtClean="0">
                  <a:solidFill>
                    <a:prstClr val="black"/>
                  </a:solidFill>
                  <a:latin typeface="Times New Roman" pitchFamily="18" charset="0"/>
                  <a:cs typeface="Arial" pitchFamily="34" charset="0"/>
                </a:rPr>
                <a:t>Самоанализ</a:t>
              </a:r>
              <a:endParaRPr lang="ru-RU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5" name="7-конечная звезда 24"/>
          <p:cNvSpPr/>
          <p:nvPr/>
        </p:nvSpPr>
        <p:spPr>
          <a:xfrm>
            <a:off x="2297767" y="2578456"/>
            <a:ext cx="4429156" cy="2500330"/>
          </a:xfrm>
          <a:prstGeom prst="star7">
            <a:avLst/>
          </a:prstGeom>
          <a:solidFill>
            <a:srgbClr val="FFFF00"/>
          </a:solidFill>
          <a:ln>
            <a:solidFill>
              <a:srgbClr val="1709C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Ящик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643042" y="214291"/>
            <a:ext cx="6096039" cy="584775"/>
          </a:xfrm>
          <a:prstGeom prst="rect">
            <a:avLst/>
          </a:prstGeom>
          <a:solidFill>
            <a:srgbClr val="FFFF00"/>
          </a:solidFill>
          <a:ln w="19050">
            <a:solidFill>
              <a:srgbClr val="1709C7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Схема обдумывания</a:t>
            </a:r>
            <a:endParaRPr lang="ru-RU" sz="3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500034" y="1142984"/>
            <a:ext cx="2571768" cy="8572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Проблема, потребность</a:t>
            </a:r>
            <a:endParaRPr lang="ru-RU" sz="20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0" name="Прямая со стрелкой 19"/>
          <p:cNvCxnSpPr/>
          <p:nvPr/>
        </p:nvCxnSpPr>
        <p:spPr>
          <a:xfrm>
            <a:off x="3071802" y="1643050"/>
            <a:ext cx="428628" cy="1588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5500694" y="1643050"/>
            <a:ext cx="785818" cy="1588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rot="5400000">
            <a:off x="5999966" y="3001166"/>
            <a:ext cx="1001720" cy="1588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rot="5400000">
            <a:off x="5929322" y="5143512"/>
            <a:ext cx="1001720" cy="1588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 rot="10800000">
            <a:off x="5000628" y="5572140"/>
            <a:ext cx="1143008" cy="1588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 rot="10800000">
            <a:off x="2643174" y="5643578"/>
            <a:ext cx="1143008" cy="1588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/>
          <p:nvPr/>
        </p:nvCxnSpPr>
        <p:spPr>
          <a:xfrm rot="5400000" flipH="1" flipV="1">
            <a:off x="2000232" y="4857760"/>
            <a:ext cx="1000926" cy="794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/>
          <p:nvPr/>
        </p:nvCxnSpPr>
        <p:spPr>
          <a:xfrm rot="5400000" flipH="1" flipV="1">
            <a:off x="2036745" y="3178173"/>
            <a:ext cx="928694" cy="1588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C:\Users\ыыы\Desktop\фотогафии на технологию\IMG-20151119-WA00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0850" y="-17453320"/>
            <a:ext cx="6966774" cy="9289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ыыы\Desktop\фотогафии на технологию\IMG-20151119-WA000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1708" y="1142984"/>
            <a:ext cx="2298705" cy="1785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0261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060404_170200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28596" y="1214422"/>
            <a:ext cx="2786082" cy="2090899"/>
          </a:xfrm>
          <a:noFill/>
        </p:spPr>
      </p:pic>
      <p:sp>
        <p:nvSpPr>
          <p:cNvPr id="5" name="Прямоугольник 4"/>
          <p:cNvSpPr/>
          <p:nvPr/>
        </p:nvSpPr>
        <p:spPr>
          <a:xfrm>
            <a:off x="214282" y="3429000"/>
            <a:ext cx="307183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укладка-чемодан, предназначена для переноски необходимых инструментов. </a:t>
            </a:r>
          </a:p>
        </p:txBody>
      </p:sp>
      <p:pic>
        <p:nvPicPr>
          <p:cNvPr id="6" name="Picture 5" descr="060404_16593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5929322" y="1214422"/>
            <a:ext cx="2714644" cy="2035983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500694" y="3500438"/>
            <a:ext cx="350046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вариант укладки из тканевой основы, имеет много ячеек для размещения инструмента,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6" descr="060404_17091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3500430" y="4000504"/>
            <a:ext cx="2046278" cy="1534709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1714480" y="5715016"/>
            <a:ext cx="535785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портфель,  гибрид деревянного чемодана и тканевой укладки с ячейками</a:t>
            </a:r>
          </a:p>
        </p:txBody>
      </p:sp>
      <p:pic>
        <p:nvPicPr>
          <p:cNvPr id="10" name="Рисунок 23556" descr="Описание: image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868" y="1928802"/>
            <a:ext cx="1773011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 Box 1"/>
          <p:cNvSpPr txBox="1">
            <a:spLocks noChangeArrowheads="1"/>
          </p:cNvSpPr>
          <p:nvPr/>
        </p:nvSpPr>
        <p:spPr bwMode="auto">
          <a:xfrm>
            <a:off x="1500166" y="285728"/>
            <a:ext cx="6192859" cy="6429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Историческая справка.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additive="repl">
                                        <p:cTn id="7" dur="8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50000">
                                          <p:val>
                                            <p:strVal val="rgb(78,100,-91)"/>
                                          </p:val>
                                        </p:tav>
                                        <p:tav tm="50000">
                                          <p:val>
                                            <p:strVal val="rgb(31,31,-83)"/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 additive="repl">
                                        <p:cTn id="8" dur="8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50000">
                                          <p:val>
                                            <p:strVal val="rgb(78,100,-91)"/>
                                          </p:val>
                                        </p:tav>
                                        <p:tav tm="50000">
                                          <p:val>
                                            <p:strVal val="rgb(31,31,-83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 additive="repl">
                                        <p:cTn id="9" dur="8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285720" y="357166"/>
            <a:ext cx="8569325" cy="201714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0000" tIns="46800" rIns="90000" bIns="122040" anchor="ctr">
            <a:spAutoFit/>
          </a:bodyPr>
          <a:lstStyle/>
          <a:p>
            <a:pPr algn="l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 древних времён,  плотники и столяры имели у себя на рабочем месте ящик для инструментов.  Он был всегда под рукой и в нём находилось всё, что нужно для работы. Так же, за счёт ручки, которую имел ящик – его можно было удобно брать с собой  для работ вне мастерской.</a:t>
            </a:r>
          </a:p>
        </p:txBody>
      </p:sp>
      <p:pic>
        <p:nvPicPr>
          <p:cNvPr id="5" name="Рисунок 4" descr="как сделать ящик для инструментов фото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68" y="5643578"/>
            <a:ext cx="2571745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6" name="Picture 2" descr="Металлический ящик для инструмента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2571744"/>
            <a:ext cx="1785902" cy="1542821"/>
          </a:xfrm>
          <a:prstGeom prst="rect">
            <a:avLst/>
          </a:prstGeom>
          <a:noFill/>
        </p:spPr>
      </p:pic>
      <p:pic>
        <p:nvPicPr>
          <p:cNvPr id="11268" name="Picture 4" descr="Металлический ящик для инструмент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71670" y="5429240"/>
            <a:ext cx="1428760" cy="1428760"/>
          </a:xfrm>
          <a:prstGeom prst="rect">
            <a:avLst/>
          </a:prstGeom>
          <a:noFill/>
        </p:spPr>
      </p:pic>
      <p:pic>
        <p:nvPicPr>
          <p:cNvPr id="11270" name="Picture 6" descr="ящики для инструментов (2)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43702" y="5286388"/>
            <a:ext cx="2008105" cy="1363838"/>
          </a:xfrm>
          <a:prstGeom prst="rect">
            <a:avLst/>
          </a:prstGeom>
          <a:noFill/>
        </p:spPr>
      </p:pic>
      <p:pic>
        <p:nvPicPr>
          <p:cNvPr id="11272" name="Picture 8" descr="ящиков для инструментов STANLEY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72198" y="2571744"/>
            <a:ext cx="2416426" cy="1500198"/>
          </a:xfrm>
          <a:prstGeom prst="rect">
            <a:avLst/>
          </a:prstGeom>
          <a:noFill/>
        </p:spPr>
      </p:pic>
      <p:pic>
        <p:nvPicPr>
          <p:cNvPr id="11276" name="Picture 12" descr="Ящик для инструментов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4282" y="5310817"/>
            <a:ext cx="1643026" cy="1547183"/>
          </a:xfrm>
          <a:prstGeom prst="rect">
            <a:avLst/>
          </a:prstGeom>
          <a:noFill/>
        </p:spPr>
      </p:pic>
      <p:pic>
        <p:nvPicPr>
          <p:cNvPr id="11" name="Picture 2" descr="C:\Users\ыыы\Desktop\802010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7554" y="2500306"/>
            <a:ext cx="1926326" cy="1444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500430" y="3929066"/>
            <a:ext cx="1668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313030"/>
                </a:solidFill>
                <a:latin typeface="Times New Roman" pitchFamily="18" charset="0"/>
                <a:cs typeface="Times New Roman" pitchFamily="18" charset="0"/>
              </a:rPr>
              <a:t>Ящики-кейсы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143636" y="4000504"/>
            <a:ext cx="22944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313030"/>
                </a:solidFill>
                <a:latin typeface="Times New Roman" pitchFamily="18" charset="0"/>
                <a:cs typeface="Times New Roman" pitchFamily="18" charset="0"/>
              </a:rPr>
              <a:t>Ящики-контейнеры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428728" y="4500570"/>
            <a:ext cx="5857916" cy="57150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Современные ящики для инструментов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 additive="repl"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10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pSp>
        <p:nvGrpSpPr>
          <p:cNvPr id="8193" name="Group 1"/>
          <p:cNvGrpSpPr>
            <a:grpSpLocks noChangeAspect="1"/>
          </p:cNvGrpSpPr>
          <p:nvPr/>
        </p:nvGrpSpPr>
        <p:grpSpPr bwMode="auto">
          <a:xfrm>
            <a:off x="0" y="1643050"/>
            <a:ext cx="9131228" cy="4142966"/>
            <a:chOff x="2636" y="6840"/>
            <a:chExt cx="6559" cy="2977"/>
          </a:xfrm>
        </p:grpSpPr>
        <p:sp>
          <p:nvSpPr>
            <p:cNvPr id="8209" name="AutoShape 17"/>
            <p:cNvSpPr>
              <a:spLocks noChangeAspect="1" noChangeArrowheads="1" noTextEdit="1"/>
            </p:cNvSpPr>
            <p:nvPr/>
          </p:nvSpPr>
          <p:spPr bwMode="auto">
            <a:xfrm>
              <a:off x="2636" y="6840"/>
              <a:ext cx="6559" cy="2977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208" name="Text Box 16"/>
            <p:cNvSpPr txBox="1">
              <a:spLocks noChangeArrowheads="1"/>
            </p:cNvSpPr>
            <p:nvPr/>
          </p:nvSpPr>
          <p:spPr bwMode="auto">
            <a:xfrm>
              <a:off x="4924" y="7957"/>
              <a:ext cx="1832" cy="702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Требования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 к изделию</a:t>
              </a:r>
              <a:endPara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207" name="Text Box 15"/>
            <p:cNvSpPr txBox="1">
              <a:spLocks noChangeArrowheads="1"/>
            </p:cNvSpPr>
            <p:nvPr/>
          </p:nvSpPr>
          <p:spPr bwMode="auto">
            <a:xfrm>
              <a:off x="2699" y="7053"/>
              <a:ext cx="1832" cy="559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ru-RU" sz="2000" b="1" dirty="0" smtClean="0"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О</a:t>
              </a: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ригинальность</a:t>
              </a:r>
              <a:endPara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206" name="Text Box 14"/>
            <p:cNvSpPr txBox="1">
              <a:spLocks noChangeArrowheads="1"/>
            </p:cNvSpPr>
            <p:nvPr/>
          </p:nvSpPr>
          <p:spPr bwMode="auto">
            <a:xfrm>
              <a:off x="7281" y="8203"/>
              <a:ext cx="1832" cy="498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Наличие материала</a:t>
              </a:r>
              <a:endPara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205" name="Text Box 13"/>
            <p:cNvSpPr txBox="1">
              <a:spLocks noChangeArrowheads="1"/>
            </p:cNvSpPr>
            <p:nvPr/>
          </p:nvSpPr>
          <p:spPr bwMode="auto">
            <a:xfrm>
              <a:off x="7411" y="7040"/>
              <a:ext cx="1702" cy="787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Наличие необходимых знаний и умений</a:t>
              </a:r>
              <a:endPara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204" name="Text Box 12"/>
            <p:cNvSpPr txBox="1">
              <a:spLocks noChangeArrowheads="1"/>
            </p:cNvSpPr>
            <p:nvPr/>
          </p:nvSpPr>
          <p:spPr bwMode="auto">
            <a:xfrm>
              <a:off x="4853" y="6944"/>
              <a:ext cx="2096" cy="66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Простота в изготовлении</a:t>
              </a:r>
              <a:endPara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203" name="Text Box 11"/>
            <p:cNvSpPr txBox="1">
              <a:spLocks noChangeArrowheads="1"/>
            </p:cNvSpPr>
            <p:nvPr/>
          </p:nvSpPr>
          <p:spPr bwMode="auto">
            <a:xfrm>
              <a:off x="6835" y="8860"/>
              <a:ext cx="2340" cy="742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Наличие необходимых инструментов и приспособлений</a:t>
              </a:r>
              <a:endPara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202" name="Text Box 10"/>
            <p:cNvSpPr txBox="1">
              <a:spLocks noChangeArrowheads="1"/>
            </p:cNvSpPr>
            <p:nvPr/>
          </p:nvSpPr>
          <p:spPr bwMode="auto">
            <a:xfrm>
              <a:off x="2835" y="8203"/>
              <a:ext cx="1642" cy="60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ru-RU" sz="2000" b="1" dirty="0" smtClean="0"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Э</a:t>
              </a: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кономичность</a:t>
              </a:r>
              <a:endPara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195" name="Text Box 3"/>
            <p:cNvSpPr txBox="1">
              <a:spLocks noChangeArrowheads="1"/>
            </p:cNvSpPr>
            <p:nvPr/>
          </p:nvSpPr>
          <p:spPr bwMode="auto">
            <a:xfrm>
              <a:off x="3136" y="9073"/>
              <a:ext cx="1575" cy="55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ru-RU" sz="2000" b="1" dirty="0" err="1" smtClean="0"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Э</a:t>
              </a:r>
              <a:r>
                <a:rPr kumimoji="0" lang="ru-RU" sz="2000" b="1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кологичность</a:t>
              </a:r>
              <a:endPara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cxnSp>
        <p:nvCxnSpPr>
          <p:cNvPr id="29" name="Прямая со стрелкой 28"/>
          <p:cNvCxnSpPr>
            <a:stCxn id="8208" idx="0"/>
          </p:cNvCxnSpPr>
          <p:nvPr/>
        </p:nvCxnSpPr>
        <p:spPr>
          <a:xfrm rot="16200000" flipV="1">
            <a:off x="4203360" y="2940385"/>
            <a:ext cx="340036" cy="174257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>
            <a:stCxn id="8208" idx="3"/>
          </p:cNvCxnSpPr>
          <p:nvPr/>
        </p:nvCxnSpPr>
        <p:spPr>
          <a:xfrm flipV="1">
            <a:off x="5735731" y="3143249"/>
            <a:ext cx="1265161" cy="542755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>
            <a:stCxn id="8208" idx="1"/>
          </p:cNvCxnSpPr>
          <p:nvPr/>
        </p:nvCxnSpPr>
        <p:spPr>
          <a:xfrm rot="10800000" flipV="1">
            <a:off x="2500300" y="3686003"/>
            <a:ext cx="684980" cy="100185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 rot="10800000">
            <a:off x="1643042" y="2786058"/>
            <a:ext cx="1428760" cy="71438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 rot="10800000" flipV="1">
            <a:off x="1928794" y="4286256"/>
            <a:ext cx="1571636" cy="50006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/>
          <p:nvPr/>
        </p:nvCxnSpPr>
        <p:spPr>
          <a:xfrm>
            <a:off x="4643438" y="4214818"/>
            <a:ext cx="1000132" cy="57150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>
            <a:stCxn id="8208" idx="3"/>
          </p:cNvCxnSpPr>
          <p:nvPr/>
        </p:nvCxnSpPr>
        <p:spPr>
          <a:xfrm>
            <a:off x="5735731" y="3686004"/>
            <a:ext cx="479343" cy="100186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2428860" y="214290"/>
            <a:ext cx="6357982" cy="785818"/>
          </a:xfrm>
          <a:solidFill>
            <a:srgbClr val="FFFF00"/>
          </a:solidFill>
          <a:ln>
            <a:solidFill>
              <a:schemeClr val="tx2">
                <a:lumMod val="75000"/>
              </a:schemeClr>
            </a:solidFill>
          </a:ln>
        </p:spPr>
        <p:txBody>
          <a:bodyPr>
            <a:normAutofit fontScale="90000"/>
          </a:bodyPr>
          <a:lstStyle/>
          <a:p>
            <a:pPr marL="838200" indent="-838200" algn="ctr"/>
            <a:r>
              <a:rPr lang="ru-RU" sz="4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Работа над формой </a:t>
            </a:r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ящика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7" name="AutoShape 9"/>
          <p:cNvSpPr>
            <a:spLocks noChangeArrowheads="1"/>
          </p:cNvSpPr>
          <p:nvPr/>
        </p:nvSpPr>
        <p:spPr bwMode="auto">
          <a:xfrm>
            <a:off x="214282" y="5857892"/>
            <a:ext cx="3143272" cy="1000108"/>
          </a:xfrm>
          <a:prstGeom prst="wedgeRoundRectCallout">
            <a:avLst>
              <a:gd name="adj1" fmla="val -11433"/>
              <a:gd name="adj2" fmla="val -186379"/>
              <a:gd name="adj3" fmla="val 16667"/>
            </a:avLst>
          </a:prstGeom>
          <a:solidFill>
            <a:schemeClr val="bg2">
              <a:lumMod val="9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Сложный в конструкции, предназначен для мелких деталей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80" name="AutoShape 12"/>
          <p:cNvSpPr>
            <a:spLocks noChangeArrowheads="1"/>
          </p:cNvSpPr>
          <p:nvPr/>
        </p:nvSpPr>
        <p:spPr bwMode="auto">
          <a:xfrm>
            <a:off x="6929454" y="2500306"/>
            <a:ext cx="2087562" cy="936625"/>
          </a:xfrm>
          <a:prstGeom prst="wedgeRoundRectCallout">
            <a:avLst>
              <a:gd name="adj1" fmla="val -18982"/>
              <a:gd name="adj2" fmla="val 148807"/>
              <a:gd name="adj3" fmla="val 16667"/>
            </a:avLst>
          </a:prstGeom>
          <a:solidFill>
            <a:schemeClr val="bg2">
              <a:lumMod val="9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Маленький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 размере</a:t>
            </a:r>
          </a:p>
        </p:txBody>
      </p:sp>
      <p:sp>
        <p:nvSpPr>
          <p:cNvPr id="7181" name="AutoShape 13"/>
          <p:cNvSpPr>
            <a:spLocks noChangeArrowheads="1"/>
          </p:cNvSpPr>
          <p:nvPr/>
        </p:nvSpPr>
        <p:spPr bwMode="auto">
          <a:xfrm>
            <a:off x="4214810" y="5857892"/>
            <a:ext cx="2159001" cy="785818"/>
          </a:xfrm>
          <a:prstGeom prst="wedgeRoundRectCallout">
            <a:avLst>
              <a:gd name="adj1" fmla="val -25473"/>
              <a:gd name="adj2" fmla="val -354754"/>
              <a:gd name="adj3" fmla="val 16667"/>
            </a:avLst>
          </a:prstGeom>
          <a:solidFill>
            <a:schemeClr val="bg2">
              <a:lumMod val="9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Вместительный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удобный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Picture 2" descr="Знак вопрос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714356"/>
            <a:ext cx="2571736" cy="2743187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1785918" y="5286388"/>
            <a:ext cx="714380" cy="35719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000628" y="4000504"/>
            <a:ext cx="714380" cy="35719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786710" y="4000504"/>
            <a:ext cx="714380" cy="35719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" name="Рисунок 17" descr="http://planbuildww.cf/wp-content/upload/2014/05/woodwork/making-a-tool-chest-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3143248"/>
            <a:ext cx="2214578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18" descr="http://img.diytrade.com/cdimg/1164947/12921241/0/1274749686/wooden_wine_box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40" y="1928802"/>
            <a:ext cx="3429024" cy="1874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4" descr="C:\Users\ыыы\Desktop\ZagotovkaMZ_04708G_400n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0826" y="4392988"/>
            <a:ext cx="2298856" cy="2107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Рисунок 23556" descr="Описание: images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15206" y="1071546"/>
            <a:ext cx="1387574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42910" y="928668"/>
          <a:ext cx="8143933" cy="5608320"/>
        </p:xfrm>
        <a:graphic>
          <a:graphicData uri="http://schemas.openxmlformats.org/drawingml/2006/table">
            <a:tbl>
              <a:tblPr/>
              <a:tblGrid>
                <a:gridCol w="678661"/>
                <a:gridCol w="2394826"/>
                <a:gridCol w="1828143"/>
                <a:gridCol w="1437912"/>
                <a:gridCol w="1804391"/>
              </a:tblGrid>
              <a:tr h="5081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r>
                        <a:rPr lang="ru-RU" sz="2000" b="1" dirty="0" err="1"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ru-RU" sz="2000" b="1" dirty="0" err="1"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endParaRPr lang="ru-RU" sz="20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Требования к изделию</a:t>
                      </a:r>
                      <a:endParaRPr lang="ru-RU" sz="20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Модель 1</a:t>
                      </a: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Модель 2</a:t>
                      </a: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Модель 3</a:t>
                      </a: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23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оригинальность</a:t>
                      </a:r>
                      <a:endParaRPr lang="ru-RU" sz="20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23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экономичность</a:t>
                      </a: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23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простота в изготовлении</a:t>
                      </a: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20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46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наличие необходимых знаний и умений</a:t>
                      </a: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20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20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23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наличие материала</a:t>
                      </a: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20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69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наличие необходимых инструментов и приспособлений</a:t>
                      </a: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20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20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23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экологичность</a:t>
                      </a: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20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23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итого</a:t>
                      </a: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20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1714480" y="214290"/>
            <a:ext cx="5357850" cy="46166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2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438400" algn="l"/>
              </a:tabLst>
            </a:pPr>
            <a:r>
              <a:rPr kumimoji="0" lang="de-DE" sz="2400" b="1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Анализ</a:t>
            </a:r>
            <a:r>
              <a:rPr kumimoji="0" lang="de-DE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de-DE" sz="2400" b="1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выбора</a:t>
            </a:r>
            <a:r>
              <a:rPr kumimoji="0" lang="de-DE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de-DE" sz="2400" b="1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модели</a:t>
            </a:r>
            <a:endParaRPr kumimoji="0" lang="de-DE" sz="24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Диаграмма минимальных затрат при изготовлении ящика для инструментов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62823097"/>
              </p:ext>
            </p:extLst>
          </p:nvPr>
        </p:nvGraphicFramePr>
        <p:xfrm>
          <a:off x="457200" y="1772816"/>
          <a:ext cx="8229600" cy="4176466"/>
        </p:xfrm>
        <a:graphic>
          <a:graphicData uri="http://schemas.openxmlformats.org/drawingml/2006/table">
            <a:tbl>
              <a:tblPr firstRow="1" firstCol="1" bandRow="1"/>
              <a:tblGrid>
                <a:gridCol w="1371600"/>
                <a:gridCol w="1371600"/>
                <a:gridCol w="1371600"/>
                <a:gridCol w="1371600"/>
                <a:gridCol w="1371600"/>
                <a:gridCol w="1371600"/>
              </a:tblGrid>
              <a:tr h="13456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endParaRPr lang="ru-RU" sz="14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675" marR="66675" marT="66675" marB="6667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Необходимые материалы</a:t>
                      </a:r>
                      <a:endParaRPr lang="ru-RU" sz="14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675" marR="66675" marT="66675" marB="6667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Единицы измерения</a:t>
                      </a:r>
                      <a:endParaRPr lang="ru-RU" sz="14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675" marR="66675" marT="66675" marB="6667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Цена (руб.)</a:t>
                      </a:r>
                      <a:endParaRPr lang="ru-RU" sz="14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675" marR="66675" marT="66675" marB="6667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Израсходовано</a:t>
                      </a:r>
                      <a:endParaRPr lang="ru-RU" sz="14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675" marR="66675" marT="66675" marB="6667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Стоимость материала</a:t>
                      </a:r>
                      <a:endParaRPr lang="ru-RU" sz="14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(руб.)</a:t>
                      </a:r>
                      <a:endParaRPr lang="ru-RU" sz="14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675" marR="66675" marT="66675" marB="6667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564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9525" marT="9525" marB="95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Фанера</a:t>
                      </a:r>
                      <a:endParaRPr lang="ru-RU" sz="14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9525" marT="9525" marB="95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 кв.</a:t>
                      </a:r>
                      <a:endParaRPr lang="ru-RU" sz="14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9525" marT="9525" marB="95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70</a:t>
                      </a:r>
                      <a:endParaRPr lang="ru-RU" sz="14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9525" marT="9525" marB="95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0,6</a:t>
                      </a:r>
                      <a:endParaRPr lang="ru-RU" sz="14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9525" marT="9525" marB="95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42</a:t>
                      </a:r>
                      <a:endParaRPr lang="ru-RU" sz="14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9525" marT="9525" marB="95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358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4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9525" marT="9525" marB="95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доска</a:t>
                      </a:r>
                      <a:endParaRPr lang="ru-RU" sz="14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9525" marT="9525" marB="95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 куб.</a:t>
                      </a:r>
                      <a:endParaRPr lang="ru-RU" sz="14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9525" marT="9525" marB="95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3000</a:t>
                      </a:r>
                      <a:endParaRPr lang="ru-RU" sz="14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9525" marT="9525" marB="95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0,0035</a:t>
                      </a:r>
                      <a:endParaRPr lang="ru-RU" sz="14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9525" marT="9525" marB="95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10,5</a:t>
                      </a:r>
                      <a:endParaRPr lang="ru-RU" sz="14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9525" marT="9525" marB="95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564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4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9525" marT="9525" marB="95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брус</a:t>
                      </a:r>
                      <a:endParaRPr lang="ru-RU" sz="14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9525" marT="9525" marB="95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 куб.</a:t>
                      </a:r>
                      <a:endParaRPr lang="ru-RU" sz="14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9525" marT="9525" marB="95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3000</a:t>
                      </a:r>
                      <a:endParaRPr lang="ru-RU" sz="14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9525" marT="9525" marB="95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0,0008</a:t>
                      </a:r>
                      <a:endParaRPr lang="ru-RU" sz="14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9525" marT="9525" marB="95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2,4</a:t>
                      </a:r>
                      <a:endParaRPr lang="ru-RU" sz="14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9525" marT="9525" marB="95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564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4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9525" marT="9525" marB="95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лак</a:t>
                      </a:r>
                      <a:endParaRPr lang="ru-RU" sz="14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9525" marT="9525" marB="95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л</a:t>
                      </a:r>
                      <a:endParaRPr lang="ru-RU" sz="14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9525" marT="9525" marB="95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60</a:t>
                      </a:r>
                      <a:endParaRPr lang="ru-RU" sz="14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9525" marT="9525" marB="95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0,2</a:t>
                      </a:r>
                      <a:endParaRPr lang="ru-RU" sz="14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9525" marT="9525" marB="95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ru-RU" sz="14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9525" marT="9525" marB="95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564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4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9525" marT="9525" marB="95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шурупы</a:t>
                      </a:r>
                      <a:endParaRPr lang="ru-RU" sz="14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9525" marT="9525" marB="95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шт.</a:t>
                      </a:r>
                      <a:endParaRPr lang="ru-RU" sz="14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9525" marT="9525" marB="95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0.7</a:t>
                      </a:r>
                      <a:endParaRPr lang="ru-RU" sz="14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9525" marT="9525" marB="95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40</a:t>
                      </a:r>
                      <a:endParaRPr lang="ru-RU" sz="14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9525" marT="9525" marB="95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28</a:t>
                      </a:r>
                      <a:endParaRPr lang="ru-RU" sz="14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9525" marT="9525" marB="95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564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4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9525" marT="9525" marB="95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клей</a:t>
                      </a:r>
                      <a:endParaRPr lang="ru-RU" sz="14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9525" marT="9525" marB="95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л</a:t>
                      </a:r>
                      <a:endParaRPr lang="ru-RU" sz="14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9525" marT="9525" marB="95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35</a:t>
                      </a:r>
                      <a:endParaRPr lang="ru-RU" sz="14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9525" marT="9525" marB="95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0,1</a:t>
                      </a:r>
                      <a:endParaRPr lang="ru-RU" sz="14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9525" marT="9525" marB="95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3,5</a:t>
                      </a:r>
                      <a:endParaRPr lang="ru-RU" sz="14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9525" marT="9525" marB="95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564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4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9525" marT="9525" marB="95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гвозди</a:t>
                      </a:r>
                      <a:endParaRPr lang="ru-RU" sz="14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9525" marT="9525" marB="95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кг</a:t>
                      </a:r>
                      <a:endParaRPr lang="ru-RU" sz="14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9525" marT="9525" marB="95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30</a:t>
                      </a:r>
                      <a:endParaRPr lang="ru-RU" sz="14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9525" marT="9525" marB="95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0,1</a:t>
                      </a:r>
                      <a:endParaRPr lang="ru-RU" sz="14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9525" marT="9525" marB="95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4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9525" marT="9525" marB="95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564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b="1">
                        <a:effectLst/>
                        <a:latin typeface="Calibri"/>
                      </a:endParaRPr>
                    </a:p>
                  </a:txBody>
                  <a:tcPr marL="47625" marR="9525" marT="9525" marB="95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b="1">
                        <a:effectLst/>
                        <a:latin typeface="Calibri"/>
                      </a:endParaRPr>
                    </a:p>
                  </a:txBody>
                  <a:tcPr marL="47625" marR="9525" marT="9525" marB="95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b="1">
                        <a:effectLst/>
                        <a:latin typeface="Calibri"/>
                      </a:endParaRPr>
                    </a:p>
                  </a:txBody>
                  <a:tcPr marL="47625" marR="9525" marT="9525" marB="95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b="1">
                        <a:effectLst/>
                        <a:latin typeface="Calibri"/>
                      </a:endParaRPr>
                    </a:p>
                  </a:txBody>
                  <a:tcPr marL="47625" marR="9525" marT="9525" marB="95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итого:</a:t>
                      </a:r>
                      <a:endParaRPr lang="ru-RU" sz="14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9525" marT="9525" marB="95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101,4</a:t>
                      </a:r>
                      <a:endParaRPr lang="ru-RU" sz="14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9525" marT="9525" marB="95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507731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4" name="Picture 6" descr="Территория Тюнинга - Форум onliner.b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564" y="1171081"/>
            <a:ext cx="1934743" cy="1407086"/>
          </a:xfrm>
          <a:prstGeom prst="rect">
            <a:avLst/>
          </a:prstGeom>
          <a:noFill/>
        </p:spPr>
      </p:pic>
      <p:pic>
        <p:nvPicPr>
          <p:cNvPr id="32778" name="Picture 10" descr="Ламинат класс 31 - Купить Ламинат класс 31, Стоимость 1680 KZT, Фотография Ламинат класс 31, от Baumarkt (Баумаркт), ТОО. Ламин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4301073"/>
            <a:ext cx="1821668" cy="1214446"/>
          </a:xfrm>
          <a:prstGeom prst="rect">
            <a:avLst/>
          </a:prstGeom>
          <a:noFill/>
        </p:spPr>
      </p:pic>
      <p:pic>
        <p:nvPicPr>
          <p:cNvPr id="32782" name="Picture 14" descr="Фанера влагостойкая ФК 6х1525х1525 мм сорт 2/3, Ижора-Строй. купить онлайн Фанера влагостойкая ФК 6х1525х1525 мм сорт 2/3. Бизне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4100" y="5599852"/>
            <a:ext cx="1650357" cy="1237768"/>
          </a:xfrm>
          <a:prstGeom prst="rect">
            <a:avLst/>
          </a:prstGeom>
          <a:noFill/>
        </p:spPr>
      </p:pic>
      <p:pic>
        <p:nvPicPr>
          <p:cNvPr id="32784" name="Picture 16" descr="Крона-Т, ООО, торговый дом г. Красноярск - Мои товары - Стро…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2575590"/>
            <a:ext cx="1714500" cy="1714500"/>
          </a:xfrm>
          <a:prstGeom prst="rect">
            <a:avLst/>
          </a:prstGeom>
          <a:noFill/>
        </p:spPr>
      </p:pic>
      <p:pic>
        <p:nvPicPr>
          <p:cNvPr id="32786" name="Picture 18" descr="Шуруп 5х50, S-0676, Для крепления, - Купить с доставкой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30830" y="2565002"/>
            <a:ext cx="1905013" cy="1428760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179511" y="428604"/>
            <a:ext cx="3856332" cy="584775"/>
          </a:xfrm>
          <a:prstGeom prst="rect">
            <a:avLst/>
          </a:prstGeom>
          <a:solidFill>
            <a:srgbClr val="FFFF00"/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Выбор материалов</a:t>
            </a:r>
            <a:endParaRPr lang="ru-RU" sz="3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http://drevoteh.ru/up/files/glavnaya/preview-falzovka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9512" y="1076676"/>
            <a:ext cx="2451588" cy="1495068"/>
          </a:xfrm>
          <a:prstGeom prst="rect">
            <a:avLst/>
          </a:prstGeom>
          <a:noFill/>
        </p:spPr>
      </p:pic>
      <p:pic>
        <p:nvPicPr>
          <p:cNvPr id="10" name="Рисунок 9" descr="Клей момент столяр 250 г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606779" y="2889914"/>
            <a:ext cx="1071570" cy="1085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428605"/>
            <a:ext cx="4483279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5086" y="1556792"/>
            <a:ext cx="1755775" cy="1500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3292" y="3925311"/>
            <a:ext cx="1547813" cy="115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5393" y="5301208"/>
            <a:ext cx="2176463" cy="14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5658" y="1417092"/>
            <a:ext cx="2487613" cy="163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3870127"/>
            <a:ext cx="1298575" cy="130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0030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816</TotalTime>
  <Words>442</Words>
  <Application>Microsoft Office PowerPoint</Application>
  <PresentationFormat>Экран (4:3)</PresentationFormat>
  <Paragraphs>175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Исполнительная</vt:lpstr>
      <vt:lpstr>«Бузиновская средняя школа» - филиал муниципального казенного общеобразовательного учреждения «Октябрьский лицей» Калачевского муниципального района Волгоградской области     </vt:lpstr>
      <vt:lpstr>Презентация PowerPoint</vt:lpstr>
      <vt:lpstr>Презентация PowerPoint</vt:lpstr>
      <vt:lpstr>Презентация PowerPoint</vt:lpstr>
      <vt:lpstr>Презентация PowerPoint</vt:lpstr>
      <vt:lpstr>Работа над формой ящика</vt:lpstr>
      <vt:lpstr>Презентация PowerPoint</vt:lpstr>
      <vt:lpstr>Диаграмма минимальных затрат при изготовлении ящика для инструментов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126</cp:revision>
  <dcterms:created xsi:type="dcterms:W3CDTF">2014-11-24T13:02:22Z</dcterms:created>
  <dcterms:modified xsi:type="dcterms:W3CDTF">2022-02-23T22:45:09Z</dcterms:modified>
</cp:coreProperties>
</file>