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8" r:id="rId2"/>
    <p:sldId id="269" r:id="rId3"/>
    <p:sldId id="258" r:id="rId4"/>
    <p:sldId id="259" r:id="rId5"/>
    <p:sldId id="263" r:id="rId6"/>
    <p:sldId id="265" r:id="rId7"/>
    <p:sldId id="267" r:id="rId8"/>
    <p:sldId id="274" r:id="rId9"/>
    <p:sldId id="272" r:id="rId10"/>
    <p:sldId id="275" r:id="rId11"/>
    <p:sldId id="276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990033"/>
    <a:srgbClr val="990000"/>
    <a:srgbClr val="996600"/>
    <a:srgbClr val="ECAB0A"/>
    <a:srgbClr val="CAC630"/>
    <a:srgbClr val="BFB749"/>
    <a:srgbClr val="F8AB6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9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6F793-29B1-40A2-A3C0-24C835C4C99F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BE67E-6269-41CF-8CB4-92BD322B09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BE67E-6269-41CF-8CB4-92BD322B09B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BE67E-6269-41CF-8CB4-92BD322B09B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ё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BE67E-6269-41CF-8CB4-92BD322B09B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SUS\Desktop\&#1064;&#1050;&#1054;&#1051;&#1040;\&#1058;&#1040;&#1052;&#1041;&#1054;&#1042;&#1057;&#1050;&#1040;&#1071;%20&#1050;&#1056;&#1045;&#1055;&#1054;&#1057;&#1058;&#1068;\&#1053;&#1040;&#1063;&#1040;&#1051;&#1054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jsredir%20(1).htm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SUS\Desktop\&#1064;&#1050;&#1054;&#1051;&#1040;\&#1058;&#1040;&#1052;&#1041;&#1054;&#1042;&#1057;&#1050;&#1040;&#1071;%20&#1050;&#1056;&#1045;&#1055;&#1054;&#1057;&#1058;&#1068;\&#1079;&#1072;&#1076;&#1072;&#1095;&#1072;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12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hyperlink" Target="jsredir%20(1)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jsredir%20(1).ht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SUS\Desktop\&#1064;&#1050;&#1054;&#1051;&#1040;\&#1058;&#1040;&#1052;&#1041;&#1054;&#1042;&#1057;&#1050;&#1040;&#1071;%20&#1050;&#1056;&#1045;&#1055;&#1054;&#1057;&#1058;&#1068;\&#1051;&#1077;&#1075;&#1077;&#1085;&#1076;&#1072;.mp3" TargetMode="Externa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SUS\Desktop\&#1064;&#1050;&#1054;&#1051;&#1040;\&#1058;&#1040;&#1052;&#1041;&#1054;&#1042;&#1057;&#1050;&#1040;&#1071;%20&#1050;&#1056;&#1045;&#1055;&#1054;&#1057;&#1058;&#1068;\&#1087;&#1088;&#1080;&#1084;&#1077;&#1088;&#1099;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.jpeg"/><Relationship Id="rId4" Type="http://schemas.openxmlformats.org/officeDocument/2006/relationships/hyperlink" Target="jsredir%20(1).htm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SUS\Desktop\&#1064;&#1050;&#1054;&#1051;&#1040;\&#1058;&#1040;&#1052;&#1041;&#1054;&#1042;&#1057;&#1050;&#1040;&#1071;%20&#1050;&#1056;&#1045;&#1055;&#1054;&#1057;&#1058;&#1068;\&#1079;&#1072;&#1076;&#1072;&#1095;&#1072;.mp3" TargetMode="External"/><Relationship Id="rId6" Type="http://schemas.openxmlformats.org/officeDocument/2006/relationships/hyperlink" Target="jsredir%20(2).htm" TargetMode="External"/><Relationship Id="rId5" Type="http://schemas.openxmlformats.org/officeDocument/2006/relationships/image" Target="../media/image1.jpeg"/><Relationship Id="rId4" Type="http://schemas.openxmlformats.org/officeDocument/2006/relationships/hyperlink" Target="jsredir%20(1).htm" TargetMode="External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SUS\Desktop\&#1064;&#1050;&#1054;&#1051;&#1040;\&#1058;&#1040;&#1052;&#1041;&#1054;&#1042;&#1057;&#1050;&#1040;&#1071;%20&#1050;&#1056;&#1045;&#1055;&#1054;&#1057;&#1058;&#1068;\Unknown%20Artist%20-%20&#1047;&#1076;&#1088;&#1072;&#1074;&#1089;&#1090;&#1074;&#1091;&#1081;,%20&#1056;&#1086;&#1076;&#1080;&#1085;&#1072;%20&#1084;&#1086;&#1103;%20(minus).mp3" TargetMode="Externa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makushostel.com/wp-content/uploads/world-war-2-powerpoint-template-of-world-war-2-powerpoint-template-prime-world-war-2-powerpoint-template-gallery-professiona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11560" y="260648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kern="10" dirty="0" smtClean="0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ИТЕГРИРОВАННОЕ  ЗАНЯТИЕ</a:t>
            </a:r>
            <a:endParaRPr lang="ru-RU" sz="3200" i="1" kern="10" dirty="0">
              <a:ln w="19050">
                <a:solidFill>
                  <a:srgbClr val="002060"/>
                </a:solidFill>
                <a:round/>
                <a:headEnd/>
                <a:tailEnd/>
              </a:ln>
              <a:solidFill>
                <a:srgbClr val="99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268761"/>
            <a:ext cx="7848872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ru-RU" sz="5400" b="1" i="1" kern="10" dirty="0" smtClean="0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990033"/>
                </a:solidFill>
                <a:effectLst>
                  <a:outerShdw dist="107763" dir="2700000" algn="ctr" rotWithShape="0">
                    <a:srgbClr val="C0C0C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"Малая родина, </a:t>
            </a:r>
          </a:p>
          <a:p>
            <a:pPr algn="ctr"/>
            <a:r>
              <a:rPr lang="ru-RU" sz="5400" b="1" i="1" kern="10" dirty="0" smtClean="0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990033"/>
                </a:solidFill>
                <a:effectLst>
                  <a:outerShdw dist="107763" dir="2700000" algn="ctr" rotWithShape="0">
                    <a:srgbClr val="C0C0C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что я о ней знаю?"</a:t>
            </a:r>
            <a:endParaRPr lang="ru-RU" sz="5400" b="1" i="1" kern="10" dirty="0">
              <a:ln w="19050">
                <a:solidFill>
                  <a:srgbClr val="002060"/>
                </a:solidFill>
                <a:round/>
                <a:headEnd/>
                <a:tailEnd/>
              </a:ln>
              <a:solidFill>
                <a:srgbClr val="990033"/>
              </a:solidFill>
              <a:effectLst>
                <a:outerShdw dist="107763" dir="2700000" algn="ctr" rotWithShape="0">
                  <a:srgbClr val="C0C0C0">
                    <a:alpha val="5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3645025"/>
            <a:ext cx="457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530350" algn="l"/>
              </a:tabLst>
            </a:pPr>
            <a:r>
              <a:rPr lang="ru-RU" sz="2800" i="1" kern="10" dirty="0" smtClean="0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Подготовили;: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530350" algn="l"/>
              </a:tabLst>
            </a:pPr>
            <a:r>
              <a:rPr lang="ru-RU" sz="2800" i="1" kern="10" dirty="0" smtClean="0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  <a:ea typeface="Times New Roman" pitchFamily="18" charset="0"/>
                <a:cs typeface="Times New Roman" pitchFamily="18" charset="0"/>
              </a:rPr>
              <a:t>учителя начальных классов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530350" algn="l"/>
              </a:tabLst>
            </a:pPr>
            <a:r>
              <a:rPr lang="ru-RU" sz="2800" i="1" kern="10" dirty="0" smtClean="0"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  <a:cs typeface="Times New Roman" pitchFamily="18" charset="0"/>
              </a:rPr>
              <a:t>И.С.Лебедева</a:t>
            </a:r>
            <a:endParaRPr lang="ru-RU" sz="2800" i="1" kern="10" dirty="0" smtClean="0">
              <a:ln w="19050">
                <a:solidFill>
                  <a:srgbClr val="002060"/>
                </a:solidFill>
                <a:round/>
                <a:headEnd/>
                <a:tailEnd/>
              </a:ln>
              <a:solidFill>
                <a:srgbClr val="99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  <a:cs typeface="Times New Roman" pitchFamily="18" charset="0"/>
            </a:endParaRPr>
          </a:p>
        </p:txBody>
      </p:sp>
      <p:pic>
        <p:nvPicPr>
          <p:cNvPr id="7" name="НАЧАЛ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makushostel.com/wp-content/uploads/world-war-2-powerpoint-template-of-world-war-2-powerpoint-template-prime-world-war-2-powerpoint-template-gallery-professional.jpg">
            <a:hlinkClick r:id="rId3" action="ppaction://hlinkfile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0"/>
            <a:ext cx="3312368" cy="6480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3275856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1636 г. (17 апреля)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1637 г. (1 октября)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1642-1645 гг.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1647 г.  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1658 г.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1670 г. 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1706-1708 гг. 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620688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2996952"/>
            <a:ext cx="57606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Осада Тамбова отрядами донского атамана К.А. Булавина и Л. </a:t>
            </a:r>
            <a:r>
              <a:rPr lang="ru-RU" sz="2000" b="1" dirty="0" err="1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Хохлача</a:t>
            </a:r>
            <a:r>
              <a:rPr lang="ru-RU" sz="20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75856" y="3717032"/>
            <a:ext cx="56166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Осада крепости Тамбов отрядами Степана Разина. Тамбов - место сбора царских войск для отражения нападения отрядов Степана Разина.</a:t>
            </a:r>
            <a:endParaRPr lang="ru-RU" sz="20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5856" y="184482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996600"/>
                </a:solidFill>
                <a:latin typeface="Times New Roman" pitchFamily="18" charset="0"/>
                <a:cs typeface="Times New Roman" pitchFamily="18" charset="0"/>
              </a:rPr>
              <a:t>Прорыв большого татарского отряда в Тамбовский уезд.</a:t>
            </a:r>
            <a:endParaRPr lang="ru-RU" sz="2000" b="1" dirty="0">
              <a:solidFill>
                <a:srgbClr val="99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75856" y="2564904"/>
            <a:ext cx="4145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Сооружение Татарского вала.</a:t>
            </a:r>
            <a:endParaRPr lang="ru-RU" sz="2000" b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75856" y="1340768"/>
            <a:ext cx="5868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Период массированных татарских набегов.</a:t>
            </a:r>
            <a:endParaRPr lang="ru-RU" sz="2000" b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03848" y="188640"/>
            <a:ext cx="63367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Окончание строительства и освящение крепости.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203848" y="620688"/>
            <a:ext cx="59401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996600"/>
                </a:solidFill>
                <a:latin typeface="Times New Roman" pitchFamily="18" charset="0"/>
                <a:cs typeface="Times New Roman" pitchFamily="18" charset="0"/>
              </a:rPr>
              <a:t>Состоялась закладка крепости Тамбов воеводой Р.Ф. Боборыкиным. </a:t>
            </a:r>
            <a:endParaRPr lang="ru-RU" sz="2000" b="1" dirty="0">
              <a:solidFill>
                <a:srgbClr val="99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2195736" y="260648"/>
            <a:ext cx="936104" cy="648072"/>
          </a:xfrm>
          <a:prstGeom prst="straightConnector1">
            <a:avLst/>
          </a:prstGeom>
          <a:ln w="57150">
            <a:solidFill>
              <a:srgbClr val="99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755576" y="5805264"/>
            <a:ext cx="1728192" cy="504056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899592" y="2132856"/>
            <a:ext cx="2232248" cy="504056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1619672" y="1481010"/>
            <a:ext cx="1512168" cy="75782"/>
          </a:xfrm>
          <a:prstGeom prst="straightConnector1">
            <a:avLst/>
          </a:prstGeom>
          <a:ln w="57150">
            <a:solidFill>
              <a:srgbClr val="99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899592" y="3284984"/>
            <a:ext cx="2448272" cy="720080"/>
          </a:xfrm>
          <a:prstGeom prst="straightConnector1">
            <a:avLst/>
          </a:prstGeom>
          <a:ln w="57150">
            <a:solidFill>
              <a:srgbClr val="99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V="1">
            <a:off x="1691680" y="3212976"/>
            <a:ext cx="1368152" cy="648072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971600" y="2060848"/>
            <a:ext cx="2232248" cy="720080"/>
          </a:xfrm>
          <a:prstGeom prst="straightConnector1">
            <a:avLst/>
          </a:prstGeom>
          <a:ln w="57150">
            <a:solidFill>
              <a:srgbClr val="99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2267744" y="404664"/>
            <a:ext cx="864096" cy="432048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 descr="http://s.vtambove.ru/localStorage/news/c1/8b/9d/02/c18b9d02_resizedScaled_520to567.jpg"/>
          <p:cNvPicPr/>
          <p:nvPr/>
        </p:nvPicPr>
        <p:blipFill>
          <a:blip r:embed="rId5" cstate="print"/>
          <a:srcRect l="55577" t="39682" r="2692"/>
          <a:stretch>
            <a:fillRect/>
          </a:stretch>
        </p:blipFill>
        <p:spPr bwMode="auto">
          <a:xfrm>
            <a:off x="6372200" y="4797152"/>
            <a:ext cx="1994917" cy="188939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8" name="задач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501317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4911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makushostel.com/wp-content/uploads/world-war-2-powerpoint-template-of-world-war-2-powerpoint-template-prime-world-war-2-powerpoint-template-gallery-professional.jpg">
            <a:hlinkClick r:id="rId2" action="ppaction://hlinkfile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33265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Тамбовские поэты и писатели.</a:t>
            </a:r>
            <a:endParaRPr lang="ru-RU" sz="4000" b="1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Рисунок 1" descr="http://www.tstu.ru/win/kultur/kul_img/lit_img/tamb_img/akulin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052736"/>
            <a:ext cx="1885950" cy="2305050"/>
          </a:xfrm>
          <a:prstGeom prst="ellipse">
            <a:avLst/>
          </a:prstGeom>
          <a:noFill/>
          <a:ln w="38100">
            <a:solidFill>
              <a:srgbClr val="990000"/>
            </a:solidFill>
          </a:ln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79512" y="3359750"/>
            <a:ext cx="23042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А.М.Акулинин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9900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9" descr="C:\Users\Лариса Алексеевна\Desktop\зхз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1052736"/>
            <a:ext cx="2145124" cy="25908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555776" y="3933056"/>
            <a:ext cx="16879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9900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Т.А.Курбатова</a:t>
            </a:r>
            <a:endParaRPr lang="ru-RU" b="1" dirty="0" smtClean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C:\Users\Лариса Алексеевна\Desktop\ТАМБОВ ПИСАТЕЛИ\523.PNG"/>
          <p:cNvPicPr>
            <a:picLocks noChangeAspect="1" noChangeArrowheads="1"/>
          </p:cNvPicPr>
          <p:nvPr/>
        </p:nvPicPr>
        <p:blipFill>
          <a:blip r:embed="rId6" cstate="print"/>
          <a:srcRect l="12198" t="6584" r="14612" b="22638"/>
          <a:stretch>
            <a:fillRect/>
          </a:stretch>
        </p:blipFill>
        <p:spPr bwMode="auto">
          <a:xfrm>
            <a:off x="2195736" y="908720"/>
            <a:ext cx="2592288" cy="3096344"/>
          </a:xfrm>
          <a:prstGeom prst="ellipse">
            <a:avLst/>
          </a:prstGeom>
          <a:noFill/>
          <a:ln w="38100">
            <a:solidFill>
              <a:srgbClr val="990033"/>
            </a:solidFill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4" name="Picture 2" descr="C:\Users\Лариса Алексеевна\Desktop\ТАМБОВ ПИСАТЕЛИ\Снимок41423.PNG"/>
          <p:cNvPicPr>
            <a:picLocks noChangeAspect="1" noChangeArrowheads="1"/>
          </p:cNvPicPr>
          <p:nvPr/>
        </p:nvPicPr>
        <p:blipFill>
          <a:blip r:embed="rId7" cstate="print"/>
          <a:srcRect l="13990" t="5040" r="22055" b="22717"/>
          <a:stretch>
            <a:fillRect/>
          </a:stretch>
        </p:blipFill>
        <p:spPr>
          <a:xfrm>
            <a:off x="4499992" y="980728"/>
            <a:ext cx="2304256" cy="3096344"/>
          </a:xfrm>
          <a:prstGeom prst="ellipse">
            <a:avLst/>
          </a:prstGeom>
          <a:ln w="38100">
            <a:solidFill>
              <a:srgbClr val="990033"/>
            </a:solidFill>
          </a:ln>
          <a:effectLst>
            <a:softEdge rad="317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4860032" y="3789040"/>
            <a:ext cx="1250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9900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Г.А.Попов</a:t>
            </a:r>
            <a:endParaRPr lang="ru-RU" b="1" dirty="0" smtClean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C:\Users\Лариса Алексеевна\Desktop\ТАМБОВ ПИСАТЕЛИ\5.PNG"/>
          <p:cNvPicPr>
            <a:picLocks noChangeAspect="1" noChangeArrowheads="1"/>
          </p:cNvPicPr>
          <p:nvPr/>
        </p:nvPicPr>
        <p:blipFill>
          <a:blip r:embed="rId8" cstate="print"/>
          <a:srcRect l="13952" t="3204" r="16286" b="21518"/>
          <a:stretch>
            <a:fillRect/>
          </a:stretch>
        </p:blipFill>
        <p:spPr>
          <a:xfrm>
            <a:off x="4427984" y="3933056"/>
            <a:ext cx="2304256" cy="2763688"/>
          </a:xfrm>
          <a:prstGeom prst="ellipse">
            <a:avLst/>
          </a:prstGeom>
          <a:ln w="38100">
            <a:solidFill>
              <a:srgbClr val="990033"/>
            </a:solidFill>
          </a:ln>
          <a:effectLst>
            <a:softEdge rad="317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4716017" y="6488668"/>
            <a:ext cx="2016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 smtClean="0">
                <a:solidFill>
                  <a:srgbClr val="9900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С.С.Милосердов</a:t>
            </a:r>
            <a:endParaRPr lang="ru-RU" b="1" dirty="0" smtClean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 descr="C:\Users\Лариса Алексеевна\Desktop\ТАМБОВ ПИСАТЕЛИ\123.PNG"/>
          <p:cNvPicPr>
            <a:picLocks noChangeAspect="1" noChangeArrowheads="1"/>
          </p:cNvPicPr>
          <p:nvPr/>
        </p:nvPicPr>
        <p:blipFill>
          <a:blip r:embed="rId9" cstate="print"/>
          <a:srcRect l="11297" r="20919" b="23231"/>
          <a:stretch>
            <a:fillRect/>
          </a:stretch>
        </p:blipFill>
        <p:spPr>
          <a:xfrm>
            <a:off x="6732240" y="2996952"/>
            <a:ext cx="2160240" cy="3240950"/>
          </a:xfrm>
          <a:prstGeom prst="ellipse">
            <a:avLst/>
          </a:prstGeom>
          <a:ln w="38100">
            <a:solidFill>
              <a:srgbClr val="990033"/>
            </a:solidFill>
          </a:ln>
          <a:effectLst>
            <a:softEdge rad="317500"/>
          </a:effectLst>
        </p:spPr>
      </p:pic>
      <p:sp>
        <p:nvSpPr>
          <p:cNvPr id="20" name="Прямоугольник 19"/>
          <p:cNvSpPr/>
          <p:nvPr/>
        </p:nvSpPr>
        <p:spPr>
          <a:xfrm>
            <a:off x="6876256" y="6237312"/>
            <a:ext cx="2016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 smtClean="0">
                <a:solidFill>
                  <a:srgbClr val="9900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В.Т.Дорокина</a:t>
            </a:r>
            <a:endParaRPr lang="ru-RU" b="1" dirty="0" smtClean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makushostel.com/wp-content/uploads/world-war-2-powerpoint-template-of-world-war-2-powerpoint-template-prime-world-war-2-powerpoint-template-gallery-professional.jpg">
            <a:hlinkClick r:id="rId2" action="ppaction://hlinkfile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AutoShape 2" descr="https://img-fotki.yandex.ru/get/5900/281515157.31/0_12af07_933699b1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https://img-fotki.yandex.ru/get/5900/281515157.31/0_12af07_933699b1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https://img-fotki.yandex.ru/get/5900/281515157.31/0_12af07_933699b1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0" name="AutoShape 8" descr="https://img-fotki.yandex.ru/get/5900/281515157.31/0_12af07_933699b1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1" name="Picture 9" descr="C:\Users\ASUS\Desktop\ТАМБОВСКАЯ КРЕПОСТЬ\Тамбов-горо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0"/>
            <a:ext cx="6048672" cy="3717032"/>
          </a:xfrm>
          <a:prstGeom prst="rect">
            <a:avLst/>
          </a:prstGeom>
          <a:noFill/>
        </p:spPr>
      </p:pic>
      <p:pic>
        <p:nvPicPr>
          <p:cNvPr id="8" name="Рисунок 7" descr="http://s.vtambove.ru/localStorage/news/c1/8b/9d/02/c18b9d02_resizedScaled_520to567.jpg"/>
          <p:cNvPicPr/>
          <p:nvPr/>
        </p:nvPicPr>
        <p:blipFill>
          <a:blip r:embed="rId5" cstate="print"/>
          <a:srcRect l="5385" t="39683" r="57500"/>
          <a:stretch>
            <a:fillRect/>
          </a:stretch>
        </p:blipFill>
        <p:spPr bwMode="auto">
          <a:xfrm>
            <a:off x="467544" y="404664"/>
            <a:ext cx="2232248" cy="32575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9" name="Рисунок 8" descr="http://s.vtambove.ru/localStorage/news/c1/8b/9d/02/c18b9d02_resizedScaled_520to567.jpg"/>
          <p:cNvPicPr/>
          <p:nvPr/>
        </p:nvPicPr>
        <p:blipFill>
          <a:blip r:embed="rId5" cstate="print"/>
          <a:srcRect l="55577" t="39682" r="2692"/>
          <a:stretch>
            <a:fillRect/>
          </a:stretch>
        </p:blipFill>
        <p:spPr bwMode="auto">
          <a:xfrm>
            <a:off x="6444208" y="3789040"/>
            <a:ext cx="2066925" cy="282550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makushostel.com/wp-content/uploads/world-war-2-powerpoint-template-of-world-war-2-powerpoint-template-prime-world-war-2-powerpoint-template-gallery-professiona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ÐÐ°Ð¼ÑÑÐ½Ð¸Ðº ÑÐ°Ð¼Ð±Ð¾Ð²ÑÐºÐ¾Ð¼Ñ Ð¼ÑÐ¶Ð¸ÐºÑ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908720"/>
            <a:ext cx="2699792" cy="2205280"/>
          </a:xfrm>
          <a:prstGeom prst="ellipse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</p:spPr>
      </p:pic>
      <p:pic>
        <p:nvPicPr>
          <p:cNvPr id="4" name="Рисунок 3" descr="ÐÐ°Ð¼ÑÑÐ½Ð¸Ðº ÐÐ¾Ðµ ÐÐ¾ÑÐ¼Ð¾Ð´ÐµÐ¼ÑÑÐ½ÑÐºÐ¾Ð¹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1" y="836712"/>
            <a:ext cx="2664296" cy="2204864"/>
          </a:xfrm>
          <a:prstGeom prst="ellipse">
            <a:avLst/>
          </a:prstGeom>
          <a:noFill/>
          <a:ln w="38100">
            <a:solidFill>
              <a:srgbClr val="990000"/>
            </a:solidFill>
            <a:miter lim="800000"/>
            <a:headEnd/>
            <a:tailEnd/>
          </a:ln>
        </p:spPr>
      </p:pic>
      <p:pic>
        <p:nvPicPr>
          <p:cNvPr id="5" name="Рисунок 4" descr="Ð¼ÐµÐ¼Ð¾ÑÐ¸Ð°Ð» ÐÐµÑÐ½ÑÐ¹ Ð¾Ð³Ð¾Ð½Ñ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4293096"/>
            <a:ext cx="2520280" cy="2259707"/>
          </a:xfrm>
          <a:prstGeom prst="ellipse">
            <a:avLst/>
          </a:prstGeom>
          <a:noFill/>
          <a:ln w="38100">
            <a:solidFill>
              <a:srgbClr val="990000"/>
            </a:solidFill>
            <a:miter lim="800000"/>
            <a:headEnd/>
            <a:tailEnd/>
          </a:ln>
        </p:spPr>
      </p:pic>
      <p:pic>
        <p:nvPicPr>
          <p:cNvPr id="6" name="Рисунок 5" descr="http://lusana.ru/files/4797/573/4.jpg"/>
          <p:cNvPicPr/>
          <p:nvPr/>
        </p:nvPicPr>
        <p:blipFill>
          <a:blip r:embed="rId7" cstate="print"/>
          <a:srcRect l="3316" t="23954" r="46422" b="19767"/>
          <a:stretch>
            <a:fillRect/>
          </a:stretch>
        </p:blipFill>
        <p:spPr bwMode="auto">
          <a:xfrm>
            <a:off x="5940152" y="980728"/>
            <a:ext cx="2743200" cy="2376264"/>
          </a:xfrm>
          <a:prstGeom prst="ellipse">
            <a:avLst/>
          </a:prstGeom>
          <a:noFill/>
          <a:ln w="38100">
            <a:solidFill>
              <a:srgbClr val="990000"/>
            </a:solidFill>
            <a:miter lim="800000"/>
            <a:headEnd/>
            <a:tailEnd/>
          </a:ln>
        </p:spPr>
      </p:pic>
      <p:pic>
        <p:nvPicPr>
          <p:cNvPr id="7" name="Picture 2" descr="http://likengo.ru/media/place_cover/86/10/3182929295baccb5e4e5ce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640" y="3861048"/>
            <a:ext cx="2592288" cy="1978894"/>
          </a:xfrm>
          <a:prstGeom prst="ellipse">
            <a:avLst/>
          </a:prstGeom>
          <a:noFill/>
          <a:ln w="38100">
            <a:solidFill>
              <a:srgbClr val="990000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3851920" y="3284984"/>
            <a:ext cx="235456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Мемориал погибшим в Тамбове воинам.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0"/>
            <a:ext cx="248376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C00000"/>
                </a:solidFill>
              </a:rPr>
              <a:t>Памятник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 «Тамбовскому Мужику»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87824" y="0"/>
            <a:ext cx="2664296" cy="7647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C00000"/>
                </a:solidFill>
              </a:rPr>
              <a:t>Памятник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«Зои Космодемьянской»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84168" y="0"/>
            <a:ext cx="1979712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C00000"/>
                </a:solidFill>
              </a:rPr>
              <a:t>Памятник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«Тамбовский колхозник»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6" name="Рисунок 15" descr="http://tarhany.ru/media/fckeditor_storage/solotin_lermontov02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248" y="4221088"/>
            <a:ext cx="2088232" cy="2241945"/>
          </a:xfrm>
          <a:prstGeom prst="ellipse">
            <a:avLst/>
          </a:prstGeom>
          <a:noFill/>
          <a:ln w="38100">
            <a:solidFill>
              <a:srgbClr val="990000"/>
            </a:solidFill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6669938" y="3501008"/>
            <a:ext cx="21976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Памятник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«М.Ю.Лермонтову»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3212976"/>
            <a:ext cx="2324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Памятник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«Е.А.Баратынскому»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makushostel.com/wp-content/uploads/world-war-2-powerpoint-template-of-world-war-2-powerpoint-template-prime-world-war-2-powerpoint-template-gallery-professiona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birskmuseum.ru/xswqazde34/wp-content/uploads/2017/12/Ukaz-tsarya-Alekseya-Mihajlovich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0"/>
            <a:ext cx="39959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 descr="https://i055.radikal.ru/1108/50/43fdfa7187b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0"/>
            <a:ext cx="3384376" cy="3816424"/>
          </a:xfrm>
          <a:prstGeom prst="ellipse">
            <a:avLst/>
          </a:prstGeom>
          <a:noFill/>
          <a:ln w="57150">
            <a:solidFill>
              <a:srgbClr val="F8AB6C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7422" name="Picture 14" descr="http://lemur59.ru/sites/default/files/images/%D0%B2%D0%BE%D0%B5%D0%B2%D0%BE%D0%B4%D0%B0%20sv465-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429000"/>
            <a:ext cx="2785008" cy="2996952"/>
          </a:xfrm>
          <a:prstGeom prst="ellipse">
            <a:avLst/>
          </a:prstGeom>
          <a:noFill/>
          <a:ln w="38100">
            <a:solidFill>
              <a:srgbClr val="F8AB6C"/>
            </a:solidFill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.vtambove.ru/localStorage/news/c1/8b/9d/02/c18b9d02_resizedScaled_520to56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перфолента 2"/>
          <p:cNvSpPr/>
          <p:nvPr/>
        </p:nvSpPr>
        <p:spPr>
          <a:xfrm>
            <a:off x="3347864" y="0"/>
            <a:ext cx="2376264" cy="804672"/>
          </a:xfrm>
          <a:prstGeom prst="flowChartPunchedTape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74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18900000" scaled="1"/>
                <a:tileRect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1988840"/>
            <a:ext cx="1562472" cy="2354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?</a:t>
            </a:r>
            <a:endParaRPr lang="ru-RU" sz="9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makushostel.com/wp-content/uploads/world-war-2-powerpoint-template-of-world-war-2-powerpoint-template-prime-world-war-2-powerpoint-template-gallery-professiona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polenovchtenia.org.ru/wp-content/uploads/2015/03/polenovVI_48.jpg"/>
          <p:cNvPicPr/>
          <p:nvPr/>
        </p:nvPicPr>
        <p:blipFill>
          <a:blip r:embed="rId3" cstate="print"/>
          <a:srcRect t="8356"/>
          <a:stretch>
            <a:fillRect/>
          </a:stretch>
        </p:blipFill>
        <p:spPr bwMode="auto">
          <a:xfrm>
            <a:off x="3203577" y="1"/>
            <a:ext cx="5940425" cy="6165304"/>
          </a:xfrm>
          <a:prstGeom prst="snip1Rect">
            <a:avLst/>
          </a:prstGeom>
          <a:noFill/>
          <a:ln w="38100">
            <a:solidFill>
              <a:srgbClr val="ECAB0A"/>
            </a:solidFill>
            <a:miter lim="800000"/>
            <a:headEnd/>
            <a:tailEnd/>
          </a:ln>
        </p:spPr>
      </p:pic>
      <p:pic>
        <p:nvPicPr>
          <p:cNvPr id="6" name="Рисунок 5" descr="http://s.vtambove.ru/localStorage/news/c1/8b/9d/02/c18b9d02_resizedScaled_520to567.jpg"/>
          <p:cNvPicPr/>
          <p:nvPr/>
        </p:nvPicPr>
        <p:blipFill>
          <a:blip r:embed="rId4" cstate="print"/>
          <a:srcRect l="5385" t="39683" r="57500"/>
          <a:stretch>
            <a:fillRect/>
          </a:stretch>
        </p:blipFill>
        <p:spPr bwMode="auto">
          <a:xfrm>
            <a:off x="0" y="0"/>
            <a:ext cx="2699792" cy="3645024"/>
          </a:xfrm>
          <a:prstGeom prst="ellipse">
            <a:avLst/>
          </a:prstGeom>
          <a:noFill/>
          <a:ln w="38100">
            <a:solidFill>
              <a:srgbClr val="ECAB0A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ds04.infourok.ru/uploads/ex/0967/001a4826-cd700e16/640/img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Леген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59632" y="5661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8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makushostel.com/wp-content/uploads/world-war-2-powerpoint-template-of-world-war-2-powerpoint-template-prime-world-war-2-powerpoint-template-gallery-professional.jpg">
            <a:hlinkClick r:id="rId4" action="ppaction://hlinkfile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://www.tstu.ru/win/kultur/art/tvor/klimkov/public/app4916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3851920" cy="4077072"/>
          </a:xfrm>
          <a:prstGeom prst="roundRect">
            <a:avLst/>
          </a:prstGeom>
          <a:noFill/>
          <a:ln w="38100">
            <a:solidFill>
              <a:srgbClr val="990000"/>
            </a:solidFill>
          </a:ln>
        </p:spPr>
      </p:pic>
      <p:sp>
        <p:nvSpPr>
          <p:cNvPr id="5" name="Стрелка влево 4"/>
          <p:cNvSpPr/>
          <p:nvPr/>
        </p:nvSpPr>
        <p:spPr>
          <a:xfrm>
            <a:off x="4932040" y="0"/>
            <a:ext cx="3744416" cy="1700808"/>
          </a:xfrm>
          <a:prstGeom prst="leftArrow">
            <a:avLst/>
          </a:prstGeom>
          <a:solidFill>
            <a:srgbClr val="FFCC99"/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КРЕПОСТЬ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s.vtambove.ru/localStorage/news/c1/8b/9d/02/c18b9d02_resizedScaled_520to567.jpg"/>
          <p:cNvPicPr/>
          <p:nvPr/>
        </p:nvPicPr>
        <p:blipFill>
          <a:blip r:embed="rId7" cstate="print"/>
          <a:srcRect l="55577" t="39682" r="2692"/>
          <a:stretch>
            <a:fillRect/>
          </a:stretch>
        </p:blipFill>
        <p:spPr bwMode="auto">
          <a:xfrm>
            <a:off x="5220072" y="2276872"/>
            <a:ext cx="3312368" cy="43204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8" name="приме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67544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49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makushostel.com/wp-content/uploads/world-war-2-powerpoint-template-of-world-war-2-powerpoint-template-prime-world-war-2-powerpoint-template-gallery-professional.jpg">
            <a:hlinkClick r:id="rId4" action="ppaction://hlinkfile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http://hlynovgrad.ru/wp-content/uploads/2012/11/%D0%94%D0%B5%D0%B4%D0%BE%D0%B2%D0%B0.-%D0%92%D0%BE%D1%81%D0%BA%D1%80%D0%B5%D1%81%D0%B5%D0%BD%D1%81%D0%BA%D0%B0%D1%8F-%D0%B1%D0%B0%D1%88%D0%BD%D1%8F-833x1024.jp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5976" y="1196752"/>
            <a:ext cx="4400672" cy="5472608"/>
          </a:xfrm>
          <a:prstGeom prst="roundRect">
            <a:avLst/>
          </a:prstGeom>
          <a:noFill/>
          <a:ln w="38100">
            <a:solidFill>
              <a:srgbClr val="990000"/>
            </a:solidFill>
          </a:ln>
        </p:spPr>
      </p:pic>
      <p:sp>
        <p:nvSpPr>
          <p:cNvPr id="5" name="Стрелка вниз 4"/>
          <p:cNvSpPr/>
          <p:nvPr/>
        </p:nvSpPr>
        <p:spPr>
          <a:xfrm>
            <a:off x="4572000" y="0"/>
            <a:ext cx="3960440" cy="1239056"/>
          </a:xfrm>
          <a:prstGeom prst="downArrow">
            <a:avLst>
              <a:gd name="adj1" fmla="val 50000"/>
              <a:gd name="adj2" fmla="val 48584"/>
            </a:avLst>
          </a:prstGeom>
          <a:solidFill>
            <a:srgbClr val="FFCC9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КРЕМЛЬ</a:t>
            </a:r>
            <a:endParaRPr lang="ru-RU" sz="3200" dirty="0"/>
          </a:p>
        </p:txBody>
      </p:sp>
      <p:pic>
        <p:nvPicPr>
          <p:cNvPr id="8" name="Рисунок 7" descr="http://s.vtambove.ru/localStorage/news/c1/8b/9d/02/c18b9d02_resizedScaled_520to567.jpg"/>
          <p:cNvPicPr/>
          <p:nvPr/>
        </p:nvPicPr>
        <p:blipFill>
          <a:blip r:embed="rId8" cstate="print"/>
          <a:srcRect l="5385" t="39683" r="57500"/>
          <a:stretch>
            <a:fillRect/>
          </a:stretch>
        </p:blipFill>
        <p:spPr bwMode="auto">
          <a:xfrm>
            <a:off x="323528" y="188640"/>
            <a:ext cx="2664296" cy="374441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9" name="задач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67544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1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c.wallhere.com/photos/9e/65/3840x2400_px_General-1235717.jpg!d"/>
          <p:cNvPicPr>
            <a:picLocks noChangeAspect="1" noChangeArrowheads="1"/>
          </p:cNvPicPr>
          <p:nvPr/>
        </p:nvPicPr>
        <p:blipFill>
          <a:blip r:embed="rId3" cstate="print"/>
          <a:srcRect r="1419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https://www.stihi.ru/pics/2015/03/16/494.jpg"/>
          <p:cNvPicPr>
            <a:picLocks noChangeAspect="1" noChangeArrowheads="1"/>
          </p:cNvPicPr>
          <p:nvPr/>
        </p:nvPicPr>
        <p:blipFill>
          <a:blip r:embed="rId4" cstate="print"/>
          <a:srcRect b="3867"/>
          <a:stretch>
            <a:fillRect/>
          </a:stretch>
        </p:blipFill>
        <p:spPr bwMode="auto">
          <a:xfrm>
            <a:off x="4932040" y="0"/>
            <a:ext cx="4211960" cy="2996952"/>
          </a:xfrm>
          <a:prstGeom prst="roundRect">
            <a:avLst/>
          </a:prstGeom>
          <a:noFill/>
        </p:spPr>
      </p:pic>
      <p:pic>
        <p:nvPicPr>
          <p:cNvPr id="7" name="Picture 4" descr="http://photo.foto-planeta.com/view/4/3/5/4/tambov-435435.jpg"/>
          <p:cNvPicPr>
            <a:picLocks noChangeAspect="1" noChangeArrowheads="1"/>
          </p:cNvPicPr>
          <p:nvPr/>
        </p:nvPicPr>
        <p:blipFill>
          <a:blip r:embed="rId5" cstate="print"/>
          <a:srcRect b="6454"/>
          <a:stretch>
            <a:fillRect/>
          </a:stretch>
        </p:blipFill>
        <p:spPr bwMode="auto">
          <a:xfrm>
            <a:off x="0" y="0"/>
            <a:ext cx="4932040" cy="3061491"/>
          </a:xfrm>
          <a:prstGeom prst="roundRect">
            <a:avLst/>
          </a:prstGeom>
          <a:noFill/>
        </p:spPr>
      </p:pic>
      <p:pic>
        <p:nvPicPr>
          <p:cNvPr id="27652" name="Picture 4" descr="http://znakka4estva.ru/uploads/category_items/sources/b71efaecba5f3f511a22755fdcd6f8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068960"/>
            <a:ext cx="8278636" cy="3789040"/>
          </a:xfrm>
          <a:prstGeom prst="roundRect">
            <a:avLst/>
          </a:prstGeom>
          <a:noFill/>
        </p:spPr>
      </p:pic>
      <p:pic>
        <p:nvPicPr>
          <p:cNvPr id="9" name="Unknown Artist - Здравствуй, Родина моя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25152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1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139</Words>
  <Application>Microsoft Office PowerPoint</Application>
  <PresentationFormat>Экран (4:3)</PresentationFormat>
  <Paragraphs>58</Paragraphs>
  <Slides>12</Slides>
  <Notes>3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54</cp:revision>
  <dcterms:created xsi:type="dcterms:W3CDTF">2019-03-06T16:59:58Z</dcterms:created>
  <dcterms:modified xsi:type="dcterms:W3CDTF">2019-09-16T08:53:15Z</dcterms:modified>
</cp:coreProperties>
</file>