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5" r:id="rId2"/>
    <p:sldId id="256" r:id="rId3"/>
    <p:sldId id="268" r:id="rId4"/>
    <p:sldId id="269" r:id="rId5"/>
    <p:sldId id="267" r:id="rId6"/>
    <p:sldId id="272" r:id="rId7"/>
    <p:sldId id="266" r:id="rId8"/>
    <p:sldId id="258" r:id="rId9"/>
    <p:sldId id="260" r:id="rId10"/>
    <p:sldId id="261" r:id="rId11"/>
    <p:sldId id="257" r:id="rId12"/>
    <p:sldId id="262" r:id="rId13"/>
    <p:sldId id="263" r:id="rId14"/>
    <p:sldId id="264" r:id="rId15"/>
    <p:sldId id="276" r:id="rId16"/>
    <p:sldId id="277" r:id="rId17"/>
    <p:sldId id="278" r:id="rId18"/>
    <p:sldId id="275" r:id="rId19"/>
    <p:sldId id="274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D2F0B-BDBE-41A6-8205-614915C2CE47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6AABA1-D878-4367-B47A-61F4F4CEBE1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Филимоновская</a:t>
            </a:r>
            <a:r>
              <a:rPr lang="ru-RU" dirty="0" smtClean="0"/>
              <a:t> свистулька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Примечание: Игрушка выполнена на предыдущем уроке из пластилина и покрыта мукой, чтобы жир впитался и краска могла лечь легко </a:t>
            </a:r>
            <a:r>
              <a:rPr lang="ru-RU" baseline="0" dirty="0" smtClean="0"/>
              <a:t> и ровно на пластилин. </a:t>
            </a:r>
            <a:r>
              <a:rPr lang="ru-RU" dirty="0" smtClean="0"/>
              <a:t>Если времени недостаточно для нанесения орнамента, оговаривается момент, что на уроке обучающиеся</a:t>
            </a:r>
            <a:r>
              <a:rPr lang="ru-RU" baseline="0" dirty="0" smtClean="0"/>
              <a:t> забеливают игрушку и рисуют лицо (точками глаза и рот), волосы. Это даст ощущение завершенности этапа работы. На объемном изделии работать сложнее чем на плоской бумаге!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 время практической работы тихо</a:t>
            </a:r>
            <a:r>
              <a:rPr lang="ru-RU" baseline="0" dirty="0" smtClean="0"/>
              <a:t> звучит песня про маму в исполнении Людмилы Зыкиной «Милая мама», также можно включить песню «Дымковские игрушки».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Убираем рабочие места. Фраза</a:t>
            </a:r>
            <a:r>
              <a:rPr lang="ru-RU" baseline="0" dirty="0" smtClean="0"/>
              <a:t> «чистый сосед» звучит с  ноткой юмора, но она очень актуальна в 5 классе, когда дети выливают воду, моют кисточки и закрывают баночки с гуашью, они должны помнить что рядом находятся одноклассники и должны сохранить чистой не только свою одежду. Важно не только получить приятное ощущение от урока, но и оставить его после себя.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Каргопольская</a:t>
            </a:r>
            <a:r>
              <a:rPr lang="ru-RU" dirty="0" smtClean="0"/>
              <a:t> игрушка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Дымковская игрушка</a:t>
            </a:r>
          </a:p>
          <a:p>
            <a:r>
              <a:rPr lang="ru-RU" dirty="0" smtClean="0"/>
              <a:t>Дальше дети должны определить,</a:t>
            </a:r>
            <a:r>
              <a:rPr lang="ru-RU" baseline="0" dirty="0" smtClean="0"/>
              <a:t> что общего было на представленных слайдах (женский образ)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 слов нужно сформулировать предложение – тему урока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Дети ставят цель урока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Выступают заранее подготовленные учащиеся</a:t>
            </a:r>
            <a:r>
              <a:rPr lang="ru-RU" baseline="0" dirty="0" smtClean="0"/>
              <a:t> (рассказывают наизусть или зачитывают пословицы)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Физкультминутка</a:t>
            </a:r>
            <a:r>
              <a:rPr lang="ru-RU" baseline="0" dirty="0" smtClean="0"/>
              <a:t> для глаз сопровождается рассказом учителя о том, за элементами какой росписи дети следят глазами. 1. </a:t>
            </a:r>
            <a:r>
              <a:rPr lang="ru-RU" baseline="0" dirty="0" err="1" smtClean="0"/>
              <a:t>филимоновские</a:t>
            </a:r>
            <a:r>
              <a:rPr lang="ru-RU" baseline="0" dirty="0" smtClean="0"/>
              <a:t> солярные знаки. Элементы </a:t>
            </a:r>
            <a:r>
              <a:rPr lang="ru-RU" baseline="0" dirty="0" err="1" smtClean="0"/>
              <a:t>филимоновской</a:t>
            </a:r>
            <a:r>
              <a:rPr lang="ru-RU" baseline="0" dirty="0" smtClean="0"/>
              <a:t> росписи состоят из полосок. Характерные цвета: малиновый, желтый, синий или изумрудный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Дымковские узоры. Круги ярких цветов.</a:t>
            </a:r>
            <a:r>
              <a:rPr lang="ru-RU" baseline="0" dirty="0" smtClean="0"/>
              <a:t> Могут быть в клетках из широких полос. Самая нарядная роспись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Каргопольские</a:t>
            </a:r>
            <a:r>
              <a:rPr lang="ru-RU" dirty="0" smtClean="0"/>
              <a:t> узоры. Кресты – знаки солнца,</a:t>
            </a:r>
            <a:r>
              <a:rPr lang="ru-RU" baseline="0" dirty="0" smtClean="0"/>
              <a:t> а также знаки земли, где точки это знаки зерен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6AABA1-D878-4367-B47A-61F4F4CEBE17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8000"/>
            <a:lum/>
          </a:blip>
          <a:srcRect/>
          <a:stretch>
            <a:fillRect l="-26000" t="-6000" r="36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0FD4C68-7C60-4C1B-B916-6D3DD6440F2A}" type="datetimeFigureOut">
              <a:rPr lang="ru-RU" smtClean="0"/>
              <a:pPr/>
              <a:t>20.02.2025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38C0D8A-B9AC-4ED0-A1B3-DA12E2231D6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142852"/>
            <a:ext cx="3504432" cy="72547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перемена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Приготовьте к уроку: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Учебник 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Гуашь, кисти, палитру, воду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Вылепленную игрушку </a:t>
            </a:r>
          </a:p>
          <a:p>
            <a:pPr lvl="1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Для тех, кто отсутствовал на прошлом уроке, картон и шаблон (вместо игрушки)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Picture background"/>
          <p:cNvPicPr>
            <a:picLocks noChangeAspect="1" noChangeArrowheads="1"/>
          </p:cNvPicPr>
          <p:nvPr/>
        </p:nvPicPr>
        <p:blipFill>
          <a:blip r:embed="rId2"/>
          <a:srcRect l="10034" t="12500" r="7190" b="13749"/>
          <a:stretch>
            <a:fillRect/>
          </a:stretch>
        </p:blipFill>
        <p:spPr bwMode="auto">
          <a:xfrm>
            <a:off x="6929454" y="4714884"/>
            <a:ext cx="1857388" cy="1660392"/>
          </a:xfrm>
          <a:prstGeom prst="rect">
            <a:avLst/>
          </a:prstGeom>
          <a:noFill/>
        </p:spPr>
      </p:pic>
      <p:pic>
        <p:nvPicPr>
          <p:cNvPr id="30729" name="Picture 9" descr="Picture background"/>
          <p:cNvPicPr>
            <a:picLocks noChangeAspect="1" noChangeArrowheads="1"/>
          </p:cNvPicPr>
          <p:nvPr/>
        </p:nvPicPr>
        <p:blipFill>
          <a:blip r:embed="rId3"/>
          <a:srcRect l="17284" r="14815"/>
          <a:stretch>
            <a:fillRect/>
          </a:stretch>
        </p:blipFill>
        <p:spPr bwMode="auto">
          <a:xfrm>
            <a:off x="928662" y="2857496"/>
            <a:ext cx="3500462" cy="3725456"/>
          </a:xfrm>
          <a:prstGeom prst="rect">
            <a:avLst/>
          </a:prstGeom>
          <a:noFill/>
        </p:spPr>
      </p:pic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4714876" y="3571876"/>
            <a:ext cx="3684535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Сердце матери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лучше солнца греет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4" name="Picture 14" descr="Picture 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285728"/>
            <a:ext cx="1500198" cy="3280922"/>
          </a:xfrm>
          <a:prstGeom prst="rect">
            <a:avLst/>
          </a:prstGeom>
          <a:noFill/>
        </p:spPr>
      </p:pic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928662" y="428604"/>
            <a:ext cx="3830729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Маменька родимая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свеча неугасимая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7" name="Picture 17" descr="Picture background"/>
          <p:cNvPicPr>
            <a:picLocks noChangeAspect="1" noChangeArrowheads="1"/>
          </p:cNvPicPr>
          <p:nvPr/>
        </p:nvPicPr>
        <p:blipFill>
          <a:blip r:embed="rId5"/>
          <a:srcRect l="53532" t="19447" r="3479" b="25281"/>
          <a:stretch>
            <a:fillRect/>
          </a:stretch>
        </p:blipFill>
        <p:spPr bwMode="auto">
          <a:xfrm>
            <a:off x="4786314" y="500042"/>
            <a:ext cx="2325704" cy="2990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643174" y="6143644"/>
            <a:ext cx="4981620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Нет милее дружка, чем родная матушка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3" name="Picture 3" descr="Picture background"/>
          <p:cNvPicPr>
            <a:picLocks noChangeAspect="1" noChangeArrowheads="1"/>
          </p:cNvPicPr>
          <p:nvPr/>
        </p:nvPicPr>
        <p:blipFill>
          <a:blip r:embed="rId2" cstate="print"/>
          <a:srcRect l="13115" t="10924" r="13114" b="4956"/>
          <a:stretch>
            <a:fillRect/>
          </a:stretch>
        </p:blipFill>
        <p:spPr bwMode="auto">
          <a:xfrm>
            <a:off x="3786182" y="1714488"/>
            <a:ext cx="2522620" cy="4316440"/>
          </a:xfrm>
          <a:prstGeom prst="rect">
            <a:avLst/>
          </a:prstGeom>
          <a:noFill/>
        </p:spPr>
      </p:pic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1643042" y="428604"/>
            <a:ext cx="6243376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Самое ценное и дорогое на свете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мать и отец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0" name="Picture 10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068335"/>
            <a:ext cx="2286015" cy="3846661"/>
          </a:xfrm>
          <a:prstGeom prst="rect">
            <a:avLst/>
          </a:prstGeom>
          <a:noFill/>
        </p:spPr>
      </p:pic>
      <p:pic>
        <p:nvPicPr>
          <p:cNvPr id="10252" name="Picture 12" descr="Picture background"/>
          <p:cNvPicPr>
            <a:picLocks noChangeAspect="1" noChangeArrowheads="1"/>
          </p:cNvPicPr>
          <p:nvPr/>
        </p:nvPicPr>
        <p:blipFill>
          <a:blip r:embed="rId4"/>
          <a:srcRect l="3659" t="19845" r="54871" b="22829"/>
          <a:stretch>
            <a:fillRect/>
          </a:stretch>
        </p:blipFill>
        <p:spPr bwMode="auto">
          <a:xfrm>
            <a:off x="714348" y="2071678"/>
            <a:ext cx="2714644" cy="3752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928934"/>
            <a:ext cx="9144000" cy="78581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23314" t="4606" r="69778" b="82676"/>
          <a:stretch>
            <a:fillRect/>
          </a:stretch>
        </p:blipFill>
        <p:spPr bwMode="auto">
          <a:xfrm>
            <a:off x="357158" y="2928934"/>
            <a:ext cx="758721" cy="78581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16200000">
            <a:off x="1143000" y="3000372"/>
            <a:ext cx="6858000" cy="8572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30899" t="4861" r="61582" b="81528"/>
          <a:stretch>
            <a:fillRect/>
          </a:stretch>
        </p:blipFill>
        <p:spPr bwMode="auto">
          <a:xfrm>
            <a:off x="4214810" y="0"/>
            <a:ext cx="785818" cy="800106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81481E-6 L 0.87222 -4.81481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7222 7.40741E-7 L 0.00208 0.00532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0532 L 0.87031 4.81481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7222 -3.33333E-6 L 0.01962 -0.00532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0532 L 0.8625 0.01064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7222 -3.33333E-6 L 0.01181 -0.00532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000"/>
                            </p:stCondLst>
                            <p:childTnLst>
                              <p:par>
                                <p:cTn id="3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0"/>
                            </p:stCondLst>
                            <p:childTnLst>
                              <p:par>
                                <p:cTn id="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10405E-6 L 0.00399 0.90265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0"/>
                            </p:stCondLst>
                            <p:childTnLst>
                              <p:par>
                                <p:cTn id="4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90266 L 5.55556E-7 0.01064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0"/>
                            </p:stCondLst>
                            <p:childTnLst>
                              <p:par>
                                <p:cTn id="4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62428E-7 L 0.00781 0.9019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0"/>
                            </p:stCondLst>
                            <p:childTnLst>
                              <p:par>
                                <p:cTn id="4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90255 L -0.00799 0.00949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4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00781 0.90185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4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000"/>
                            </p:stCondLst>
                            <p:childTnLst>
                              <p:par>
                                <p:cTn id="5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90255 L 5.55556E-7 0.03032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4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1000"/>
                            </p:stCondLst>
                            <p:childTnLst>
                              <p:par>
                                <p:cTn id="5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/>
          <p:nvPr/>
        </p:nvGrpSpPr>
        <p:grpSpPr>
          <a:xfrm>
            <a:off x="642910" y="1857364"/>
            <a:ext cx="7643866" cy="2571768"/>
            <a:chOff x="642910" y="1857364"/>
            <a:chExt cx="7643866" cy="2571768"/>
          </a:xfrm>
        </p:grpSpPr>
        <p:sp>
          <p:nvSpPr>
            <p:cNvPr id="5" name="Овал 4"/>
            <p:cNvSpPr/>
            <p:nvPr/>
          </p:nvSpPr>
          <p:spPr>
            <a:xfrm>
              <a:off x="4500562" y="1857364"/>
              <a:ext cx="3786214" cy="250033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Овал 1"/>
            <p:cNvSpPr/>
            <p:nvPr/>
          </p:nvSpPr>
          <p:spPr>
            <a:xfrm>
              <a:off x="642910" y="1928802"/>
              <a:ext cx="3786214" cy="250033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34823" t="56296" r="37545" b="21482"/>
          <a:stretch>
            <a:fillRect/>
          </a:stretch>
        </p:blipFill>
        <p:spPr bwMode="auto">
          <a:xfrm>
            <a:off x="7215206" y="3500438"/>
            <a:ext cx="857256" cy="979721"/>
          </a:xfrm>
          <a:prstGeom prst="rect">
            <a:avLst/>
          </a:prstGeom>
          <a:noFill/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158" t="8333" r="5262" b="69444"/>
          <a:stretch>
            <a:fillRect/>
          </a:stretch>
        </p:blipFill>
        <p:spPr bwMode="auto">
          <a:xfrm>
            <a:off x="428596" y="1928802"/>
            <a:ext cx="1071570" cy="107157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5 0.09352 C -0.03055 0.19421 0.06042 0.27731 0.1717 0.27731 C 0.30243 0.27731 0.35018 0.18518 0.37014 0.12963 L 0.39063 0.05648 C 0.41077 0.00139 0.46129 -0.09028 0.6092 -0.09028 C 0.704 -0.09028 0.81198 -0.0081 0.81198 0.09352 C 0.81198 0.19421 0.704 0.27731 0.6092 0.27731 C 0.46129 0.27731 0.41077 0.18518 0.39063 0.12963 L 0.37014 0.05648 C 0.35018 0.00139 0.30243 -0.09028 0.1717 -0.09028 C 0.06042 -0.09028 -0.03055 -0.0081 -0.03055 0.09352 Z " pathEditMode="relative" rAng="0" ptsTypes="ffFffffFfff">
                                      <p:cBhvr>
                                        <p:cTn id="10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5 0.09352 C -0.03055 0.19143 0.06042 0.27222 0.1717 0.27222 C 0.30278 0.27222 0.35018 0.18287 0.37014 0.12893 L 0.39063 0.05787 C 0.41094 0.00417 0.46146 -0.08519 0.60938 -0.08519 C 0.70417 -0.08519 0.81198 -0.00463 0.81198 0.09352 C 0.81198 0.19143 0.70417 0.27222 0.60938 0.27222 C 0.46146 0.27222 0.41094 0.18287 0.39063 0.12893 L 0.37014 0.05787 C 0.35018 0.00417 0.30278 -0.08519 0.1717 -0.08519 C 0.06042 -0.08519 -0.03055 -0.00463 -0.03055 0.09352 Z " pathEditMode="relative" rAng="0" ptsTypes="ffFffffFfff">
                                      <p:cBhvr>
                                        <p:cTn id="13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55 0.09352 C -0.03055 0.19143 0.05972 0.27222 0.16979 0.27222 C 0.29965 0.27222 0.3467 0.18287 0.36632 0.12893 L 0.38681 0.05787 C 0.40695 0.00417 0.45677 -0.08519 0.60347 -0.08519 C 0.6974 -0.08519 0.80417 -0.00463 0.80417 0.09352 C 0.80417 0.19143 0.6974 0.27222 0.60347 0.27222 C 0.45677 0.27222 0.40695 0.18287 0.38681 0.12893 L 0.36632 0.05787 C 0.3467 0.00417 0.29965 -0.08519 0.16979 -0.08519 C 0.05972 -0.08519 -0.03055 -0.00463 -0.03055 0.09352 Z " pathEditMode="relative" rAng="0" ptsTypes="ffFffffFfff">
                                      <p:cBhvr>
                                        <p:cTn id="16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111 -0.12893 C -0.76111 -0.03287 -0.67084 0.04653 -0.56077 0.04653 C -0.43091 0.04653 -0.38386 -0.04143 -0.36424 -0.09421 L -0.34393 -0.16389 C -0.32361 -0.21666 -0.27379 -0.30416 -0.12709 -0.30416 C -0.03316 -0.30416 0.07361 -0.22523 0.07361 -0.12893 C 0.07361 -0.03287 -0.03316 0.04653 -0.12709 0.04653 C -0.27379 0.04653 -0.32361 -0.04143 -0.34393 -0.09421 L -0.36424 -0.16389 C -0.38386 -0.21666 -0.43091 -0.30416 -0.56077 -0.30416 C -0.67084 -0.30416 -0.76111 -0.22523 -0.76111 -0.12893 Z " pathEditMode="relative" rAng="0" ptsTypes="ffFffffFfff">
                                      <p:cBhvr>
                                        <p:cTn id="26" dur="5000" spd="-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0"/>
                            </p:stCondLst>
                            <p:childTnLst>
                              <p:par>
                                <p:cTn id="28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111 -0.12894 C -0.76111 -0.03727 -0.67084 0.03889 -0.56059 0.03889 C -0.43091 0.03889 -0.38386 -0.04514 -0.36424 -0.09584 L -0.34393 -0.16227 C -0.32361 -0.21273 -0.27379 -0.2956 -0.12726 -0.2956 C -0.03334 -0.2956 0.07361 -0.22084 0.07361 -0.12894 C 0.07361 -0.03727 -0.03334 0.03889 -0.12726 0.03889 C -0.27379 0.03889 -0.32361 -0.04514 -0.34393 -0.09584 L -0.36424 -0.16227 C -0.38386 -0.21273 -0.43091 -0.2956 -0.56059 -0.2956 C -0.67084 -0.2956 -0.76111 -0.22084 -0.76111 -0.12894 Z " pathEditMode="relative" rAng="0" ptsTypes="ffFffffFfff">
                                      <p:cBhvr>
                                        <p:cTn id="29" dur="5000" spd="-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0"/>
                            </p:stCondLst>
                            <p:childTnLst>
                              <p:par>
                                <p:cTn id="31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111 -0.12894 C -0.76111 -0.03333 -0.67084 0.04583 -0.56077 0.04583 C -0.43091 0.04583 -0.38386 -0.04167 -0.36424 -0.09421 L -0.34375 -0.16389 C -0.32361 -0.2162 -0.27379 -0.30324 -0.12709 -0.30324 C -0.03334 -0.30324 0.07361 -0.225 0.07361 -0.12894 C 0.07361 -0.03333 -0.03334 0.04583 -0.12709 0.04583 C -0.27379 0.04583 -0.32361 -0.04167 -0.34375 -0.09421 L -0.36424 -0.16389 C -0.38386 -0.2162 -0.43091 -0.30324 -0.56077 -0.30324 C -0.67084 -0.30324 -0.76111 -0.225 -0.76111 -0.12894 Z " pathEditMode="relative" rAng="0" ptsTypes="ffFffffFfff">
                                      <p:cBhvr>
                                        <p:cTn id="32" dur="5000" spd="-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00034" y="214290"/>
            <a:ext cx="8143932" cy="6357982"/>
          </a:xfrm>
          <a:prstGeom prst="ellipse">
            <a:avLst/>
          </a:prstGeom>
          <a:noFill/>
          <a:ln w="180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9F1EF"/>
              </a:clrFrom>
              <a:clrTo>
                <a:srgbClr val="F9F1EF">
                  <a:alpha val="0"/>
                </a:srgbClr>
              </a:clrTo>
            </a:clrChange>
          </a:blip>
          <a:srcRect l="82192" t="25391" r="8268" b="63325"/>
          <a:stretch>
            <a:fillRect/>
          </a:stretch>
        </p:blipFill>
        <p:spPr bwMode="auto">
          <a:xfrm>
            <a:off x="3857620" y="-285776"/>
            <a:ext cx="1285884" cy="1143008"/>
          </a:xfrm>
          <a:prstGeom prst="rect">
            <a:avLst/>
          </a:prstGeom>
          <a:noFill/>
        </p:spPr>
      </p:pic>
      <p:pic>
        <p:nvPicPr>
          <p:cNvPr id="16388" name="Picture 4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4F1"/>
              </a:clrFrom>
              <a:clrTo>
                <a:srgbClr val="FCF4F1">
                  <a:alpha val="0"/>
                </a:srgbClr>
              </a:clrTo>
            </a:clrChange>
          </a:blip>
          <a:srcRect l="82192" t="38086" r="8268" b="50196"/>
          <a:stretch>
            <a:fillRect/>
          </a:stretch>
        </p:blipFill>
        <p:spPr bwMode="auto">
          <a:xfrm>
            <a:off x="4000496" y="-142900"/>
            <a:ext cx="1006085" cy="928694"/>
          </a:xfrm>
          <a:prstGeom prst="rect">
            <a:avLst/>
          </a:prstGeom>
          <a:noFill/>
        </p:spPr>
      </p:pic>
      <p:grpSp>
        <p:nvGrpSpPr>
          <p:cNvPr id="3" name="Группа 6"/>
          <p:cNvGrpSpPr/>
          <p:nvPr/>
        </p:nvGrpSpPr>
        <p:grpSpPr>
          <a:xfrm>
            <a:off x="1857356" y="1785926"/>
            <a:ext cx="5715041" cy="3857652"/>
            <a:chOff x="1857356" y="1785926"/>
            <a:chExt cx="5715041" cy="3857652"/>
          </a:xfrm>
        </p:grpSpPr>
        <p:pic>
          <p:nvPicPr>
            <p:cNvPr id="16390" name="Picture 6" descr="Picture background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34" t="6836" r="60372" b="20898"/>
            <a:stretch>
              <a:fillRect/>
            </a:stretch>
          </p:blipFill>
          <p:spPr bwMode="auto">
            <a:xfrm>
              <a:off x="1857356" y="2000240"/>
              <a:ext cx="2609418" cy="3643338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4143373" y="1785926"/>
              <a:ext cx="3429024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</a:rPr>
                <a:t>Молодцы!</a:t>
              </a:r>
              <a:endParaRPr lang="ru-RU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9.24855E-7 C 0.24305 9.24855E-7 0.44097 0.20439 0.44097 0.45595 C 0.44097 0.70705 0.24305 0.91237 1.11111E-6 0.91237 C -0.24323 0.91237 -0.4408 0.70705 -0.4408 0.45595 C -0.4408 0.20439 -0.24323 9.24855E-7 1.11111E-6 9.24855E-7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C 0.24636 3.33333E-6 0.44705 0.20347 0.44705 0.45463 C 0.44705 0.70532 0.24636 0.90972 -2.22222E-6 0.90972 C -0.24653 0.90972 -0.44653 0.70532 -0.44653 0.45463 C -0.44653 0.20347 -0.24653 3.33333E-6 -2.22222E-6 3.33333E-6 Z " pathEditMode="relative" rAng="0" ptsTypes="fffff">
                                      <p:cBhvr>
                                        <p:cTn id="9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C 0.24618 3.33333E-6 0.44704 0.20602 0.44704 0.45972 C 0.44704 0.71342 0.24618 0.92037 3.88889E-6 0.92037 C -0.24618 0.92037 -0.44653 0.71342 -0.44653 0.45972 C -0.44653 0.20602 -0.24618 3.33333E-6 3.88889E-6 3.33333E-6 Z " pathEditMode="relative" rAng="0" ptsTypes="fffff">
                                      <p:cBhvr>
                                        <p:cTn id="12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C 0.23889 7.40741E-7 0.43316 0.20486 0.43316 0.45741 C 0.43316 0.70995 0.23889 0.91528 3.61111E-6 0.91528 C -0.23889 0.91528 -0.43299 0.70995 -0.43299 0.45741 C -0.43299 0.20486 -0.23889 7.40741E-7 3.61111E-6 7.40741E-7 Z " pathEditMode="relative" rAng="0" ptsTypes="fffff">
                                      <p:cBhvr>
                                        <p:cTn id="22" dur="5000" spd="-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0"/>
                            </p:stCondLst>
                            <p:childTnLst>
                              <p:par>
                                <p:cTn id="24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40741E-7 C 0.24097 7.40741E-7 0.43698 0.20255 0.43698 0.45208 C 0.43698 0.70162 0.24097 0.90463 3.05556E-6 0.90463 C -0.24115 0.90463 -0.43698 0.70162 -0.43698 0.45208 C -0.43698 0.20255 -0.24115 7.40741E-7 3.05556E-6 7.40741E-7 Z " pathEditMode="relative" rAng="0" ptsTypes="fffff">
                                      <p:cBhvr>
                                        <p:cTn id="25" dur="5000" spd="-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0"/>
                            </p:stCondLst>
                            <p:childTnLst>
                              <p:par>
                                <p:cTn id="27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C 0.23889 7.40741E-7 0.43316 0.20255 0.43316 0.45231 C 0.43316 0.70139 0.23889 0.90463 3.61111E-6 0.90463 C -0.23889 0.90463 -0.43299 0.70139 -0.43299 0.45231 C -0.43299 0.20255 -0.23889 7.40741E-7 3.61111E-6 7.40741E-7 Z " pathEditMode="relative" rAng="0" ptsTypes="fffff">
                                      <p:cBhvr>
                                        <p:cTn id="28" dur="5000" spd="-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Расставьте по порядку:</a:t>
            </a:r>
          </a:p>
          <a:p>
            <a:pPr marL="916686" lvl="1" indent="-514350">
              <a:buFont typeface="Courier New" pitchFamily="49" charset="0"/>
              <a:buChar char="o"/>
            </a:pPr>
            <a:r>
              <a:rPr lang="ru-RU" dirty="0" smtClean="0"/>
              <a:t>нанести основные цветовые пятна, сохраняя где нужно белую поверхность </a:t>
            </a:r>
            <a:endParaRPr lang="ru-RU" sz="2000" dirty="0" smtClean="0"/>
          </a:p>
          <a:p>
            <a:pPr marL="916686" lvl="1" indent="-514350">
              <a:buFont typeface="Courier New" pitchFamily="49" charset="0"/>
              <a:buChar char="o"/>
            </a:pPr>
            <a:r>
              <a:rPr lang="ru-RU" dirty="0" smtClean="0"/>
              <a:t>забелить игрушку (покрыть белой краской</a:t>
            </a:r>
            <a:r>
              <a:rPr lang="ru-RU" dirty="0" smtClean="0"/>
              <a:t>)</a:t>
            </a:r>
            <a:endParaRPr lang="ru-RU" sz="2000" dirty="0" smtClean="0"/>
          </a:p>
          <a:p>
            <a:pPr marL="916686" lvl="1" indent="-514350">
              <a:buFont typeface="Courier New" pitchFamily="49" charset="0"/>
              <a:buChar char="o"/>
            </a:pPr>
            <a:r>
              <a:rPr lang="ru-RU" dirty="0" smtClean="0"/>
              <a:t>украсить орнаментом</a:t>
            </a:r>
            <a:endParaRPr lang="ru-RU" sz="2000" dirty="0" smtClean="0"/>
          </a:p>
          <a:p>
            <a:pPr lvl="1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929454" y="428604"/>
            <a:ext cx="1428760" cy="128588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Стр. 75</a:t>
            </a:r>
          </a:p>
          <a:p>
            <a:pPr algn="ctr"/>
            <a:r>
              <a:rPr lang="ru-RU" sz="2000" b="1" dirty="0" err="1" smtClean="0"/>
              <a:t>Упр</a:t>
            </a:r>
            <a:r>
              <a:rPr lang="ru-RU" sz="2000" b="1" dirty="0" smtClean="0"/>
              <a:t> 2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071546"/>
            <a:ext cx="7498080" cy="4800600"/>
          </a:xfrm>
        </p:spPr>
        <p:txBody>
          <a:bodyPr/>
          <a:lstStyle/>
          <a:p>
            <a:pPr marL="916686" lvl="1" indent="-514350">
              <a:buNone/>
            </a:pPr>
            <a:endParaRPr lang="ru-RU" dirty="0" smtClean="0"/>
          </a:p>
          <a:p>
            <a:pPr marL="916686" lvl="1" indent="-514350">
              <a:buFont typeface="+mj-lt"/>
              <a:buAutoNum type="arabicPeriod"/>
            </a:pPr>
            <a:r>
              <a:rPr lang="ru-RU" dirty="0" smtClean="0"/>
              <a:t>забелить игрушку (покрыть белой краской)</a:t>
            </a:r>
            <a:endParaRPr lang="ru-RU" sz="2000" dirty="0" smtClean="0"/>
          </a:p>
          <a:p>
            <a:pPr marL="916686" lvl="1" indent="-514350">
              <a:buFont typeface="+mj-lt"/>
              <a:buAutoNum type="arabicPeriod"/>
            </a:pPr>
            <a:r>
              <a:rPr lang="ru-RU" dirty="0" smtClean="0"/>
              <a:t>нанести основные цветовые пятна, сохраняя где нужно белую поверхность </a:t>
            </a:r>
            <a:endParaRPr lang="ru-RU" sz="2000" dirty="0" smtClean="0"/>
          </a:p>
          <a:p>
            <a:pPr marL="916686" lvl="1" indent="-514350">
              <a:buFont typeface="+mj-lt"/>
              <a:buAutoNum type="arabicPeriod"/>
            </a:pPr>
            <a:r>
              <a:rPr lang="ru-RU" dirty="0" smtClean="0"/>
              <a:t>украсить орнаментом </a:t>
            </a:r>
            <a:endParaRPr lang="ru-RU" sz="2000" dirty="0" smtClean="0"/>
          </a:p>
          <a:p>
            <a:pPr lvl="1"/>
            <a:endParaRPr lang="ru-RU" dirty="0"/>
          </a:p>
        </p:txBody>
      </p:sp>
      <p:pic>
        <p:nvPicPr>
          <p:cNvPr id="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 l="2083" t="29167" r="2083" b="20833"/>
          <a:stretch>
            <a:fillRect/>
          </a:stretch>
        </p:blipFill>
        <p:spPr bwMode="auto">
          <a:xfrm>
            <a:off x="2174858" y="4143380"/>
            <a:ext cx="5842041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4800600"/>
          </a:xfrm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2800" b="1" dirty="0" smtClean="0">
                <a:solidFill>
                  <a:srgbClr val="00B050"/>
                </a:solidFill>
              </a:rPr>
              <a:t>удовлетворен результатом 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мне нужно больше времени, закончу дома </a:t>
            </a:r>
          </a:p>
          <a:p>
            <a:pPr>
              <a:buFont typeface="Courier New" pitchFamily="49" charset="0"/>
              <a:buChar char="o"/>
            </a:pPr>
            <a:r>
              <a:rPr lang="ru-RU" sz="2800" b="1" dirty="0" smtClean="0">
                <a:solidFill>
                  <a:srgbClr val="FF0000"/>
                </a:solidFill>
              </a:rPr>
              <a:t>было трудно</a:t>
            </a:r>
          </a:p>
          <a:p>
            <a:endParaRPr lang="ru-RU" sz="3600" dirty="0" smtClean="0"/>
          </a:p>
          <a:p>
            <a:endParaRPr lang="ru-RU" sz="3600" dirty="0"/>
          </a:p>
        </p:txBody>
      </p:sp>
      <p:grpSp>
        <p:nvGrpSpPr>
          <p:cNvPr id="29702" name="Group 6"/>
          <p:cNvGrpSpPr>
            <a:grpSpLocks/>
          </p:cNvGrpSpPr>
          <p:nvPr/>
        </p:nvGrpSpPr>
        <p:grpSpPr bwMode="auto">
          <a:xfrm>
            <a:off x="4929190" y="5000636"/>
            <a:ext cx="2324109" cy="714380"/>
            <a:chOff x="810" y="1710"/>
            <a:chExt cx="1635" cy="375"/>
          </a:xfrm>
        </p:grpSpPr>
        <p:sp>
          <p:nvSpPr>
            <p:cNvPr id="29703" name="Oval 7"/>
            <p:cNvSpPr>
              <a:spLocks noChangeArrowheads="1"/>
            </p:cNvSpPr>
            <p:nvPr/>
          </p:nvSpPr>
          <p:spPr bwMode="auto">
            <a:xfrm>
              <a:off x="810" y="1710"/>
              <a:ext cx="480" cy="375"/>
            </a:xfrm>
            <a:prstGeom prst="ellipse">
              <a:avLst/>
            </a:prstGeom>
            <a:solidFill>
              <a:srgbClr val="9BBB59"/>
            </a:solidFill>
            <a:ln w="3175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704" name="Oval 8"/>
            <p:cNvSpPr>
              <a:spLocks noChangeArrowheads="1"/>
            </p:cNvSpPr>
            <p:nvPr/>
          </p:nvSpPr>
          <p:spPr bwMode="auto">
            <a:xfrm>
              <a:off x="1380" y="1710"/>
              <a:ext cx="480" cy="375"/>
            </a:xfrm>
            <a:prstGeom prst="ellipse">
              <a:avLst/>
            </a:prstGeom>
            <a:solidFill>
              <a:srgbClr val="FFC000"/>
            </a:solidFill>
            <a:ln w="3175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705" name="Oval 9"/>
            <p:cNvSpPr>
              <a:spLocks noChangeArrowheads="1"/>
            </p:cNvSpPr>
            <p:nvPr/>
          </p:nvSpPr>
          <p:spPr bwMode="auto">
            <a:xfrm>
              <a:off x="1965" y="1710"/>
              <a:ext cx="480" cy="375"/>
            </a:xfrm>
            <a:prstGeom prst="ellipse">
              <a:avLst/>
            </a:prstGeom>
            <a:solidFill>
              <a:srgbClr val="FF4747"/>
            </a:solidFill>
            <a:ln w="3175">
              <a:solidFill>
                <a:srgbClr val="F2F2F2"/>
              </a:solidFill>
              <a:round/>
              <a:headEnd/>
              <a:tailEnd/>
            </a:ln>
            <a:effectLst>
              <a:outerShdw dist="28398" dir="3806097" algn="ctr" rotWithShape="0">
                <a:srgbClr val="974706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29707" name="Picture 11" descr="Picture background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5072066" y="4786322"/>
            <a:ext cx="761985" cy="761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Помним 4 «Ч»!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Чистый пол</a:t>
            </a:r>
          </a:p>
          <a:p>
            <a:r>
              <a:rPr lang="ru-RU" dirty="0" smtClean="0"/>
              <a:t>Чистый стол</a:t>
            </a:r>
          </a:p>
          <a:p>
            <a:r>
              <a:rPr lang="ru-RU" dirty="0" smtClean="0"/>
              <a:t>Чистая раковина</a:t>
            </a:r>
          </a:p>
          <a:p>
            <a:r>
              <a:rPr lang="ru-RU" dirty="0" smtClean="0"/>
              <a:t>Чистый сосед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Помогаем </a:t>
            </a:r>
            <a:r>
              <a:rPr lang="ru-RU" smtClean="0"/>
              <a:t>друг другу!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Повторение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Материал подготовлен</a:t>
            </a:r>
            <a:r>
              <a:rPr lang="ru-RU" smtClean="0"/>
              <a:t>: </a:t>
            </a:r>
          </a:p>
          <a:p>
            <a:r>
              <a:rPr lang="ru-RU" smtClean="0"/>
              <a:t>учителем </a:t>
            </a:r>
            <a:r>
              <a:rPr lang="ru-RU" dirty="0" smtClean="0"/>
              <a:t>изобразительного искусства НРМОБУ «</a:t>
            </a:r>
            <a:r>
              <a:rPr lang="ru-RU" dirty="0" err="1" smtClean="0"/>
              <a:t>Салымская</a:t>
            </a:r>
            <a:r>
              <a:rPr lang="ru-RU" dirty="0" smtClean="0"/>
              <a:t> СОШ №2» Поповой Е.В.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Все изображения взяты из открытых источников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вид промысла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upr-kult.eps74.ru/Upload/images/s1200%20(1)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285852" y="2214554"/>
            <a:ext cx="3929090" cy="3929090"/>
          </a:xfrm>
          <a:prstGeom prst="rect">
            <a:avLst/>
          </a:prstGeom>
          <a:noFill/>
        </p:spPr>
      </p:pic>
      <p:pic>
        <p:nvPicPr>
          <p:cNvPr id="26626" name="Picture 2" descr="Picture background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708" r="12066"/>
          <a:stretch>
            <a:fillRect/>
          </a:stretch>
        </p:blipFill>
        <p:spPr bwMode="auto">
          <a:xfrm>
            <a:off x="5929322" y="1214422"/>
            <a:ext cx="2602585" cy="506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вид промысла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740" r="11413"/>
          <a:stretch>
            <a:fillRect/>
          </a:stretch>
        </p:blipFill>
        <p:spPr bwMode="auto">
          <a:xfrm>
            <a:off x="714348" y="2571744"/>
            <a:ext cx="2546924" cy="3810075"/>
          </a:xfrm>
          <a:prstGeom prst="rect">
            <a:avLst/>
          </a:prstGeom>
          <a:noFill/>
        </p:spPr>
      </p:pic>
      <p:pic>
        <p:nvPicPr>
          <p:cNvPr id="25604" name="Picture 4" descr="Picture background"/>
          <p:cNvPicPr>
            <a:picLocks noChangeAspect="1" noChangeArrowheads="1"/>
          </p:cNvPicPr>
          <p:nvPr/>
        </p:nvPicPr>
        <p:blipFill>
          <a:blip r:embed="rId4"/>
          <a:srcRect l="27857" t="7500" r="23928" b="10000"/>
          <a:stretch>
            <a:fillRect/>
          </a:stretch>
        </p:blipFill>
        <p:spPr bwMode="auto">
          <a:xfrm>
            <a:off x="3500430" y="1643050"/>
            <a:ext cx="2504969" cy="4286280"/>
          </a:xfrm>
          <a:prstGeom prst="rect">
            <a:avLst/>
          </a:prstGeom>
          <a:noFill/>
        </p:spPr>
      </p:pic>
      <p:pic>
        <p:nvPicPr>
          <p:cNvPr id="25606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14132" t="4833" r="13360" b="4532"/>
          <a:stretch>
            <a:fillRect/>
          </a:stretch>
        </p:blipFill>
        <p:spPr bwMode="auto">
          <a:xfrm>
            <a:off x="6429388" y="3143248"/>
            <a:ext cx="2400336" cy="3000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Определите вид промысла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714620"/>
            <a:ext cx="3500462" cy="3500462"/>
          </a:xfrm>
          <a:prstGeom prst="rect">
            <a:avLst/>
          </a:prstGeom>
          <a:noFill/>
        </p:spPr>
      </p:pic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4"/>
          <a:srcRect l="9852" t="11409" r="55148" b="5537"/>
          <a:stretch>
            <a:fillRect/>
          </a:stretch>
        </p:blipFill>
        <p:spPr bwMode="auto">
          <a:xfrm>
            <a:off x="3500430" y="1714488"/>
            <a:ext cx="3000396" cy="4714908"/>
          </a:xfrm>
          <a:prstGeom prst="rect">
            <a:avLst/>
          </a:prstGeom>
          <a:noFill/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12931"/>
          <a:stretch>
            <a:fillRect/>
          </a:stretch>
        </p:blipFill>
        <p:spPr bwMode="auto">
          <a:xfrm>
            <a:off x="6072198" y="2928934"/>
            <a:ext cx="3071802" cy="352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142976" y="357166"/>
            <a:ext cx="4023360" cy="64008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Picture background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r="52763"/>
          <a:stretch>
            <a:fillRect/>
          </a:stretch>
        </p:blipFill>
        <p:spPr bwMode="auto">
          <a:xfrm>
            <a:off x="1285852" y="857232"/>
            <a:ext cx="3114668" cy="441504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57752" y="969336"/>
            <a:ext cx="3829048" cy="42456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Мама</a:t>
            </a:r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Образ </a:t>
            </a:r>
          </a:p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Народные игрушки</a:t>
            </a:r>
          </a:p>
          <a:p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Современная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359898"/>
            <a:ext cx="7839100" cy="1472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/>
              <a:t>Тема урока: </a:t>
            </a:r>
            <a:r>
              <a:rPr lang="ru-RU" b="1" dirty="0" smtClean="0">
                <a:solidFill>
                  <a:srgbClr val="C00000"/>
                </a:solidFill>
              </a:rPr>
              <a:t>Образ матери в современных народных игрушках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285992"/>
            <a:ext cx="740664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Узнаем…</a:t>
            </a:r>
          </a:p>
          <a:p>
            <a:r>
              <a:rPr lang="ru-RU" dirty="0" smtClean="0"/>
              <a:t>Научимся…</a:t>
            </a:r>
          </a:p>
          <a:p>
            <a:r>
              <a:rPr lang="ru-RU" dirty="0" smtClean="0"/>
              <a:t>Выполним…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 l="3228" t="23721" b="7906"/>
          <a:stretch>
            <a:fillRect/>
          </a:stretch>
        </p:blipFill>
        <p:spPr bwMode="auto">
          <a:xfrm>
            <a:off x="6143636" y="285728"/>
            <a:ext cx="2819383" cy="297312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28728" y="357166"/>
            <a:ext cx="3457293" cy="95410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Птица рада весне,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младенец матери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643306" y="3429000"/>
            <a:ext cx="4929222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солнышке тепло,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матушке добро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7" name="Picture 5" descr="Picture background"/>
          <p:cNvPicPr>
            <a:picLocks noChangeAspect="1" noChangeArrowheads="1"/>
          </p:cNvPicPr>
          <p:nvPr/>
        </p:nvPicPr>
        <p:blipFill>
          <a:blip r:embed="rId4"/>
          <a:srcRect l="13197" t="5894" r="16421" b="2741"/>
          <a:stretch>
            <a:fillRect/>
          </a:stretch>
        </p:blipFill>
        <p:spPr bwMode="auto">
          <a:xfrm>
            <a:off x="1214414" y="1857364"/>
            <a:ext cx="2286016" cy="4429156"/>
          </a:xfrm>
          <a:prstGeom prst="rect">
            <a:avLst/>
          </a:prstGeom>
          <a:noFill/>
        </p:spPr>
      </p:pic>
      <p:pic>
        <p:nvPicPr>
          <p:cNvPr id="28679" name="Picture 7" descr="Picture background"/>
          <p:cNvPicPr>
            <a:picLocks noChangeAspect="1" noChangeArrowheads="1"/>
          </p:cNvPicPr>
          <p:nvPr/>
        </p:nvPicPr>
        <p:blipFill>
          <a:blip r:embed="rId5"/>
          <a:srcRect l="51786" r="3571" b="51785"/>
          <a:stretch>
            <a:fillRect/>
          </a:stretch>
        </p:blipFill>
        <p:spPr bwMode="auto">
          <a:xfrm>
            <a:off x="4786314" y="2000240"/>
            <a:ext cx="1124487" cy="1214446"/>
          </a:xfrm>
          <a:prstGeom prst="rect">
            <a:avLst/>
          </a:prstGeom>
          <a:noFill/>
        </p:spPr>
      </p:pic>
      <p:pic>
        <p:nvPicPr>
          <p:cNvPr id="28681" name="Picture 9" descr="Picture background"/>
          <p:cNvPicPr>
            <a:picLocks noChangeAspect="1" noChangeArrowheads="1"/>
          </p:cNvPicPr>
          <p:nvPr/>
        </p:nvPicPr>
        <p:blipFill>
          <a:blip r:embed="rId5"/>
          <a:srcRect r="50000" b="50000"/>
          <a:stretch>
            <a:fillRect/>
          </a:stretch>
        </p:blipFill>
        <p:spPr bwMode="auto">
          <a:xfrm>
            <a:off x="3571868" y="5072074"/>
            <a:ext cx="1285884" cy="1285884"/>
          </a:xfrm>
          <a:prstGeom prst="rect">
            <a:avLst/>
          </a:prstGeom>
          <a:noFill/>
        </p:spPr>
      </p:pic>
      <p:pic>
        <p:nvPicPr>
          <p:cNvPr id="28683" name="Picture 11" descr="Picture background"/>
          <p:cNvPicPr>
            <a:picLocks noChangeAspect="1" noChangeArrowheads="1"/>
          </p:cNvPicPr>
          <p:nvPr/>
        </p:nvPicPr>
        <p:blipFill>
          <a:blip r:embed="rId5"/>
          <a:srcRect t="50000" r="55357"/>
          <a:stretch>
            <a:fillRect/>
          </a:stretch>
        </p:blipFill>
        <p:spPr bwMode="auto">
          <a:xfrm>
            <a:off x="7858148" y="5214950"/>
            <a:ext cx="1020532" cy="1142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Picture background"/>
          <p:cNvPicPr>
            <a:picLocks noChangeAspect="1" noChangeArrowheads="1"/>
          </p:cNvPicPr>
          <p:nvPr/>
        </p:nvPicPr>
        <p:blipFill>
          <a:blip r:embed="rId2"/>
          <a:srcRect l="12750" t="7906" r="17499" b="5120"/>
          <a:stretch>
            <a:fillRect/>
          </a:stretch>
        </p:blipFill>
        <p:spPr bwMode="auto">
          <a:xfrm>
            <a:off x="4786314" y="214290"/>
            <a:ext cx="4114643" cy="3406748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14282" y="428604"/>
            <a:ext cx="4555927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Кто мать и отца почитает,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тот вовеки не погибает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 descr="Picture background"/>
          <p:cNvPicPr>
            <a:picLocks noChangeAspect="1" noChangeArrowheads="1"/>
          </p:cNvPicPr>
          <p:nvPr/>
        </p:nvPicPr>
        <p:blipFill>
          <a:blip r:embed="rId3"/>
          <a:srcRect l="11932" t="2841" r="13068" b="10227"/>
          <a:stretch>
            <a:fillRect/>
          </a:stretch>
        </p:blipFill>
        <p:spPr bwMode="auto">
          <a:xfrm>
            <a:off x="1142976" y="2428868"/>
            <a:ext cx="3143272" cy="3643338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565246" y="3714752"/>
            <a:ext cx="4578754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матерью жить –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 скуки, ни горя ни знать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1" name="Picture 5" descr="Picture background"/>
          <p:cNvPicPr>
            <a:picLocks noChangeAspect="1" noChangeArrowheads="1"/>
          </p:cNvPicPr>
          <p:nvPr/>
        </p:nvPicPr>
        <p:blipFill>
          <a:blip r:embed="rId4"/>
          <a:srcRect l="25367" t="65355" r="57383" b="16589"/>
          <a:stretch>
            <a:fillRect/>
          </a:stretch>
        </p:blipFill>
        <p:spPr bwMode="auto">
          <a:xfrm>
            <a:off x="7696038" y="5429264"/>
            <a:ext cx="947927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1965</TotalTime>
  <Words>525</Words>
  <Application>Microsoft Office PowerPoint</Application>
  <PresentationFormat>Экран (4:3)</PresentationFormat>
  <Paragraphs>88</Paragraphs>
  <Slides>20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перемена</vt:lpstr>
      <vt:lpstr>Повторение </vt:lpstr>
      <vt:lpstr>Определите вид промысла </vt:lpstr>
      <vt:lpstr>Определите вид промысла </vt:lpstr>
      <vt:lpstr>Определите вид промысла </vt:lpstr>
      <vt:lpstr>Слайд 6</vt:lpstr>
      <vt:lpstr>Тема урока: Образ матери в современных народных игрушках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План работы</vt:lpstr>
      <vt:lpstr>План работы</vt:lpstr>
      <vt:lpstr>Практическая работа</vt:lpstr>
      <vt:lpstr>Рефлексия</vt:lpstr>
      <vt:lpstr>Помним 4 «Ч»!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 Попов</dc:creator>
  <cp:lastModifiedBy>Владимир Попов</cp:lastModifiedBy>
  <cp:revision>8</cp:revision>
  <dcterms:created xsi:type="dcterms:W3CDTF">2024-11-19T13:00:02Z</dcterms:created>
  <dcterms:modified xsi:type="dcterms:W3CDTF">2025-02-20T16:01:11Z</dcterms:modified>
</cp:coreProperties>
</file>