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27"/>
  </p:notesMasterIdLst>
  <p:sldIdLst>
    <p:sldId id="258" r:id="rId2"/>
    <p:sldId id="256" r:id="rId3"/>
    <p:sldId id="259" r:id="rId4"/>
    <p:sldId id="278" r:id="rId5"/>
    <p:sldId id="260" r:id="rId6"/>
    <p:sldId id="262" r:id="rId7"/>
    <p:sldId id="264" r:id="rId8"/>
    <p:sldId id="261" r:id="rId9"/>
    <p:sldId id="263" r:id="rId10"/>
    <p:sldId id="267" r:id="rId11"/>
    <p:sldId id="265" r:id="rId12"/>
    <p:sldId id="269" r:id="rId13"/>
    <p:sldId id="273" r:id="rId14"/>
    <p:sldId id="276" r:id="rId15"/>
    <p:sldId id="270" r:id="rId16"/>
    <p:sldId id="274" r:id="rId17"/>
    <p:sldId id="275" r:id="rId18"/>
    <p:sldId id="281" r:id="rId19"/>
    <p:sldId id="285" r:id="rId20"/>
    <p:sldId id="286" r:id="rId21"/>
    <p:sldId id="287" r:id="rId22"/>
    <p:sldId id="283" r:id="rId23"/>
    <p:sldId id="284" r:id="rId24"/>
    <p:sldId id="289" r:id="rId25"/>
    <p:sldId id="29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2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522CA-1A0A-46C1-B61F-33E44392E2FD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F74DD-B154-4B98-A070-EA6CB4AC9D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512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F74DD-B154-4B98-A070-EA6CB4AC9D3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382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FF74DD-B154-4B98-A070-EA6CB4AC9D3D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88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1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00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797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44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499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2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553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37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77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890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586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8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3C43C-910A-4E6C-8D52-557279AADE9C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C647C-F464-4873-940C-C96C5A96E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61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4499" y="1040525"/>
            <a:ext cx="8825659" cy="217685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</a:t>
            </a:r>
            <a:r>
              <a:rPr lang="ru-RU" sz="7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МАТЕМАТИКИ</a:t>
            </a:r>
            <a:br>
              <a:rPr lang="ru-RU" sz="7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7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5 КЛАСС</a:t>
            </a:r>
            <a:endParaRPr lang="ru-RU" sz="7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784462" y="4272455"/>
            <a:ext cx="9407538" cy="2362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                             </a:t>
            </a:r>
            <a:r>
              <a:rPr lang="ru-RU" sz="2400" b="1" cap="all" dirty="0" smtClean="0">
                <a:ln w="0"/>
                <a:solidFill>
                  <a:srgbClr val="002060"/>
                </a:solidFill>
                <a:effectLst/>
              </a:rPr>
              <a:t>Учитель математики высшей квалификационной категории </a:t>
            </a:r>
          </a:p>
          <a:p>
            <a:pPr algn="r"/>
            <a:r>
              <a:rPr lang="ru-RU" sz="2400" b="1" cap="all" dirty="0" err="1" smtClean="0">
                <a:ln w="0"/>
                <a:solidFill>
                  <a:srgbClr val="002060"/>
                </a:solidFill>
                <a:effectLst/>
              </a:rPr>
              <a:t>Большекайбицкой</a:t>
            </a:r>
            <a:r>
              <a:rPr lang="ru-RU" sz="2400" b="1" cap="all" dirty="0" smtClean="0">
                <a:ln w="0"/>
                <a:solidFill>
                  <a:srgbClr val="002060"/>
                </a:solidFill>
                <a:effectLst/>
              </a:rPr>
              <a:t> средней общеобразовательной школы </a:t>
            </a:r>
            <a:r>
              <a:rPr lang="ru-RU" sz="2400" b="1" cap="all" dirty="0" err="1" smtClean="0">
                <a:ln w="0"/>
                <a:solidFill>
                  <a:srgbClr val="002060"/>
                </a:solidFill>
                <a:effectLst/>
              </a:rPr>
              <a:t>Кайбицкого</a:t>
            </a:r>
            <a:r>
              <a:rPr lang="ru-RU" sz="2400" b="1" cap="all" dirty="0" smtClean="0">
                <a:ln w="0"/>
                <a:solidFill>
                  <a:srgbClr val="002060"/>
                </a:solidFill>
                <a:effectLst/>
              </a:rPr>
              <a:t> муниципального района </a:t>
            </a:r>
          </a:p>
          <a:p>
            <a:pPr algn="r"/>
            <a:r>
              <a:rPr lang="ru-RU" sz="2400" b="1" i="1" cap="all" dirty="0" err="1" smtClean="0">
                <a:ln w="0"/>
                <a:solidFill>
                  <a:srgbClr val="002060"/>
                </a:solidFill>
                <a:effectLst/>
              </a:rPr>
              <a:t>Сибгатуллина</a:t>
            </a:r>
            <a:r>
              <a:rPr lang="ru-RU" sz="2400" b="1" i="1" cap="all" dirty="0" smtClean="0">
                <a:ln w="0"/>
                <a:solidFill>
                  <a:srgbClr val="002060"/>
                </a:solidFill>
                <a:effectLst/>
              </a:rPr>
              <a:t> </a:t>
            </a:r>
            <a:r>
              <a:rPr lang="ru-RU" sz="2400" b="1" i="1" cap="all" dirty="0" err="1" smtClean="0">
                <a:ln w="0"/>
                <a:solidFill>
                  <a:srgbClr val="002060"/>
                </a:solidFill>
                <a:effectLst/>
              </a:rPr>
              <a:t>Милеуша</a:t>
            </a:r>
            <a:r>
              <a:rPr lang="ru-RU" sz="2400" b="1" i="1" cap="all" dirty="0" smtClean="0">
                <a:ln w="0"/>
                <a:solidFill>
                  <a:srgbClr val="002060"/>
                </a:solidFill>
                <a:effectLst/>
              </a:rPr>
              <a:t> </a:t>
            </a:r>
            <a:r>
              <a:rPr lang="ru-RU" sz="2400" b="1" i="1" cap="all" dirty="0" err="1" smtClean="0">
                <a:ln w="0"/>
                <a:solidFill>
                  <a:srgbClr val="002060"/>
                </a:solidFill>
                <a:effectLst/>
              </a:rPr>
              <a:t>Дамировна</a:t>
            </a:r>
            <a:endParaRPr lang="ru-RU" sz="2400" b="1" i="1" cap="all" dirty="0">
              <a:ln w="0"/>
              <a:solidFill>
                <a:srgbClr val="00206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75968" y="264650"/>
            <a:ext cx="2408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14.03.2017 год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8609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Задача 3. Составьте текст задачи, используя рисунок. Какие вопросы можно поставить к задаче, чтобы в решении было сложение, вычитание и умножение дробей?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866900" y="3886200"/>
            <a:ext cx="8401050" cy="1588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1724025" y="3533775"/>
            <a:ext cx="514350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9982200" y="3524250"/>
            <a:ext cx="533400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1981200" y="3238500"/>
            <a:ext cx="1828800" cy="1905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8991600" y="3257550"/>
            <a:ext cx="127635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056755" y="3329285"/>
            <a:ext cx="10388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Плот</a:t>
            </a:r>
            <a:endParaRPr lang="ru-RU" sz="32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990955" y="3367385"/>
            <a:ext cx="11991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Катер</a:t>
            </a:r>
            <a:endParaRPr lang="ru-RU" sz="32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47155" y="4015085"/>
            <a:ext cx="122020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Пункт А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143355" y="4091285"/>
            <a:ext cx="120738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Пункт В</a:t>
            </a:r>
            <a:endParaRPr lang="ru-RU" sz="2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0" name="Picture 2" descr="http://2.bp.blogspot.com/-93QBoxfsBlE/T9x9aa2GgwI/AAAAAAAAADM/D-FZQqr6Jeo/s1600/yaht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67649" y="4056942"/>
            <a:ext cx="2955925" cy="1696158"/>
          </a:xfrm>
          <a:prstGeom prst="rect">
            <a:avLst/>
          </a:prstGeom>
          <a:noFill/>
        </p:spPr>
      </p:pic>
      <p:pic>
        <p:nvPicPr>
          <p:cNvPr id="17412" name="Picture 4" descr="http://www.faneromeni.gr/uploads/image/727/1200/700/0/0/istoriko_sxed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1020" y="4781550"/>
            <a:ext cx="2307030" cy="1676400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8552805" y="2529185"/>
            <a:ext cx="24641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132,5</a:t>
            </a:r>
            <a:r>
              <a:rPr lang="ru-RU" sz="32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км/час</a:t>
            </a:r>
            <a:endParaRPr lang="ru-RU" sz="32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32955" y="2643485"/>
            <a:ext cx="20473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2,5 км/час</a:t>
            </a:r>
            <a:endParaRPr lang="ru-RU" sz="32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62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7050" y="0"/>
            <a:ext cx="7459639" cy="132556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Физкультминутка</a:t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«Кораблики»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http://www.netsmol.ru/wp-content/uploads/2016/02/2-14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58805"/>
            <a:ext cx="8742259" cy="5024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00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1781" y="433053"/>
            <a:ext cx="11223019" cy="359986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</a:rPr>
              <a:t>Задача 4: </a:t>
            </a:r>
            <a:r>
              <a:rPr lang="ru-RU" b="1" i="1" dirty="0" smtClean="0">
                <a:solidFill>
                  <a:srgbClr val="002060"/>
                </a:solidFill>
              </a:rPr>
              <a:t>Скорость течения реки равна                     3,9 км/ч, а скорость катера по течению- 17,8 км/ч. Найдите собственную скорость катера и его скорость против течения.</a:t>
            </a: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5333" y="3168134"/>
            <a:ext cx="49381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(Ответ 13,9 км/ч; 10 км/ч.)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15362" name="Picture 2" descr="http://www.arms-expo.ru/upload/iblock/0b1/0b118263134de98ffa6d50593d420f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49" y="3250826"/>
            <a:ext cx="4651375" cy="32833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223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player.myshared.ru/4/205132/slides/slide_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48"/>
            <a:ext cx="12192000" cy="759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99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Решите уравнения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9"/>
            <a:ext cx="8946541" cy="34744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а) Х : 1,5 =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40    </a:t>
            </a: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             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Х-?</a:t>
            </a:r>
          </a:p>
          <a:p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) У * 6 + 3,7</a:t>
            </a:r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=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171,7 </a:t>
            </a: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 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У - ?</a:t>
            </a:r>
          </a:p>
          <a:p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в)  7</a:t>
            </a: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a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+ 3</a:t>
            </a: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a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=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142            </a:t>
            </a: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   </a:t>
            </a:r>
            <a:r>
              <a:rPr lang="en-US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a - 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?</a:t>
            </a:r>
            <a:endParaRPr lang="ru-RU" sz="4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5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2377" y="1296779"/>
            <a:ext cx="9404723" cy="123687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Решите уравнения: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а) Х : 1,5 = 40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6170" y="3610708"/>
            <a:ext cx="7299080" cy="248529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На 60% крупнейших мировых реках были построены дамбы или искусственно изменено русло.</a:t>
            </a:r>
          </a:p>
        </p:txBody>
      </p:sp>
      <p:pic>
        <p:nvPicPr>
          <p:cNvPr id="10242" name="Picture 2" descr="https://im2-tub-ru.yandex.net/i?id=e18b051936460e423b5fe1aaf15fdc82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650" y="3808782"/>
            <a:ext cx="4070350" cy="30492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22641" y="1967984"/>
            <a:ext cx="18630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х=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60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68033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2-tub-ru.yandex.net/i?id=79e1789d12e8ab991279ba72a0926fab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2500" y="1434945"/>
            <a:ext cx="7029624" cy="527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258355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б) У*6 +3,7= 171,7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7122" y="2044184"/>
            <a:ext cx="17299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 У = 28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64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013"/>
            <a:ext cx="4238767" cy="14586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</a:t>
            </a:r>
            <a:r>
              <a:rPr lang="ru-RU" b="1" dirty="0">
                <a:solidFill>
                  <a:srgbClr val="002060"/>
                </a:solidFill>
              </a:rPr>
              <a:t>)  7Х + 3Х = 142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7227" y="2451126"/>
            <a:ext cx="4189863" cy="4406874"/>
          </a:xfrm>
        </p:spPr>
        <p:txBody>
          <a:bodyPr/>
          <a:lstStyle/>
          <a:p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С 14 по 20  марта во многих странах проходит неделя наведения порядка                                   в прибрежной зоне  </a:t>
            </a:r>
            <a:endParaRPr lang="ru-RU" sz="3200" b="1" dirty="0">
              <a:solidFill>
                <a:srgbClr val="FF0000"/>
              </a:solidFill>
            </a:endParaRP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http://mybrest.by/upload/resize_cache/iblock/af5/670_670_1/af55dd2e1266b2970fe2050d85a0fa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567" y="113211"/>
            <a:ext cx="5242533" cy="663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67776" y="1396484"/>
            <a:ext cx="19832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х=</a:t>
            </a:r>
            <a:r>
              <a:rPr lang="ru-RU" sz="4400" b="1" dirty="0" smtClean="0">
                <a:solidFill>
                  <a:srgbClr val="002060"/>
                </a:solidFill>
              </a:rPr>
              <a:t> 14,2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31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773723"/>
            <a:ext cx="8825659" cy="11840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№1 Практическая работа</a:t>
            </a:r>
            <a:r>
              <a:rPr lang="ru-RU" sz="3600" b="1" dirty="0">
                <a:solidFill>
                  <a:srgbClr val="002060"/>
                </a:solidFill>
              </a:rPr>
              <a:t/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Выполните вычисления используя формулу : </a:t>
            </a:r>
            <a:r>
              <a:rPr lang="en-US" sz="3600" b="1" dirty="0" smtClean="0">
                <a:solidFill>
                  <a:srgbClr val="002060"/>
                </a:solidFill>
              </a:rPr>
              <a:t>S=V*t</a:t>
            </a:r>
            <a:r>
              <a:rPr lang="ru-RU" sz="3600" b="1" dirty="0">
                <a:solidFill>
                  <a:srgbClr val="002060"/>
                </a:solidFill>
              </a:rPr>
              <a:t/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4024" y="678189"/>
            <a:ext cx="9516589" cy="2092307"/>
          </a:xfrm>
        </p:spPr>
        <p:txBody>
          <a:bodyPr/>
          <a:lstStyle/>
          <a:p>
            <a:r>
              <a:rPr lang="ru-RU" i="1" dirty="0" smtClean="0"/>
              <a:t>  </a:t>
            </a:r>
            <a:endParaRPr lang="ru-RU" i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052698"/>
              </p:ext>
            </p:extLst>
          </p:nvPr>
        </p:nvGraphicFramePr>
        <p:xfrm>
          <a:off x="1142510" y="1357386"/>
          <a:ext cx="9425122" cy="17560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6281"/>
                <a:gridCol w="2305964"/>
                <a:gridCol w="2389690"/>
                <a:gridCol w="2373187"/>
              </a:tblGrid>
              <a:tr h="619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S = 60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км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2060"/>
                          </a:solidFill>
                          <a:effectLst/>
                        </a:rPr>
                        <a:t>V = 22</a:t>
                      </a:r>
                      <a:r>
                        <a:rPr lang="ru-RU" sz="2800" b="1">
                          <a:solidFill>
                            <a:srgbClr val="002060"/>
                          </a:solidFill>
                          <a:effectLst/>
                        </a:rPr>
                        <a:t>,</a:t>
                      </a:r>
                      <a:r>
                        <a:rPr lang="en-US" sz="2800" b="1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2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S =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300 м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002060"/>
                          </a:solidFill>
                          <a:effectLst/>
                        </a:rPr>
                        <a:t>t =  0</a:t>
                      </a:r>
                      <a:r>
                        <a:rPr lang="ru-RU" sz="2800" b="1">
                          <a:solidFill>
                            <a:srgbClr val="002060"/>
                          </a:solidFill>
                          <a:effectLst/>
                        </a:rPr>
                        <a:t>,</a:t>
                      </a:r>
                      <a:r>
                        <a:rPr lang="en-US" sz="2800" b="1">
                          <a:solidFill>
                            <a:srgbClr val="002060"/>
                          </a:solidFill>
                          <a:effectLst/>
                        </a:rPr>
                        <a:t>25 </a:t>
                      </a:r>
                      <a:r>
                        <a:rPr lang="ru-RU" sz="2800" b="1">
                          <a:solidFill>
                            <a:srgbClr val="002060"/>
                          </a:solidFill>
                          <a:effectLst/>
                        </a:rPr>
                        <a:t>мин</a:t>
                      </a:r>
                      <a:endParaRPr lang="ru-RU" sz="2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V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 = 15 км/ч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t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= </a:t>
                      </a: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,4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V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 =   60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м/мин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 V =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4 м/ мин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90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t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?      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S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?     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t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? 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002060"/>
                          </a:solidFill>
                          <a:effectLst/>
                        </a:rPr>
                        <a:t>S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r>
                        <a:rPr lang="en-US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</a:rPr>
                        <a:t>?  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584277"/>
              </p:ext>
            </p:extLst>
          </p:nvPr>
        </p:nvGraphicFramePr>
        <p:xfrm>
          <a:off x="1048723" y="3565189"/>
          <a:ext cx="9546204" cy="15967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1034"/>
                <a:gridCol w="1591034"/>
                <a:gridCol w="1591034"/>
                <a:gridCol w="1591034"/>
                <a:gridCol w="1591034"/>
                <a:gridCol w="1591034"/>
              </a:tblGrid>
              <a:tr h="798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5,5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9,1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98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Д</a:t>
                      </a:r>
                      <a:endParaRPr lang="ru-RU" sz="3600" b="1" i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А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 В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И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О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Ж</a:t>
                      </a:r>
                      <a:endParaRPr lang="ru-RU" sz="36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52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7217" y="336995"/>
            <a:ext cx="8825659" cy="1184031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№2 </a:t>
            </a:r>
            <a:r>
              <a:rPr lang="ru-RU" sz="3600" b="1" dirty="0">
                <a:solidFill>
                  <a:srgbClr val="002060"/>
                </a:solidFill>
              </a:rPr>
              <a:t>Практическая </a:t>
            </a:r>
            <a:r>
              <a:rPr lang="ru-RU" sz="3600" b="1" dirty="0" smtClean="0">
                <a:solidFill>
                  <a:srgbClr val="002060"/>
                </a:solidFill>
              </a:rPr>
              <a:t>работа Выполните </a:t>
            </a:r>
            <a:r>
              <a:rPr lang="ru-RU" sz="3600" b="1" dirty="0">
                <a:solidFill>
                  <a:srgbClr val="002060"/>
                </a:solidFill>
              </a:rPr>
              <a:t>вычисления используя формулу : </a:t>
            </a:r>
            <a:r>
              <a:rPr lang="en-US" sz="3600" b="1" dirty="0">
                <a:solidFill>
                  <a:srgbClr val="002060"/>
                </a:solidFill>
              </a:rPr>
              <a:t>S=V*t</a:t>
            </a:r>
            <a:r>
              <a:rPr lang="ru-RU" sz="3600" b="1" dirty="0">
                <a:solidFill>
                  <a:srgbClr val="002060"/>
                </a:solidFill>
              </a:rPr>
              <a:t/>
            </a:r>
            <a:br>
              <a:rPr lang="ru-RU" sz="3600" b="1" dirty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1957754"/>
            <a:ext cx="8825659" cy="4062046"/>
          </a:xfrm>
        </p:spPr>
        <p:txBody>
          <a:bodyPr/>
          <a:lstStyle/>
          <a:p>
            <a:endParaRPr lang="en-US" dirty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459598"/>
              </p:ext>
            </p:extLst>
          </p:nvPr>
        </p:nvGraphicFramePr>
        <p:xfrm>
          <a:off x="647208" y="1559256"/>
          <a:ext cx="11259041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14760"/>
                <a:gridCol w="2633478"/>
                <a:gridCol w="2996043"/>
                <a:gridCol w="2814760"/>
              </a:tblGrid>
              <a:tr h="609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S = 60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км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2060"/>
                          </a:solidFill>
                          <a:effectLst/>
                        </a:rPr>
                        <a:t>V = 22</a:t>
                      </a: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,</a:t>
                      </a:r>
                      <a:r>
                        <a:rPr lang="en-US" sz="3600" b="1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3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S =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300 м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2060"/>
                          </a:solidFill>
                          <a:effectLst/>
                        </a:rPr>
                        <a:t>t =  0</a:t>
                      </a: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,</a:t>
                      </a:r>
                      <a:r>
                        <a:rPr lang="en-US" sz="3600" b="1">
                          <a:solidFill>
                            <a:srgbClr val="002060"/>
                          </a:solidFill>
                          <a:effectLst/>
                        </a:rPr>
                        <a:t>25 </a:t>
                      </a: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мин</a:t>
                      </a:r>
                      <a:endParaRPr lang="ru-RU" sz="3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V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 = 15 км/ч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t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= </a:t>
                      </a: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,4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t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=  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6  мин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2060"/>
                          </a:solidFill>
                          <a:effectLst/>
                        </a:rPr>
                        <a:t> V = </a:t>
                      </a: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4 м/ мин</a:t>
                      </a:r>
                      <a:endParaRPr lang="ru-RU" sz="3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t 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-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?      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S 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-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?     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V 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-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?   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S 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-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? 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179821"/>
              </p:ext>
            </p:extLst>
          </p:nvPr>
        </p:nvGraphicFramePr>
        <p:xfrm>
          <a:off x="830196" y="4065225"/>
          <a:ext cx="10447403" cy="15422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1234"/>
                <a:gridCol w="1741234"/>
                <a:gridCol w="1927201"/>
                <a:gridCol w="1555266"/>
                <a:gridCol w="1741234"/>
                <a:gridCol w="1741234"/>
              </a:tblGrid>
              <a:tr h="672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r>
                        <a:rPr lang="en-US" sz="4400" b="1" dirty="0" smtClean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effectLst/>
                        </a:rPr>
                        <a:t>5,5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effectLst/>
                        </a:rPr>
                        <a:t>9,1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724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rgbClr val="002060"/>
                          </a:solidFill>
                          <a:effectLst/>
                        </a:rPr>
                        <a:t>Т</a:t>
                      </a:r>
                      <a:endParaRPr lang="ru-RU" sz="44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solidFill>
                            <a:srgbClr val="002060"/>
                          </a:solidFill>
                          <a:effectLst/>
                        </a:rPr>
                        <a:t>О</a:t>
                      </a:r>
                      <a:endParaRPr lang="ru-RU" sz="44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effectLst/>
                        </a:rPr>
                        <a:t> И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effectLst/>
                        </a:rPr>
                        <a:t> Н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effectLst/>
                        </a:rPr>
                        <a:t>С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solidFill>
                            <a:srgbClr val="002060"/>
                          </a:solidFill>
                          <a:effectLst/>
                        </a:rPr>
                        <a:t>Ю</a:t>
                      </a:r>
                      <a:endParaRPr lang="ru-RU" sz="4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94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078523"/>
            <a:ext cx="8825658" cy="12192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Загадка</a:t>
            </a:r>
            <a:endParaRPr lang="ru-RU" sz="44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3552092"/>
            <a:ext cx="8825658" cy="2086708"/>
          </a:xfrm>
        </p:spPr>
        <p:txBody>
          <a:bodyPr>
            <a:noAutofit/>
          </a:bodyPr>
          <a:lstStyle/>
          <a:p>
            <a:r>
              <a:rPr lang="ru-RU" sz="4400" b="1" i="1" dirty="0">
                <a:solidFill>
                  <a:schemeClr val="tx1"/>
                </a:solidFill>
              </a:rPr>
              <a:t>Течет, течет – не вытечет,</a:t>
            </a:r>
            <a:br>
              <a:rPr lang="ru-RU" sz="4400" b="1" i="1" dirty="0">
                <a:solidFill>
                  <a:schemeClr val="tx1"/>
                </a:solidFill>
              </a:rPr>
            </a:br>
            <a:r>
              <a:rPr lang="ru-RU" sz="4400" b="1" i="1" dirty="0">
                <a:solidFill>
                  <a:schemeClr val="tx1"/>
                </a:solidFill>
              </a:rPr>
              <a:t>Бежит, бежит - не </a:t>
            </a:r>
            <a:r>
              <a:rPr lang="ru-RU" sz="4400" b="1" i="1" dirty="0" smtClean="0">
                <a:solidFill>
                  <a:schemeClr val="tx1"/>
                </a:solidFill>
              </a:rPr>
              <a:t>выбежит.</a:t>
            </a:r>
            <a:endParaRPr lang="ru-RU" sz="4400" b="1" i="1" dirty="0">
              <a:solidFill>
                <a:schemeClr val="tx1"/>
              </a:solidFill>
            </a:endParaRPr>
          </a:p>
          <a:p>
            <a:endParaRPr lang="ru-RU" sz="4400" b="1" i="1" dirty="0"/>
          </a:p>
        </p:txBody>
      </p:sp>
      <p:pic>
        <p:nvPicPr>
          <p:cNvPr id="26626" name="Picture 2" descr="https://im0-tub-ru.yandex.net/i?id=0ff72fa55a0549cf9fa820d378d78eaa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25891" y="647700"/>
            <a:ext cx="3166109" cy="31661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902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92723"/>
            <a:ext cx="12192000" cy="1184031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 №3 </a:t>
            </a:r>
            <a:r>
              <a:rPr lang="ru-RU" sz="4000" dirty="0">
                <a:solidFill>
                  <a:srgbClr val="002060"/>
                </a:solidFill>
              </a:rPr>
              <a:t>Практическая </a:t>
            </a:r>
            <a:r>
              <a:rPr lang="ru-RU" sz="4000" dirty="0" smtClean="0">
                <a:solidFill>
                  <a:srgbClr val="002060"/>
                </a:solidFill>
              </a:rPr>
              <a:t>работа  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      </a:t>
            </a:r>
            <a:r>
              <a:rPr lang="ru-RU" sz="4000" b="1" i="1" dirty="0" smtClean="0">
                <a:solidFill>
                  <a:srgbClr val="002060"/>
                </a:solidFill>
              </a:rPr>
              <a:t>Выполните </a:t>
            </a:r>
            <a:r>
              <a:rPr lang="ru-RU" sz="4000" b="1" i="1" dirty="0">
                <a:solidFill>
                  <a:srgbClr val="002060"/>
                </a:solidFill>
              </a:rPr>
              <a:t>вычисления используя формулу : </a:t>
            </a:r>
            <a:r>
              <a:rPr lang="en-US" sz="4000" b="1" i="1" dirty="0">
                <a:solidFill>
                  <a:srgbClr val="002060"/>
                </a:solidFill>
              </a:rPr>
              <a:t>S=V*t</a:t>
            </a:r>
            <a:r>
              <a:rPr lang="ru-RU" sz="4000" b="1" i="1" dirty="0">
                <a:solidFill>
                  <a:srgbClr val="002060"/>
                </a:solidFill>
              </a:rPr>
              <a:t/>
            </a:r>
            <a:br>
              <a:rPr lang="ru-RU" sz="4000" b="1" i="1" dirty="0">
                <a:solidFill>
                  <a:srgbClr val="002060"/>
                </a:solidFill>
              </a:rPr>
            </a:b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1957754"/>
            <a:ext cx="8825659" cy="4062046"/>
          </a:xfrm>
        </p:spPr>
        <p:txBody>
          <a:bodyPr/>
          <a:lstStyle/>
          <a:p>
            <a:endParaRPr lang="en-US" dirty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138570"/>
              </p:ext>
            </p:extLst>
          </p:nvPr>
        </p:nvGraphicFramePr>
        <p:xfrm>
          <a:off x="818657" y="1374159"/>
          <a:ext cx="11049492" cy="20285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2373"/>
                <a:gridCol w="2762373"/>
                <a:gridCol w="2762373"/>
                <a:gridCol w="2762373"/>
              </a:tblGrid>
              <a:tr h="510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S =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0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км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2060"/>
                          </a:solidFill>
                          <a:effectLst/>
                        </a:rPr>
                        <a:t>V = 22</a:t>
                      </a: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,</a:t>
                      </a:r>
                      <a:r>
                        <a:rPr lang="en-US" sz="3600" b="1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3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S =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360 м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>
                          <a:solidFill>
                            <a:srgbClr val="002060"/>
                          </a:solidFill>
                          <a:effectLst/>
                        </a:rPr>
                        <a:t>t =  0</a:t>
                      </a: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,</a:t>
                      </a:r>
                      <a:r>
                        <a:rPr lang="en-US" sz="3600" b="1">
                          <a:solidFill>
                            <a:srgbClr val="002060"/>
                          </a:solidFill>
                          <a:effectLst/>
                        </a:rPr>
                        <a:t>25 </a:t>
                      </a: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мин</a:t>
                      </a:r>
                      <a:endParaRPr lang="ru-RU" sz="3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312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V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 =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45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км/ч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T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= </a:t>
                      </a: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,4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t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=  60 мин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 V =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4 м/ мин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102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t =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?       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S =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?      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V =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?  </a:t>
                      </a: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b="1" dirty="0">
                          <a:solidFill>
                            <a:srgbClr val="002060"/>
                          </a:solidFill>
                          <a:effectLst/>
                        </a:rPr>
                        <a:t>S = 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 ?  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82728"/>
              </p:ext>
            </p:extLst>
          </p:nvPr>
        </p:nvGraphicFramePr>
        <p:xfrm>
          <a:off x="823253" y="4096888"/>
          <a:ext cx="10721046" cy="17324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6841"/>
                <a:gridCol w="1786841"/>
                <a:gridCol w="1786841"/>
                <a:gridCol w="1786841"/>
                <a:gridCol w="1786841"/>
                <a:gridCol w="1786841"/>
              </a:tblGrid>
              <a:tr h="922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4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4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4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effectLst/>
                        </a:rPr>
                        <a:t>5,5</a:t>
                      </a:r>
                      <a:endParaRPr lang="ru-RU" sz="4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40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002060"/>
                          </a:solidFill>
                          <a:effectLst/>
                        </a:rPr>
                        <a:t>9,1</a:t>
                      </a:r>
                      <a:endParaRPr lang="ru-RU" sz="40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9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002060"/>
                          </a:solidFill>
                          <a:effectLst/>
                        </a:rPr>
                        <a:t>И</a:t>
                      </a:r>
                      <a:endParaRPr lang="ru-RU" sz="40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002060"/>
                          </a:solidFill>
                          <a:effectLst/>
                        </a:rPr>
                        <a:t>К</a:t>
                      </a:r>
                      <a:endParaRPr lang="ru-RU" sz="40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effectLst/>
                        </a:rPr>
                        <a:t>Ч</a:t>
                      </a:r>
                      <a:endParaRPr lang="ru-RU" sz="4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effectLst/>
                        </a:rPr>
                        <a:t>А</a:t>
                      </a:r>
                      <a:endParaRPr lang="ru-RU" sz="4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effectLst/>
                        </a:rPr>
                        <a:t>Н</a:t>
                      </a:r>
                      <a:endParaRPr lang="ru-RU" sz="4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002060"/>
                          </a:solidFill>
                          <a:effectLst/>
                        </a:rPr>
                        <a:t>О</a:t>
                      </a:r>
                      <a:endParaRPr lang="ru-RU" sz="4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01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773723"/>
            <a:ext cx="8825659" cy="118403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№4 </a:t>
            </a:r>
            <a:r>
              <a:rPr lang="ru-RU" dirty="0">
                <a:solidFill>
                  <a:srgbClr val="002060"/>
                </a:solidFill>
              </a:rPr>
              <a:t>Практическая </a:t>
            </a:r>
            <a:r>
              <a:rPr lang="ru-RU" dirty="0" smtClean="0">
                <a:solidFill>
                  <a:srgbClr val="002060"/>
                </a:solidFill>
              </a:rPr>
              <a:t>р</a:t>
            </a:r>
            <a:r>
              <a:rPr lang="ru-RU" b="1" i="1" dirty="0">
                <a:solidFill>
                  <a:srgbClr val="002060"/>
                </a:solidFill>
              </a:rPr>
              <a:t>абота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Выполните </a:t>
            </a:r>
            <a:r>
              <a:rPr lang="ru-RU" sz="3200" b="1" dirty="0">
                <a:solidFill>
                  <a:srgbClr val="002060"/>
                </a:solidFill>
              </a:rPr>
              <a:t>вычисления используя формулу : </a:t>
            </a:r>
            <a:r>
              <a:rPr lang="en-US" sz="3200" b="1" dirty="0">
                <a:solidFill>
                  <a:srgbClr val="002060"/>
                </a:solidFill>
              </a:rPr>
              <a:t>S=V*t</a:t>
            </a:r>
            <a:r>
              <a:rPr lang="ru-RU" sz="3200" b="1" dirty="0">
                <a:solidFill>
                  <a:srgbClr val="002060"/>
                </a:solidFill>
              </a:rPr>
              <a:t/>
            </a:r>
            <a:br>
              <a:rPr lang="ru-RU" sz="3200" b="1" dirty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2893324"/>
            <a:ext cx="8825659" cy="3126475"/>
          </a:xfrm>
        </p:spPr>
        <p:txBody>
          <a:bodyPr/>
          <a:lstStyle/>
          <a:p>
            <a:endParaRPr lang="en-US" dirty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623868"/>
              </p:ext>
            </p:extLst>
          </p:nvPr>
        </p:nvGraphicFramePr>
        <p:xfrm>
          <a:off x="0" y="1883674"/>
          <a:ext cx="12192000" cy="25359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07433"/>
                <a:gridCol w="2681783"/>
                <a:gridCol w="2261153"/>
                <a:gridCol w="2570155"/>
                <a:gridCol w="2271476"/>
              </a:tblGrid>
              <a:tr h="1014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S =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90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0 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км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V = 22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,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км/ч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S =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48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 мин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t =  0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,</a:t>
                      </a: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25 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мин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V=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,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9 км/ч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43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V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 =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150 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км/ч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t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= </a:t>
                      </a: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,4 ч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t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=  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мин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 V = 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4 м/ мин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t =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10 ч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t 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- 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?      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S 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- 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?     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t 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- 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? 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002060"/>
                          </a:solidFill>
                          <a:effectLst/>
                        </a:rPr>
                        <a:t>S 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-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3200" b="1" dirty="0">
                          <a:solidFill>
                            <a:srgbClr val="002060"/>
                          </a:solidFill>
                          <a:effectLst/>
                        </a:rPr>
                        <a:t>?  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S </a:t>
                      </a:r>
                      <a:r>
                        <a:rPr lang="en-US" sz="3200" b="1" dirty="0" smtClean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  <a:r>
                        <a:rPr lang="en-US" sz="32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?</a:t>
                      </a:r>
                      <a:endParaRPr lang="ru-RU" sz="32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771011"/>
              </p:ext>
            </p:extLst>
          </p:nvPr>
        </p:nvGraphicFramePr>
        <p:xfrm>
          <a:off x="907984" y="4885898"/>
          <a:ext cx="9505260" cy="13383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4210"/>
                <a:gridCol w="1584210"/>
                <a:gridCol w="1584210"/>
                <a:gridCol w="1584210"/>
                <a:gridCol w="1584210"/>
                <a:gridCol w="1584210"/>
              </a:tblGrid>
              <a:tr h="7074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5,5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8,1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3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0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З</a:t>
                      </a:r>
                      <a:endParaRPr lang="ru-RU" sz="3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solidFill>
                            <a:srgbClr val="002060"/>
                          </a:solidFill>
                          <a:effectLst/>
                        </a:rPr>
                        <a:t>Н</a:t>
                      </a:r>
                      <a:endParaRPr lang="ru-RU" sz="36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Ж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А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О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effectLst/>
                        </a:rPr>
                        <a:t>И</a:t>
                      </a:r>
                      <a:endParaRPr lang="ru-RU" sz="3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9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54954" y="3622430"/>
            <a:ext cx="8825659" cy="23622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http://uslide.ru/images/3/9978/736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5588"/>
            <a:ext cx="12192000" cy="91440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742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>Д.З.: </a:t>
            </a:r>
            <a:r>
              <a:rPr lang="ru-RU" b="1" i="1" dirty="0" smtClean="0"/>
              <a:t>1)№ 767 стр. 205</a:t>
            </a:r>
            <a:br>
              <a:rPr lang="ru-RU" b="1" i="1" dirty="0" smtClean="0"/>
            </a:br>
            <a:r>
              <a:rPr lang="ru-RU" b="1" i="1" dirty="0" smtClean="0"/>
              <a:t>2) </a:t>
            </a:r>
            <a:r>
              <a:rPr lang="ru-RU" b="1" i="1" dirty="0"/>
              <a:t>Творческое задание: составьте кроссворд из 3-5 слов на тему «Берегите воду!»,   </a:t>
            </a:r>
            <a:r>
              <a:rPr lang="ru-RU" b="1" i="1" dirty="0" smtClean="0"/>
              <a:t>в определение </a:t>
            </a:r>
            <a:r>
              <a:rPr lang="ru-RU" b="1" i="1" dirty="0"/>
              <a:t>слов включите числа.</a:t>
            </a:r>
            <a:br>
              <a:rPr lang="ru-RU" b="1" i="1" dirty="0"/>
            </a:b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64194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343" y="464024"/>
            <a:ext cx="3600675" cy="966476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Рефлексия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5" name="Picture 8" descr="0016-016-Refleksij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64321" y="1430499"/>
            <a:ext cx="4872252" cy="4370711"/>
          </a:xfr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8615" y="1692323"/>
            <a:ext cx="4694829" cy="4599296"/>
          </a:xfrm>
        </p:spPr>
        <p:txBody>
          <a:bodyPr>
            <a:noAutofit/>
          </a:bodyPr>
          <a:lstStyle/>
          <a:p>
            <a:pPr marL="136525">
              <a:lnSpc>
                <a:spcPct val="80000"/>
              </a:lnSpc>
            </a:pPr>
            <a:r>
              <a:rPr lang="ru-RU" sz="3600" b="1" dirty="0"/>
              <a:t>1</a:t>
            </a:r>
            <a:r>
              <a:rPr lang="ru-RU" sz="3600" b="1" dirty="0" smtClean="0"/>
              <a:t>. На </a:t>
            </a:r>
            <a:r>
              <a:rPr lang="ru-RU" sz="3600" b="1" dirty="0"/>
              <a:t>уроке я работал……..потому что………</a:t>
            </a:r>
          </a:p>
          <a:p>
            <a:pPr marL="136525">
              <a:lnSpc>
                <a:spcPct val="80000"/>
              </a:lnSpc>
            </a:pPr>
            <a:r>
              <a:rPr lang="ru-RU" sz="3600" b="1" dirty="0"/>
              <a:t>2</a:t>
            </a:r>
            <a:r>
              <a:rPr lang="ru-RU" sz="3600" b="1" dirty="0" smtClean="0"/>
              <a:t>. Своей </a:t>
            </a:r>
            <a:r>
              <a:rPr lang="ru-RU" sz="3600" b="1" dirty="0"/>
              <a:t>работой на уроке я………</a:t>
            </a:r>
          </a:p>
          <a:p>
            <a:pPr marL="136525">
              <a:lnSpc>
                <a:spcPct val="80000"/>
              </a:lnSpc>
            </a:pPr>
            <a:r>
              <a:rPr lang="ru-RU" sz="3600" b="1" dirty="0"/>
              <a:t>3</a:t>
            </a:r>
            <a:r>
              <a:rPr lang="ru-RU" sz="3600" b="1" dirty="0" smtClean="0"/>
              <a:t>. Урок </a:t>
            </a:r>
            <a:r>
              <a:rPr lang="ru-RU" sz="3600" b="1" dirty="0"/>
              <a:t>для меня показался…….</a:t>
            </a:r>
          </a:p>
          <a:p>
            <a:pPr marL="136525">
              <a:lnSpc>
                <a:spcPct val="80000"/>
              </a:lnSpc>
            </a:pPr>
            <a:r>
              <a:rPr lang="ru-RU" sz="3600" b="1" dirty="0"/>
              <a:t>4</a:t>
            </a:r>
            <a:r>
              <a:rPr lang="ru-RU" sz="3600" b="1" dirty="0" smtClean="0"/>
              <a:t>. За </a:t>
            </a:r>
            <a:r>
              <a:rPr lang="ru-RU" sz="3600" b="1" dirty="0"/>
              <a:t>урок я…..</a:t>
            </a:r>
          </a:p>
          <a:p>
            <a:pPr marL="136525">
              <a:lnSpc>
                <a:spcPct val="80000"/>
              </a:lnSpc>
            </a:pPr>
            <a:r>
              <a:rPr lang="ru-RU" sz="3600" b="1" dirty="0" smtClean="0"/>
              <a:t>5. Материал </a:t>
            </a:r>
            <a:r>
              <a:rPr lang="ru-RU" sz="3600" b="1" dirty="0"/>
              <a:t>урока мне был…</a:t>
            </a:r>
            <a:endParaRPr lang="ru-RU" sz="3600" dirty="0"/>
          </a:p>
          <a:p>
            <a:pPr marL="136525">
              <a:lnSpc>
                <a:spcPct val="80000"/>
              </a:lnSpc>
            </a:pPr>
            <a:endParaRPr lang="ru-RU" sz="2400" b="1" dirty="0"/>
          </a:p>
          <a:p>
            <a:pPr marL="136525">
              <a:lnSpc>
                <a:spcPct val="80000"/>
              </a:lnSpc>
            </a:pPr>
            <a:r>
              <a:rPr lang="ru-RU" sz="2400" b="1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6061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s://ds03.infourok.ru/uploads/ex/06a4/00038913-c9f301ae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http://image3.slideserve.com/6433255/slide1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693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83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312299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rgbClr val="002060"/>
                </a:solidFill>
                <a:effectLst/>
              </a:rPr>
              <a:t>Какие реки знаете?</a:t>
            </a:r>
            <a:br>
              <a:rPr lang="ru-RU" b="1" cap="all" dirty="0" smtClean="0">
                <a:ln w="0"/>
                <a:solidFill>
                  <a:srgbClr val="002060"/>
                </a:solidFill>
                <a:effectLst/>
              </a:rPr>
            </a:br>
            <a:r>
              <a:rPr lang="ru-RU" b="1" cap="all" dirty="0" smtClean="0">
                <a:ln w="0"/>
                <a:solidFill>
                  <a:srgbClr val="002060"/>
                </a:solidFill>
                <a:effectLst/>
              </a:rPr>
              <a:t> </a:t>
            </a:r>
            <a:br>
              <a:rPr lang="ru-RU" b="1" cap="all" dirty="0" smtClean="0">
                <a:ln w="0"/>
                <a:solidFill>
                  <a:srgbClr val="002060"/>
                </a:solidFill>
                <a:effectLst/>
              </a:rPr>
            </a:br>
            <a:r>
              <a:rPr lang="ru-RU" b="1" cap="all" dirty="0" smtClean="0">
                <a:ln w="0"/>
                <a:solidFill>
                  <a:srgbClr val="002060"/>
                </a:solidFill>
                <a:effectLst/>
              </a:rPr>
              <a:t>Какие  большие реки протекают по Татарстану ?</a:t>
            </a:r>
            <a:endParaRPr lang="ru-RU" b="1" cap="all" dirty="0">
              <a:ln w="0"/>
              <a:solidFill>
                <a:srgbClr val="00206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751" y="3390899"/>
            <a:ext cx="4419600" cy="299085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Волга, Кама, Вятка, Белая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4578" name="Picture 2" descr="http://st.gdefon.com/wallpapers_original/s/440771_voda_reka_les_1680x1050_(www.GdeFon.ru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9175" y="2971800"/>
            <a:ext cx="5638800" cy="3524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36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8561" y="0"/>
            <a:ext cx="9404723" cy="85981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Устный счет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3900" y="4638586"/>
            <a:ext cx="101155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 1997 году прошла  Первая международная конференция против строительства плотин, которая установила ежегодно   14 марта отмечать День борьбы в защиту Рек, Воды и Жизни.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      4098 рек протекает на территории Татарстана.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837624"/>
              </p:ext>
            </p:extLst>
          </p:nvPr>
        </p:nvGraphicFramePr>
        <p:xfrm>
          <a:off x="1403350" y="1367366"/>
          <a:ext cx="2216150" cy="29950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6150"/>
              </a:tblGrid>
              <a:tr h="59901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 столбик</a:t>
                      </a:r>
                      <a:endParaRPr lang="ru-RU" sz="2800" b="1" dirty="0"/>
                    </a:p>
                  </a:txBody>
                  <a:tcPr/>
                </a:tc>
              </a:tr>
              <a:tr h="599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</a:rPr>
                        <a:t>5 </a:t>
                      </a:r>
                      <a:r>
                        <a:rPr lang="ru-RU" sz="2800" b="1" dirty="0">
                          <a:effectLst/>
                        </a:rPr>
                        <a:t>* </a:t>
                      </a:r>
                      <a:r>
                        <a:rPr lang="ru-RU" sz="2800" b="1" dirty="0" smtClean="0">
                          <a:effectLst/>
                        </a:rPr>
                        <a:t>0,8 </a:t>
                      </a:r>
                      <a:r>
                        <a:rPr lang="ru-RU" sz="2800" b="1" dirty="0">
                          <a:effectLst/>
                        </a:rPr>
                        <a:t>=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9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1,225 * 0 =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9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0,45 *20 =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90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</a:rPr>
                        <a:t>20 </a:t>
                      </a:r>
                      <a:r>
                        <a:rPr lang="ru-RU" sz="2800" b="1" dirty="0">
                          <a:effectLst/>
                        </a:rPr>
                        <a:t>* </a:t>
                      </a:r>
                      <a:r>
                        <a:rPr lang="ru-RU" sz="2800" b="1" dirty="0" smtClean="0">
                          <a:effectLst/>
                        </a:rPr>
                        <a:t>0,4 </a:t>
                      </a:r>
                      <a:r>
                        <a:rPr lang="ru-RU" sz="2800" b="1" dirty="0">
                          <a:effectLst/>
                        </a:rPr>
                        <a:t>=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670300" y="1371601"/>
          <a:ext cx="1701800" cy="3009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01800"/>
              </a:tblGrid>
              <a:tr h="60198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4098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01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4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1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0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1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9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19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8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661949"/>
              </p:ext>
            </p:extLst>
          </p:nvPr>
        </p:nvGraphicFramePr>
        <p:xfrm>
          <a:off x="5708650" y="1367366"/>
          <a:ext cx="3302000" cy="30141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02000"/>
              </a:tblGrid>
              <a:tr h="60282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 столбик</a:t>
                      </a:r>
                      <a:endParaRPr lang="ru-RU" sz="2800" b="1" dirty="0"/>
                    </a:p>
                  </a:txBody>
                  <a:tcPr/>
                </a:tc>
              </a:tr>
              <a:tr h="602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</a:rPr>
                        <a:t>25 * 4 </a:t>
                      </a:r>
                      <a:r>
                        <a:rPr lang="ru-RU" sz="2800" b="1" dirty="0">
                          <a:effectLst/>
                        </a:rPr>
                        <a:t>* 0,01 = 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2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0,09*100 = 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2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9000 * 0,001 =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2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0,7*2,4+ 0,7*7,6 =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9042400" y="1405466"/>
          <a:ext cx="1606550" cy="29950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6550"/>
              </a:tblGrid>
              <a:tr h="59901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C00000"/>
                          </a:solidFill>
                        </a:rPr>
                        <a:t>1997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599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1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9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9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9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9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990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7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54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762000"/>
            <a:ext cx="8825659" cy="2667000"/>
          </a:xfrm>
        </p:spPr>
        <p:txBody>
          <a:bodyPr/>
          <a:lstStyle/>
          <a:p>
            <a:pPr algn="ctr"/>
            <a:r>
              <a:rPr lang="ru-RU" b="1" i="1" dirty="0" smtClean="0"/>
              <a:t>Тема урока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УМНОЖЕНИЕ  </a:t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ДЕСЯТИЧНЫХ ДРОБЕЙ  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1654" y="3741127"/>
            <a:ext cx="8825659" cy="283112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/>
              </a:rPr>
              <a:t>Цель:</a:t>
            </a:r>
          </a:p>
          <a:p>
            <a:r>
              <a:rPr lang="ru-RU" sz="32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/>
              </a:rPr>
              <a:t> </a:t>
            </a:r>
            <a:r>
              <a:rPr lang="ru-RU" sz="3200" b="1" i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/>
              </a:rPr>
              <a:t>Научиться </a:t>
            </a:r>
            <a:r>
              <a:rPr lang="ru-RU" sz="3200" b="1" i="1" spc="50" dirty="0">
                <a:ln w="11430"/>
                <a:solidFill>
                  <a:schemeClr val="accent6">
                    <a:lumMod val="50000"/>
                  </a:schemeClr>
                </a:solidFill>
                <a:effectLst/>
              </a:rPr>
              <a:t>применять умножение десятичных дробей при решении уравнений и текстовых </a:t>
            </a:r>
            <a:r>
              <a:rPr lang="ru-RU" sz="3200" b="1" i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/>
              </a:rPr>
              <a:t>задач.</a:t>
            </a:r>
            <a:endParaRPr lang="ru-RU" sz="3200" b="1" i="1" spc="50" dirty="0">
              <a:ln w="11430"/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22530" name="Picture 2" descr="http://sch-int2.ru/content/image/863707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8841" y="0"/>
            <a:ext cx="2833159" cy="21248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327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762000"/>
            <a:ext cx="10027396" cy="2667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Повторите правило умножения десятичных  дробей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Учебник страница 203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907554" y="4495800"/>
            <a:ext cx="8825659" cy="23622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Упражнение : РЕЛЛИ-РОБИН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1506" name="Picture 2" descr="https://im2-tub-ru.yandex.net/i?id=5876a60834c2fb6a4533b7691cab5b56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01078" y="3619500"/>
            <a:ext cx="2894025" cy="3009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831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911" y="262218"/>
            <a:ext cx="9404723" cy="1795182"/>
          </a:xfrm>
        </p:spPr>
        <p:txBody>
          <a:bodyPr>
            <a:normAutofit fontScale="9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 smtClean="0"/>
              <a:t>Какая река является одной из крупных на Земле и самая большая в Европе 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611" y="2176097"/>
            <a:ext cx="9522315" cy="2072054"/>
          </a:xfrm>
        </p:spPr>
        <p:txBody>
          <a:bodyPr>
            <a:normAutofit/>
          </a:bodyPr>
          <a:lstStyle/>
          <a:p>
            <a:r>
              <a:rPr lang="ru-RU" sz="4000" dirty="0"/>
              <a:t>Г</a:t>
            </a:r>
            <a:r>
              <a:rPr lang="ru-RU" sz="4000" dirty="0" smtClean="0"/>
              <a:t>лавный </a:t>
            </a:r>
            <a:r>
              <a:rPr lang="ru-RU" sz="4000" dirty="0"/>
              <a:t>приток </a:t>
            </a:r>
            <a:r>
              <a:rPr lang="ru-RU" sz="4000" dirty="0" smtClean="0"/>
              <a:t>Волги  </a:t>
            </a:r>
            <a:r>
              <a:rPr lang="ru-RU" sz="4000" dirty="0"/>
              <a:t>и одна из самых крупных рек Европейской части </a:t>
            </a:r>
            <a:r>
              <a:rPr lang="ru-RU" sz="4000" dirty="0" smtClean="0"/>
              <a:t>России.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82259" y="1510784"/>
            <a:ext cx="32193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( Река Волга)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9627" y="3644384"/>
            <a:ext cx="34844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 (Река Кама)  </a:t>
            </a:r>
            <a:r>
              <a:rPr lang="ru-RU" sz="4400" b="1" dirty="0" smtClean="0"/>
              <a:t> </a:t>
            </a:r>
            <a:endParaRPr lang="ru-RU" sz="4400" dirty="0"/>
          </a:p>
        </p:txBody>
      </p:sp>
      <p:pic>
        <p:nvPicPr>
          <p:cNvPr id="20482" name="Picture 2" descr="https://im1-tub-ru.yandex.net/i?id=fee7d56a2fd4b2082d507737b90cd59a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72350" y="3547534"/>
            <a:ext cx="4537074" cy="30247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267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69" y="452718"/>
            <a:ext cx="10880481" cy="14141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 №1.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Камы  1880 км., а длина Волги больше в 1,88 раза. Определите длину реки Волга , округлите ответ до десятков.  </a:t>
            </a:r>
            <a:b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0308" y="2120412"/>
            <a:ext cx="10695842" cy="32707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Задача №2. 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бассейна реки Волга  в 2,7 раза больше  площади бассейна Камы. Найдите площадь бассейна Волги, если площадь бассейна  Камы  равна 503, 7 тыс. кв. км. Округлите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до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355917" y="1529834"/>
            <a:ext cx="40126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( Ответ: 3530 км )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0173" y="4044434"/>
            <a:ext cx="5964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 (  Ответ: 1360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тыс.кв.км</a:t>
            </a:r>
            <a:r>
              <a:rPr lang="ru-RU" sz="3600" b="1" i="1" dirty="0" smtClean="0">
                <a:solidFill>
                  <a:srgbClr val="002060"/>
                </a:solidFill>
              </a:rPr>
              <a:t>) 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8434" name="Picture 2" descr="http://birding.ru/pics/var/resizes/2015-08_gptk/Faustova_1.jpg?m=14847546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" y="4063672"/>
            <a:ext cx="3676650" cy="2453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223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</TotalTime>
  <Words>773</Words>
  <Application>Microsoft Office PowerPoint</Application>
  <PresentationFormat>Широкоэкранный</PresentationFormat>
  <Paragraphs>195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Тема Office</vt:lpstr>
      <vt:lpstr>              УРОК МАТЕМАТИКИ      5 КЛАСС</vt:lpstr>
      <vt:lpstr>Загадка</vt:lpstr>
      <vt:lpstr>Презентация PowerPoint</vt:lpstr>
      <vt:lpstr>Какие реки знаете?   Какие  большие реки протекают по Татарстану ?</vt:lpstr>
      <vt:lpstr>Устный счет</vt:lpstr>
      <vt:lpstr>Тема урока  УМНОЖЕНИЕ   ДЕСЯТИЧНЫХ ДРОБЕЙ  </vt:lpstr>
      <vt:lpstr>Повторите правило умножения десятичных  дробей Учебник страница 203</vt:lpstr>
      <vt:lpstr>Какая река является одной из крупных на Земле и самая большая в Европе ? </vt:lpstr>
      <vt:lpstr>Задача №1. Длина Камы  1880 км., а длина Волги больше в 1,88 раза. Определите длину реки Волга , округлите ответ до десятков.   </vt:lpstr>
      <vt:lpstr>Задача 3. Составьте текст задачи, используя рисунок. Какие вопросы можно поставить к задаче, чтобы в решении было сложение, вычитание и умножение дробей?</vt:lpstr>
      <vt:lpstr>Физкультминутка  «Кораблики»</vt:lpstr>
      <vt:lpstr>Задача 4: Скорость течения реки равна                     3,9 км/ч, а скорость катера по течению- 17,8 км/ч. Найдите собственную скорость катера и его скорость против течения. </vt:lpstr>
      <vt:lpstr>Презентация PowerPoint</vt:lpstr>
      <vt:lpstr>Решите уравнения</vt:lpstr>
      <vt:lpstr>Решите уравнения:  а) Х : 1,5 = 40    </vt:lpstr>
      <vt:lpstr>б) У*6 +3,7= 171,7 </vt:lpstr>
      <vt:lpstr> в)  7Х + 3Х = 142  </vt:lpstr>
      <vt:lpstr> №1 Практическая работа Выполните вычисления используя формулу : S=V*t   </vt:lpstr>
      <vt:lpstr> №2 Практическая работа Выполните вычисления используя формулу : S=V*t </vt:lpstr>
      <vt:lpstr> №3 Практическая работа         Выполните вычисления используя формулу : S=V*t </vt:lpstr>
      <vt:lpstr> №4 Практическая работа  Выполните вычисления используя формулу : S=V*t </vt:lpstr>
      <vt:lpstr>Презентация PowerPoint</vt:lpstr>
      <vt:lpstr>Д.З.: 1)№ 767 стр. 205 2) Творческое задание: составьте кроссворд из 3-5 слов на тему «Берегите воду!»,   в определение слов включите числа. </vt:lpstr>
      <vt:lpstr>Рефлексия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14.03.2017              Урок математики                    5 класс</dc:title>
  <dc:creator>я</dc:creator>
  <cp:lastModifiedBy>я</cp:lastModifiedBy>
  <cp:revision>77</cp:revision>
  <dcterms:created xsi:type="dcterms:W3CDTF">2017-03-10T19:53:27Z</dcterms:created>
  <dcterms:modified xsi:type="dcterms:W3CDTF">2017-04-13T19:13:04Z</dcterms:modified>
</cp:coreProperties>
</file>