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56" r:id="rId4"/>
    <p:sldId id="258" r:id="rId5"/>
    <p:sldId id="259" r:id="rId6"/>
    <p:sldId id="260" r:id="rId7"/>
    <p:sldId id="261" r:id="rId8"/>
    <p:sldId id="262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D9EF70E-187A-4F8F-8F25-CC933CE8489A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095693-18C7-4E99-A408-9AA52386BE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0%BD%D1%86%D0%B5%D0%BF%D1%82_(%D1%84%D0%B8%D0%BB%D0%BE%D0%BB%D0%BE%D0%B3%D0%B8%D1%8F)" TargetMode="External"/><Relationship Id="rId2" Type="http://schemas.openxmlformats.org/officeDocument/2006/relationships/hyperlink" Target="https://ru.wikipedia.org/wiki/%D0%9B%D0%B8%D0%BD%D0%B3%D0%B2%D0%B8%D1%81%D1%82%D0%B8%D0%BA%D0%B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Найди пословицу, определи в ней ключевое слово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Дед- </a:t>
            </a:r>
            <a:r>
              <a:rPr lang="ru-RU" dirty="0"/>
              <a:t>для всех глава. </a:t>
            </a:r>
            <a:endParaRPr lang="ru-RU" dirty="0" smtClean="0"/>
          </a:p>
          <a:p>
            <a:r>
              <a:rPr lang="ru-RU" dirty="0" smtClean="0"/>
              <a:t>Дом </a:t>
            </a:r>
            <a:r>
              <a:rPr lang="ru-RU" dirty="0"/>
              <a:t>- всему голова. </a:t>
            </a:r>
          </a:p>
          <a:p>
            <a:r>
              <a:rPr lang="ru-RU" dirty="0" smtClean="0"/>
              <a:t>Семья- </a:t>
            </a:r>
            <a:r>
              <a:rPr lang="ru-RU" dirty="0"/>
              <a:t>всему основа. </a:t>
            </a:r>
          </a:p>
          <a:p>
            <a:r>
              <a:rPr lang="ru-RU" dirty="0"/>
              <a:t>Хлеб-всему голова. </a:t>
            </a:r>
            <a:endParaRPr lang="ru-RU" dirty="0" smtClean="0"/>
          </a:p>
          <a:p>
            <a:r>
              <a:rPr lang="ru-RU" dirty="0" smtClean="0"/>
              <a:t>Пшеница </a:t>
            </a:r>
            <a:r>
              <a:rPr lang="ru-RU" dirty="0"/>
              <a:t>-всему миру пища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Отец-глава семьи.</a:t>
            </a:r>
          </a:p>
          <a:p>
            <a:r>
              <a:rPr lang="ru-RU" dirty="0" smtClean="0"/>
              <a:t>Бедовая голова</a:t>
            </a:r>
          </a:p>
          <a:p>
            <a:endParaRPr lang="ru-RU" dirty="0"/>
          </a:p>
        </p:txBody>
      </p:sp>
      <p:pic>
        <p:nvPicPr>
          <p:cNvPr id="4" name="Людмила Зыкина - Хлеб всему голова (minus 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552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0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87680" cy="59553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Домашнее задание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006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Подготовить исследовательский проект: Электронный </a:t>
            </a:r>
            <a:r>
              <a:rPr lang="ru-RU" b="1" dirty="0" smtClean="0"/>
              <a:t>альбом «Хлеб</a:t>
            </a:r>
            <a:r>
              <a:rPr lang="ru-RU" b="1" dirty="0"/>
              <a:t>» в русской языковой </a:t>
            </a:r>
            <a:r>
              <a:rPr lang="ru-RU" b="1" dirty="0" smtClean="0"/>
              <a:t>культуре»</a:t>
            </a:r>
          </a:p>
          <a:p>
            <a:r>
              <a:rPr lang="ru-RU" b="1" dirty="0" smtClean="0"/>
              <a:t> </a:t>
            </a:r>
            <a:r>
              <a:rPr lang="ru-RU" b="1" dirty="0"/>
              <a:t>1 группа: </a:t>
            </a:r>
            <a:r>
              <a:rPr lang="ru-RU" dirty="0"/>
              <a:t>сделать подборку стихов русских, башкирских, татарских поэтов о хлебе, выучить одно понравившееся наизусть. </a:t>
            </a:r>
          </a:p>
          <a:p>
            <a:r>
              <a:rPr lang="ru-RU" b="1" dirty="0"/>
              <a:t>2 группа:</a:t>
            </a:r>
            <a:r>
              <a:rPr lang="ru-RU" dirty="0"/>
              <a:t> найти репродукции картин художников, посвященных хлебу, и подготовить слайды </a:t>
            </a:r>
          </a:p>
          <a:p>
            <a:r>
              <a:rPr lang="ru-RU" b="1" dirty="0"/>
              <a:t>3 группа:</a:t>
            </a:r>
            <a:r>
              <a:rPr lang="ru-RU" dirty="0"/>
              <a:t> Найти муз. </a:t>
            </a:r>
            <a:r>
              <a:rPr lang="ru-RU" dirty="0" smtClean="0"/>
              <a:t>произведения</a:t>
            </a:r>
            <a:r>
              <a:rPr lang="ru-RU" dirty="0"/>
              <a:t>, песни о хлебе, подготовить </a:t>
            </a:r>
            <a:r>
              <a:rPr lang="ru-RU" dirty="0" err="1"/>
              <a:t>аудиоподборку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4. Найти примеры магазинной рекламы продукции из хлеба, хлебной выпечки </a:t>
            </a:r>
          </a:p>
          <a:p>
            <a:r>
              <a:rPr lang="ru-RU" dirty="0"/>
              <a:t>5. Написать мини-сочинение: «Отношение к хлебу в нашей семье» или «Мое отношение к хлебу</a:t>
            </a:r>
            <a:r>
              <a:rPr lang="ru-RU" dirty="0" smtClean="0"/>
              <a:t>»</a:t>
            </a:r>
            <a:endParaRPr lang="ru-RU" dirty="0"/>
          </a:p>
          <a:p>
            <a:r>
              <a:rPr lang="ru-RU" dirty="0"/>
              <a:t>6.Составить словарик ассоциативной лексики к слову </a:t>
            </a:r>
            <a:r>
              <a:rPr lang="ru-RU"/>
              <a:t>Хлеб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527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68952" cy="6480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Плакат художника </a:t>
            </a:r>
            <a:r>
              <a:rPr lang="ru-RU" sz="2000" dirty="0" err="1" smtClean="0"/>
              <a:t>Р.В.Сурьянинова</a:t>
            </a:r>
            <a:r>
              <a:rPr lang="ru-RU" sz="2000" dirty="0" smtClean="0"/>
              <a:t> (1977)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284711" cy="6048672"/>
          </a:xfrm>
        </p:spPr>
      </p:pic>
    </p:spTree>
    <p:extLst>
      <p:ext uri="{BB962C8B-B14F-4D97-AF65-F5344CB8AC3E}">
        <p14:creationId xmlns:p14="http://schemas.microsoft.com/office/powerpoint/2010/main" val="201618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97496"/>
            <a:ext cx="9144000" cy="61001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225680" cy="498531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6"/>
                </a:solidFill>
              </a:rPr>
              <a:t>«</a:t>
            </a:r>
            <a:r>
              <a:rPr lang="ru-RU" sz="2800" dirty="0" smtClean="0">
                <a:solidFill>
                  <a:schemeClr val="accent6"/>
                </a:solidFill>
              </a:rPr>
              <a:t>Хлеб – всему голова»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Концепт слова ХЛЕБ в русской языковой картине мира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941168"/>
            <a:ext cx="8352928" cy="1512168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            </a:t>
            </a:r>
          </a:p>
          <a:p>
            <a:endParaRPr lang="ru-RU" dirty="0"/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sz="8000" b="1" dirty="0" smtClean="0">
                <a:solidFill>
                  <a:schemeClr val="bg1"/>
                </a:solidFill>
              </a:rPr>
              <a:t>Урок родного (русского) языка в 8 классе</a:t>
            </a:r>
          </a:p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Составила; учитель русского языка и литературы МОАУ СОШ №2 </a:t>
            </a:r>
          </a:p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с. </a:t>
            </a:r>
            <a:r>
              <a:rPr lang="ru-RU" sz="8000" b="1" dirty="0" err="1" smtClean="0">
                <a:solidFill>
                  <a:schemeClr val="bg1"/>
                </a:solidFill>
              </a:rPr>
              <a:t>ИсянгуловоРодионова</a:t>
            </a:r>
            <a:r>
              <a:rPr lang="ru-RU" sz="8000" b="1" dirty="0" smtClean="0">
                <a:solidFill>
                  <a:schemeClr val="bg1"/>
                </a:solidFill>
              </a:rPr>
              <a:t> С.И.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4" name="Людмила Зыкина - Хлеб всему голова (minus 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692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ашний\Desktop\Хлеб\15735254_3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87176"/>
            <a:ext cx="9649072" cy="628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38759"/>
            <a:ext cx="8326760" cy="3874418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Цель: изучить понятийный, философский, бытийный смысл слова «хлеб» в русской культуре и составить словарную статью к </a:t>
            </a:r>
            <a:r>
              <a:rPr lang="ru-RU" dirty="0" err="1">
                <a:solidFill>
                  <a:schemeClr val="bg1"/>
                </a:solidFill>
              </a:rPr>
              <a:t>лингвокультурологическому</a:t>
            </a:r>
            <a:r>
              <a:rPr lang="ru-RU" dirty="0">
                <a:solidFill>
                  <a:schemeClr val="bg1"/>
                </a:solidFill>
              </a:rPr>
              <a:t> словарю.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49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Хлеб\1349340727_p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07003"/>
            <a:ext cx="3684265" cy="3166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Определите значение выражений  и запишите в тетради: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371656" cy="3963070"/>
          </a:xfrm>
        </p:spPr>
        <p:txBody>
          <a:bodyPr/>
          <a:lstStyle/>
          <a:p>
            <a:r>
              <a:rPr lang="ru-RU" dirty="0" smtClean="0"/>
              <a:t>свежий </a:t>
            </a:r>
            <a:r>
              <a:rPr lang="ru-RU" dirty="0"/>
              <a:t>хлеб-</a:t>
            </a:r>
          </a:p>
          <a:p>
            <a:r>
              <a:rPr lang="ru-RU" dirty="0"/>
              <a:t> дружные всходы хлебов-</a:t>
            </a:r>
          </a:p>
          <a:p>
            <a:r>
              <a:rPr lang="ru-RU" dirty="0"/>
              <a:t> хлеб наш насущный-</a:t>
            </a:r>
          </a:p>
          <a:p>
            <a:r>
              <a:rPr lang="ru-RU" dirty="0"/>
              <a:t> </a:t>
            </a:r>
            <a:r>
              <a:rPr lang="ru-RU" dirty="0" smtClean="0"/>
              <a:t>люди требуют </a:t>
            </a:r>
            <a:r>
              <a:rPr lang="ru-RU" dirty="0"/>
              <a:t>хлеба и </a:t>
            </a:r>
            <a:r>
              <a:rPr lang="ru-RU" dirty="0" smtClean="0"/>
              <a:t>зре</a:t>
            </a:r>
            <a:r>
              <a:rPr lang="ru-RU" dirty="0" smtClean="0">
                <a:solidFill>
                  <a:schemeClr val="bg1"/>
                </a:solidFill>
              </a:rPr>
              <a:t>лищ-</a:t>
            </a:r>
          </a:p>
          <a:p>
            <a:r>
              <a:rPr lang="ru-RU" dirty="0" smtClean="0"/>
              <a:t>Литература -это </a:t>
            </a:r>
            <a:r>
              <a:rPr lang="ru-RU" dirty="0"/>
              <a:t>мой хлеб-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25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Комплексный анализ текста</a:t>
            </a:r>
            <a:r>
              <a:rPr lang="ru-RU" sz="31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544616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 smtClean="0"/>
              <a:t>Прочитайте </a:t>
            </a:r>
            <a:r>
              <a:rPr lang="ru-RU" i="1" dirty="0"/>
              <a:t>выразительно текст.</a:t>
            </a:r>
            <a:endParaRPr lang="ru-RU" dirty="0"/>
          </a:p>
          <a:p>
            <a:r>
              <a:rPr lang="ru-RU" b="1" dirty="0"/>
              <a:t>Слово о хлебе</a:t>
            </a:r>
            <a:endParaRPr lang="ru-RU" dirty="0"/>
          </a:p>
          <a:p>
            <a:r>
              <a:rPr lang="ru-RU" dirty="0"/>
              <a:t>1. Хлеб… 2. Богат наш язык, сотни тысяч слов вмещает. 3. Но попробуйте отыскать в нем еще одно слово, столь же насущное, чаще других употребляемое, столь многозначное. 4. Разве что слово “земля”. 5. И недаром наши деды и прадеды в известном речении поставили их рядом: земля – матушка и хлеб- батюшка…</a:t>
            </a:r>
          </a:p>
          <a:p>
            <a:r>
              <a:rPr lang="ru-RU" dirty="0"/>
              <a:t>6. Века и века хлеб был как бы синонимом самой жизни. 7. Мы и по сей день говорим: “заработать на хлеб”, но подразумеваем под этим вовсе не один лишь хлеб как таковой, а весь наш жизненный достаток.</a:t>
            </a:r>
          </a:p>
          <a:p>
            <a:r>
              <a:rPr lang="ru-RU" dirty="0"/>
              <a:t>8. “Хлеб - всему голова”,- гласит старинная народная мудрость. 9. Сколь ни думай, лучше хлеба ничего не придумаешь. 10. “Хлеб на стол – престол, а хлеба ни куска и стол – доска”.</a:t>
            </a:r>
          </a:p>
          <a:p>
            <a:r>
              <a:rPr lang="ru-RU" dirty="0"/>
              <a:t>11. Поклонимся же человеку, вырастившему хлеб, и будем честны и совестливы перед его великим и скромным подвигом одновременно; перед тем как выйти из булочной с батоном или кирпичиком теплого хлеба, еще и еще раз вспомним с благоговейным сердечным участием о руках, посеявших, вырастивших, этот хлеб…. 12. А заодно будем всегда помнить мудрое изречение, пришедшее к нам из глубины веков, рожденное народным опытом: “Да отсохнет рука бросившего под ноги хотя бы крошку хлеба”. (</a:t>
            </a:r>
            <a:r>
              <a:rPr lang="ru-RU" b="1" i="1" dirty="0"/>
              <a:t>М. Алексеев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86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Новые термины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Концепт - образовано </a:t>
            </a:r>
            <a:r>
              <a:rPr lang="ru-RU" sz="2800" dirty="0"/>
              <a:t>от латинского слова: </a:t>
            </a:r>
            <a:r>
              <a:rPr lang="ru-RU" sz="2800" dirty="0" err="1"/>
              <a:t>conceptus</a:t>
            </a:r>
            <a:r>
              <a:rPr lang="ru-RU" sz="2800" dirty="0"/>
              <a:t> — понятие, понимание, замысел).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fontAlgn="t">
              <a:spcBef>
                <a:spcPts val="0"/>
              </a:spcBef>
            </a:pPr>
            <a:r>
              <a:rPr lang="ru-RU" dirty="0" err="1" smtClean="0"/>
              <a:t>Лингвокультурология</a:t>
            </a:r>
            <a:r>
              <a:rPr lang="ru-RU" dirty="0" smtClean="0"/>
              <a:t> - это отрасль</a:t>
            </a:r>
            <a:r>
              <a:rPr lang="ru-RU" dirty="0"/>
              <a:t> </a:t>
            </a:r>
            <a:r>
              <a:rPr lang="ru-RU" dirty="0">
                <a:hlinkClick r:id="rId2" tooltip="Лингвистика"/>
              </a:rPr>
              <a:t>языкознания</a:t>
            </a:r>
            <a:r>
              <a:rPr lang="ru-RU" dirty="0"/>
              <a:t>, которая изучает отношения между языком и культурными </a:t>
            </a:r>
            <a:r>
              <a:rPr lang="ru-RU" dirty="0" smtClean="0">
                <a:hlinkClick r:id="rId3" tooltip="Концепт (филология)"/>
              </a:rPr>
              <a:t>концептами</a:t>
            </a:r>
            <a:r>
              <a:rPr lang="ru-RU" dirty="0" smtClean="0"/>
              <a:t> (Википедия)</a:t>
            </a:r>
            <a:endParaRPr lang="ru-RU" dirty="0">
              <a:latin typeface="Arial"/>
            </a:endParaRPr>
          </a:p>
          <a:p>
            <a:pPr marL="0" fontAlgn="t">
              <a:spcBef>
                <a:spcPts val="0"/>
              </a:spcBef>
            </a:pPr>
            <a:endParaRPr lang="ru-RU" dirty="0">
              <a:latin typeface="Arial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514394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2800" dirty="0">
                <a:solidFill>
                  <a:prstClr val="black"/>
                </a:solidFill>
              </a:rPr>
              <a:t>это содержание понятия, его смысловая наполненность в отвлечении от конкретно-языковой формы его выражения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7071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87680" cy="864096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Продолжи пословицу: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Хвала </a:t>
            </a:r>
            <a:r>
              <a:rPr lang="ru-RU" dirty="0"/>
              <a:t>рукам, что </a:t>
            </a:r>
            <a:r>
              <a:rPr lang="ru-RU" dirty="0" smtClean="0"/>
              <a:t>пахнут…</a:t>
            </a:r>
            <a:endParaRPr lang="ru-RU" dirty="0"/>
          </a:p>
          <a:p>
            <a:r>
              <a:rPr lang="ru-RU" dirty="0"/>
              <a:t>…да каша пища наша.</a:t>
            </a:r>
          </a:p>
          <a:p>
            <a:r>
              <a:rPr lang="ru-RU" dirty="0"/>
              <a:t>Не </a:t>
            </a:r>
            <a:r>
              <a:rPr lang="ru-RU" dirty="0" smtClean="0"/>
              <a:t>…</a:t>
            </a:r>
            <a:r>
              <a:rPr lang="ru-RU" dirty="0"/>
              <a:t> </a:t>
            </a:r>
            <a:r>
              <a:rPr lang="ru-RU" dirty="0" smtClean="0"/>
              <a:t>    … </a:t>
            </a:r>
            <a:r>
              <a:rPr lang="ru-RU" dirty="0"/>
              <a:t>сыт человек.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Худ обед, коли </a:t>
            </a:r>
            <a:r>
              <a:rPr lang="ru-RU" dirty="0" smtClean="0"/>
              <a:t>…</a:t>
            </a:r>
            <a:endParaRPr lang="ru-RU" dirty="0"/>
          </a:p>
          <a:p>
            <a:r>
              <a:rPr lang="ru-RU" dirty="0"/>
              <a:t> Хлеб да вода — здоровая </a:t>
            </a:r>
            <a:r>
              <a:rPr lang="ru-RU" dirty="0" smtClean="0"/>
              <a:t>…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45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Домашний\Desktop\Хлеб\im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712968" cy="579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 фразеологизм, устойчивое </a:t>
            </a:r>
            <a:r>
              <a:rPr lang="ru-RU" dirty="0" smtClean="0">
                <a:solidFill>
                  <a:schemeClr val="bg1"/>
                </a:solidFill>
              </a:rPr>
              <a:t>сочетание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Хлебное место, куплю хлеба, о хлебе насущном, хлебная карточка, хлебный магазин, посажу на хлеб и воду, не хлебом единым, выпечка хлеба.</a:t>
            </a:r>
          </a:p>
        </p:txBody>
      </p:sp>
    </p:spTree>
    <p:extLst>
      <p:ext uri="{BB962C8B-B14F-4D97-AF65-F5344CB8AC3E}">
        <p14:creationId xmlns:p14="http://schemas.microsoft.com/office/powerpoint/2010/main" val="40420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174</TotalTime>
  <Words>561</Words>
  <Application>Microsoft Office PowerPoint</Application>
  <PresentationFormat>Экран (4:3)</PresentationFormat>
  <Paragraphs>53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Найди пословицу, определи в ней ключевое слово</vt:lpstr>
      <vt:lpstr>Плакат художника Р.В.Сурьянинова (1977)</vt:lpstr>
      <vt:lpstr>«Хлеб – всему голова» Концепт слова ХЛЕБ в русской языковой картине мира </vt:lpstr>
      <vt:lpstr>Презентация PowerPoint</vt:lpstr>
      <vt:lpstr>Определите значение выражений  и запишите в тетради: </vt:lpstr>
      <vt:lpstr>Комплексный анализ текста. </vt:lpstr>
      <vt:lpstr>Новые термины</vt:lpstr>
      <vt:lpstr>Продолжи пословицу: </vt:lpstr>
      <vt:lpstr>Найди фразеологизм, устойчивое сочетание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 пословицу, определи в ней ключевое слово</dc:title>
  <dc:creator>Домашний</dc:creator>
  <cp:lastModifiedBy>Домашний</cp:lastModifiedBy>
  <cp:revision>14</cp:revision>
  <dcterms:created xsi:type="dcterms:W3CDTF">2019-09-15T15:18:57Z</dcterms:created>
  <dcterms:modified xsi:type="dcterms:W3CDTF">2019-10-09T11:54:12Z</dcterms:modified>
</cp:coreProperties>
</file>