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sldIdLst>
    <p:sldId id="290" r:id="rId2"/>
    <p:sldId id="291" r:id="rId3"/>
    <p:sldId id="292" r:id="rId4"/>
    <p:sldId id="293" r:id="rId5"/>
    <p:sldId id="296" r:id="rId6"/>
    <p:sldId id="289" r:id="rId7"/>
    <p:sldId id="294" r:id="rId8"/>
    <p:sldId id="295" r:id="rId9"/>
    <p:sldId id="259" r:id="rId10"/>
    <p:sldId id="260" r:id="rId11"/>
    <p:sldId id="261" r:id="rId12"/>
    <p:sldId id="262" r:id="rId13"/>
    <p:sldId id="266" r:id="rId14"/>
    <p:sldId id="267" r:id="rId15"/>
    <p:sldId id="268" r:id="rId16"/>
    <p:sldId id="269" r:id="rId17"/>
    <p:sldId id="297" r:id="rId18"/>
    <p:sldId id="270" r:id="rId19"/>
    <p:sldId id="271" r:id="rId20"/>
    <p:sldId id="272" r:id="rId21"/>
    <p:sldId id="273" r:id="rId22"/>
    <p:sldId id="274" r:id="rId23"/>
    <p:sldId id="275" r:id="rId24"/>
    <p:sldId id="276" r:id="rId25"/>
    <p:sldId id="277" r:id="rId26"/>
    <p:sldId id="278" r:id="rId27"/>
    <p:sldId id="298" r:id="rId28"/>
    <p:sldId id="299" r:id="rId29"/>
    <p:sldId id="300" r:id="rId30"/>
    <p:sldId id="279" r:id="rId31"/>
    <p:sldId id="280" r:id="rId32"/>
    <p:sldId id="281" r:id="rId33"/>
    <p:sldId id="282" r:id="rId34"/>
    <p:sldId id="283" r:id="rId35"/>
    <p:sldId id="284" r:id="rId36"/>
    <p:sldId id="285" r:id="rId37"/>
    <p:sldId id="286" r:id="rId38"/>
    <p:sldId id="287" r:id="rId39"/>
    <p:sldId id="288" r:id="rId40"/>
    <p:sldId id="301" r:id="rId41"/>
    <p:sldId id="302" r:id="rId42"/>
    <p:sldId id="303" r:id="rId4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1" d="100"/>
          <a:sy n="101" d="100"/>
        </p:scale>
        <p:origin x="-18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16.02.2024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16.02.2024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16.02.2024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16.02.2024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16.02.2024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3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332656"/>
            <a:ext cx="8929718" cy="864096"/>
          </a:xfrm>
        </p:spPr>
        <p:txBody>
          <a:bodyPr>
            <a:normAutofit fontScale="90000"/>
          </a:bodyPr>
          <a:lstStyle/>
          <a:p>
            <a:r>
              <a:rPr lang="ru-RU" sz="4400" dirty="0" smtClean="0"/>
              <a:t/>
            </a:r>
            <a:br>
              <a:rPr lang="ru-RU" sz="4400" dirty="0" smtClean="0"/>
            </a:br>
            <a:r>
              <a:rPr lang="ru-RU" sz="4400" dirty="0" smtClean="0"/>
              <a:t/>
            </a:r>
            <a:br>
              <a:rPr lang="ru-RU" sz="4400" dirty="0" smtClean="0"/>
            </a:br>
            <a:r>
              <a:rPr lang="ru-RU" sz="4400" dirty="0" smtClean="0"/>
              <a:t/>
            </a:r>
            <a:br>
              <a:rPr lang="ru-RU" sz="4400" dirty="0" smtClean="0"/>
            </a:br>
            <a:r>
              <a:rPr lang="ru-RU" sz="4400" dirty="0" smtClean="0"/>
              <a:t/>
            </a:r>
            <a:br>
              <a:rPr lang="ru-RU" sz="4400" dirty="0" smtClean="0"/>
            </a:br>
            <a:r>
              <a:rPr lang="ru-RU" sz="5300" dirty="0" smtClean="0"/>
              <a:t>Турнир </a:t>
            </a:r>
            <a:br>
              <a:rPr lang="ru-RU" sz="5300" dirty="0" smtClean="0"/>
            </a:br>
            <a:r>
              <a:rPr lang="ru-RU" sz="5300" dirty="0" smtClean="0"/>
              <a:t>знатоков родного края  «Планета  Кузбасс» </a:t>
            </a:r>
            <a:br>
              <a:rPr lang="ru-RU" sz="5300" dirty="0" smtClean="0"/>
            </a:br>
            <a:endParaRPr lang="ru-RU" sz="5300" dirty="0"/>
          </a:p>
        </p:txBody>
      </p:sp>
      <p:pic>
        <p:nvPicPr>
          <p:cNvPr id="3074" name="Picture 2" descr="C:\Users\Admin\Desktop\jekologija_plakaty-770x54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3212976"/>
            <a:ext cx="4796584" cy="336383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Documents and Settings\Admin\Рабочий стол\чайка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85963" y="1666875"/>
            <a:ext cx="5172075" cy="352425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Documents and Settings\Admin\Рабочий стол\кряква.jpg"/>
          <p:cNvPicPr>
            <a:picLocks noChangeAspect="1" noChangeArrowheads="1"/>
          </p:cNvPicPr>
          <p:nvPr/>
        </p:nvPicPr>
        <p:blipFill rotWithShape="1">
          <a:blip r:embed="rId2"/>
          <a:srcRect r="1585"/>
          <a:stretch/>
        </p:blipFill>
        <p:spPr bwMode="auto">
          <a:xfrm>
            <a:off x="1957389" y="1738313"/>
            <a:ext cx="5059048" cy="338137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Documents and Settings\Admin\Рабочий стол\клест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14538" y="1700213"/>
            <a:ext cx="5114925" cy="345757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Documents and Settings\Admin\Рабочий стол\чибис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28825" y="1566863"/>
            <a:ext cx="5086350" cy="372427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Documents and Settings\Admin\Рабочий стол\трясогузка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19300" y="1771650"/>
            <a:ext cx="5105400" cy="33147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C:\Documents and Settings\Admin\Рабочий стол\кукушка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33588" y="1490663"/>
            <a:ext cx="5076825" cy="387667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C:\Documents and Settings\Admin\Рабочий стол\ив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95488" y="1738313"/>
            <a:ext cx="5153025" cy="338137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5400" dirty="0" smtClean="0"/>
              <a:t>4. Конкурс «Знахарь»</a:t>
            </a:r>
            <a:endParaRPr lang="ru-RU" sz="54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>
            <a:noAutofit/>
          </a:bodyPr>
          <a:lstStyle/>
          <a:p>
            <a:pPr algn="ctr"/>
            <a:r>
              <a:rPr lang="ru-RU" sz="4800" b="1" dirty="0" smtClean="0">
                <a:solidFill>
                  <a:srgbClr val="002060"/>
                </a:solidFill>
              </a:rPr>
              <a:t>Лекарственные растения- лесная аптека</a:t>
            </a:r>
            <a:endParaRPr lang="ru-RU" sz="48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C:\Documents and Settings\Admin\Рабочий стол\чистотел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957513" y="1628775"/>
            <a:ext cx="3228975" cy="360045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C:\Documents and Settings\Admin\Рабочий стол\зверобой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952750" y="1747838"/>
            <a:ext cx="3238500" cy="336232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5616" y="332656"/>
            <a:ext cx="4824536" cy="1656184"/>
          </a:xfrm>
        </p:spPr>
        <p:txBody>
          <a:bodyPr/>
          <a:lstStyle/>
          <a:p>
            <a:pPr algn="ctr"/>
            <a:r>
              <a:rPr lang="ru-RU" sz="5400" dirty="0" smtClean="0"/>
              <a:t>Команда «Краеведы»</a:t>
            </a:r>
            <a:endParaRPr lang="ru-RU" sz="54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7544" y="2204864"/>
            <a:ext cx="8219256" cy="4320480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solidFill>
                  <a:srgbClr val="002060"/>
                </a:solidFill>
              </a:rPr>
              <a:t>Мы туристы- </a:t>
            </a:r>
            <a:r>
              <a:rPr lang="ru-RU" sz="3600" b="1" dirty="0" smtClean="0">
                <a:solidFill>
                  <a:srgbClr val="002060"/>
                </a:solidFill>
              </a:rPr>
              <a:t>краеведы </a:t>
            </a:r>
            <a:endParaRPr lang="ru-RU" sz="3600" b="1" dirty="0" smtClean="0">
              <a:solidFill>
                <a:srgbClr val="002060"/>
              </a:solidFill>
            </a:endParaRPr>
          </a:p>
          <a:p>
            <a:r>
              <a:rPr lang="ru-RU" sz="3600" b="1" dirty="0">
                <a:solidFill>
                  <a:srgbClr val="002060"/>
                </a:solidFill>
              </a:rPr>
              <a:t> </a:t>
            </a:r>
            <a:r>
              <a:rPr lang="ru-RU" sz="3600" b="1" dirty="0" smtClean="0">
                <a:solidFill>
                  <a:srgbClr val="002060"/>
                </a:solidFill>
              </a:rPr>
              <a:t>                                          и для нас</a:t>
            </a:r>
          </a:p>
          <a:p>
            <a:r>
              <a:rPr lang="ru-RU" sz="3600" b="1" dirty="0" smtClean="0">
                <a:solidFill>
                  <a:srgbClr val="002060"/>
                </a:solidFill>
              </a:rPr>
              <a:t>Земель всех лучше </a:t>
            </a:r>
          </a:p>
          <a:p>
            <a:r>
              <a:rPr lang="ru-RU" sz="3600" b="1" dirty="0">
                <a:solidFill>
                  <a:srgbClr val="002060"/>
                </a:solidFill>
              </a:rPr>
              <a:t> </a:t>
            </a:r>
            <a:r>
              <a:rPr lang="ru-RU" sz="3600" b="1" dirty="0" smtClean="0">
                <a:solidFill>
                  <a:srgbClr val="002060"/>
                </a:solidFill>
              </a:rPr>
              <a:t>                                    наш Кузбасс!</a:t>
            </a:r>
          </a:p>
          <a:p>
            <a:r>
              <a:rPr lang="ru-RU" sz="3600" b="1" dirty="0" smtClean="0">
                <a:solidFill>
                  <a:srgbClr val="002060"/>
                </a:solidFill>
              </a:rPr>
              <a:t>Юный краевед, ты свой край люби,</a:t>
            </a:r>
          </a:p>
          <a:p>
            <a:r>
              <a:rPr lang="ru-RU" sz="3600" b="1" dirty="0" smtClean="0">
                <a:solidFill>
                  <a:srgbClr val="002060"/>
                </a:solidFill>
              </a:rPr>
              <a:t>Исследуй его и береги.</a:t>
            </a:r>
            <a:endParaRPr lang="ru-RU" sz="3600" b="1" dirty="0">
              <a:solidFill>
                <a:srgbClr val="002060"/>
              </a:solidFill>
            </a:endParaRPr>
          </a:p>
        </p:txBody>
      </p:sp>
      <p:pic>
        <p:nvPicPr>
          <p:cNvPr id="6146" name="Picture 2" descr="C:\Users\Admin\Desktop\ю.экологи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260648"/>
            <a:ext cx="2781407" cy="219082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C:\Documents and Settings\Admin\Рабочий стол\череда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9838" y="1795463"/>
            <a:ext cx="4124325" cy="326707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C:\Documents and Settings\Admin\Рабочий стол\одуванчик.jpg"/>
          <p:cNvPicPr>
            <a:picLocks noChangeAspect="1" noChangeArrowheads="1"/>
          </p:cNvPicPr>
          <p:nvPr/>
        </p:nvPicPr>
        <p:blipFill rotWithShape="1">
          <a:blip r:embed="rId2"/>
          <a:srcRect b="2799"/>
          <a:stretch/>
        </p:blipFill>
        <p:spPr bwMode="auto">
          <a:xfrm>
            <a:off x="2286000" y="1681163"/>
            <a:ext cx="4572000" cy="339783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C:\Documents and Settings\Admin\Рабочий стол\лопух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19263" y="1771650"/>
            <a:ext cx="5705475" cy="33147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C:\Documents and Settings\Admin\Рабочий стол\мать и мачеха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938463" y="1752600"/>
            <a:ext cx="3267075" cy="33528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C:\Documents and Settings\Admin\Рабочий стол\календула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09900" y="1862138"/>
            <a:ext cx="3124200" cy="313372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C:\Documents and Settings\Admin\Рабочий стол\крапива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86113" y="1952625"/>
            <a:ext cx="2771775" cy="295275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5" name="Picture 3" descr="C:\Documents and Settings\Admin\Рабочий стол\Копия ромашка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990850" y="1809750"/>
            <a:ext cx="3162300" cy="32385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511684"/>
          </a:xfrm>
        </p:spPr>
        <p:txBody>
          <a:bodyPr>
            <a:normAutofit/>
          </a:bodyPr>
          <a:lstStyle/>
          <a:p>
            <a:pPr algn="ctr"/>
            <a:r>
              <a:rPr lang="ru-RU" sz="6000" dirty="0" smtClean="0"/>
              <a:t>5. Конкурс «Знатоки карты»</a:t>
            </a:r>
            <a:endParaRPr lang="ru-RU" sz="6000" dirty="0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Documents and Settings\Admin\Рабочий стол\кузбасс\районы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67050" y="1228725"/>
            <a:ext cx="3009900" cy="440055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511816"/>
          </a:xfrm>
        </p:spPr>
        <p:txBody>
          <a:bodyPr>
            <a:normAutofit/>
          </a:bodyPr>
          <a:lstStyle/>
          <a:p>
            <a:r>
              <a:rPr lang="ru-RU" sz="6000" dirty="0" smtClean="0"/>
              <a:t>6. Конкурс капитанов</a:t>
            </a:r>
            <a:endParaRPr lang="ru-RU" sz="60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5616624" cy="1728192"/>
          </a:xfrm>
        </p:spPr>
        <p:txBody>
          <a:bodyPr/>
          <a:lstStyle/>
          <a:p>
            <a:pPr algn="ctr"/>
            <a:r>
              <a:rPr lang="ru-RU" sz="5400" dirty="0">
                <a:solidFill>
                  <a:srgbClr val="CEB966">
                    <a:tint val="90000"/>
                    <a:satMod val="120000"/>
                  </a:srgbClr>
                </a:solidFill>
              </a:rPr>
              <a:t>Команда </a:t>
            </a:r>
            <a:r>
              <a:rPr lang="ru-RU" sz="5400" dirty="0" smtClean="0">
                <a:solidFill>
                  <a:srgbClr val="CEB966">
                    <a:tint val="90000"/>
                    <a:satMod val="120000"/>
                  </a:srgbClr>
                </a:solidFill>
              </a:rPr>
              <a:t>«Следопыты»</a:t>
            </a:r>
            <a:endParaRPr lang="ru-RU" sz="54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1520" y="2636912"/>
            <a:ext cx="8435280" cy="4032448"/>
          </a:xfrm>
        </p:spPr>
        <p:txBody>
          <a:bodyPr>
            <a:noAutofit/>
          </a:bodyPr>
          <a:lstStyle/>
          <a:p>
            <a:r>
              <a:rPr lang="ru-RU" sz="3600" b="1" dirty="0">
                <a:solidFill>
                  <a:srgbClr val="002060"/>
                </a:solidFill>
              </a:rPr>
              <a:t>Пусть суровые ветры нам дуют </a:t>
            </a:r>
            <a:r>
              <a:rPr lang="ru-RU" sz="3600" b="1" dirty="0" smtClean="0">
                <a:solidFill>
                  <a:srgbClr val="002060"/>
                </a:solidFill>
              </a:rPr>
              <a:t>в лицо</a:t>
            </a:r>
            <a:r>
              <a:rPr lang="ru-RU" sz="3600" b="1" dirty="0">
                <a:solidFill>
                  <a:srgbClr val="002060"/>
                </a:solidFill>
              </a:rPr>
              <a:t>, </a:t>
            </a:r>
          </a:p>
          <a:p>
            <a:r>
              <a:rPr lang="ru-RU" sz="3600" b="1" dirty="0">
                <a:solidFill>
                  <a:srgbClr val="002060"/>
                </a:solidFill>
              </a:rPr>
              <a:t>Все пути нам, ребята открыты</a:t>
            </a:r>
          </a:p>
          <a:p>
            <a:r>
              <a:rPr lang="ru-RU" sz="3600" b="1" dirty="0">
                <a:solidFill>
                  <a:srgbClr val="002060"/>
                </a:solidFill>
              </a:rPr>
              <a:t>Побываем в лесу и пройдем у реки</a:t>
            </a:r>
          </a:p>
          <a:p>
            <a:r>
              <a:rPr lang="ru-RU" sz="3600" b="1" dirty="0">
                <a:solidFill>
                  <a:srgbClr val="002060"/>
                </a:solidFill>
              </a:rPr>
              <a:t>Мы – исследователи, мы – следопыты!</a:t>
            </a:r>
          </a:p>
        </p:txBody>
      </p:sp>
      <p:pic>
        <p:nvPicPr>
          <p:cNvPr id="5122" name="Picture 2" descr="C:\Users\Admin\Desktop\c4bc15d35027fd5e4ae5ba4e95c22a02_big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404664"/>
            <a:ext cx="2553716" cy="195479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C:\Documents and Settings\Admin\Рабочий стол\рысь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95475" y="1252538"/>
            <a:ext cx="5353050" cy="435292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C:\Documents and Settings\Admin\Рабочий стол\кедровка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43063" y="1238250"/>
            <a:ext cx="5857875" cy="43815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C:\Documents and Settings\Admin\Рабочий стол\орел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66888" y="1233488"/>
            <a:ext cx="5610225" cy="439102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C:\Documents and Settings\Admin\Рабочий стол\мышь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90675" y="1343025"/>
            <a:ext cx="5962650" cy="417195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C:\Documents and Settings\Admin\Рабочий стол\филин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90688" y="1190625"/>
            <a:ext cx="5762625" cy="447675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C:\Documents and Settings\Admin\Рабочий стол\птицы\глухарь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95488" y="1681163"/>
            <a:ext cx="5153025" cy="349567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 descr="C:\Documents and Settings\Admin\Рабочий стол\соболь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66913" y="1200150"/>
            <a:ext cx="5210175" cy="44577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 descr="C:\Documents and Settings\Admin\Рабочий стол\бурозубка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09688" y="1204913"/>
            <a:ext cx="6524625" cy="444817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857232"/>
            <a:ext cx="8229600" cy="214314"/>
          </a:xfrm>
        </p:spPr>
        <p:txBody>
          <a:bodyPr>
            <a:noAutofit/>
          </a:bodyPr>
          <a:lstStyle/>
          <a:p>
            <a:r>
              <a:rPr lang="ru-RU" sz="4400" dirty="0" smtClean="0"/>
              <a:t>7. Конкурс «Наш город»</a:t>
            </a:r>
            <a:br>
              <a:rPr lang="ru-RU" sz="4400" dirty="0" smtClean="0"/>
            </a:br>
            <a:endParaRPr lang="ru-RU" sz="4400" dirty="0"/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457200" y="1214422"/>
            <a:ext cx="8229600" cy="5094938"/>
          </a:xfrm>
        </p:spPr>
        <p:txBody>
          <a:bodyPr>
            <a:normAutofit fontScale="25000" lnSpcReduction="20000"/>
          </a:bodyPr>
          <a:lstStyle/>
          <a:p>
            <a:pPr lvl="0">
              <a:buNone/>
            </a:pPr>
            <a:r>
              <a:rPr lang="ru-RU" sz="11200" b="1" dirty="0" smtClean="0">
                <a:solidFill>
                  <a:srgbClr val="002060"/>
                </a:solidFill>
              </a:rPr>
              <a:t>1. Какой поэт, увековеченный в бронзе, стоит на площади нашего города? </a:t>
            </a:r>
          </a:p>
          <a:p>
            <a:pPr lvl="0">
              <a:buNone/>
            </a:pPr>
            <a:r>
              <a:rPr lang="ru-RU" sz="11200" b="1" dirty="0" smtClean="0">
                <a:solidFill>
                  <a:srgbClr val="002060"/>
                </a:solidFill>
              </a:rPr>
              <a:t>2. На какой улице стоит Драматический театр? </a:t>
            </a:r>
          </a:p>
          <a:p>
            <a:pPr lvl="0">
              <a:buNone/>
            </a:pPr>
            <a:r>
              <a:rPr lang="ru-RU" sz="11200" b="1" dirty="0" smtClean="0">
                <a:solidFill>
                  <a:srgbClr val="002060"/>
                </a:solidFill>
              </a:rPr>
              <a:t>3. Какая большая река протекает через наш город? </a:t>
            </a:r>
          </a:p>
          <a:p>
            <a:pPr lvl="0">
              <a:buNone/>
            </a:pPr>
            <a:r>
              <a:rPr lang="ru-RU" sz="11200" b="1" dirty="0" smtClean="0">
                <a:solidFill>
                  <a:srgbClr val="002060"/>
                </a:solidFill>
              </a:rPr>
              <a:t>4. Какой космонавт, будучи школьником, учился в нашем городе? </a:t>
            </a:r>
          </a:p>
          <a:p>
            <a:pPr lvl="0">
              <a:buNone/>
            </a:pPr>
            <a:r>
              <a:rPr lang="ru-RU" sz="11200" b="1" dirty="0" smtClean="0">
                <a:solidFill>
                  <a:srgbClr val="002060"/>
                </a:solidFill>
              </a:rPr>
              <a:t>5. Какой микрорайон в нашем городе носит венгерское название?  </a:t>
            </a:r>
          </a:p>
          <a:p>
            <a:pPr lvl="0">
              <a:buNone/>
            </a:pPr>
            <a:r>
              <a:rPr lang="ru-RU" sz="11200" b="1" dirty="0" smtClean="0">
                <a:solidFill>
                  <a:srgbClr val="002060"/>
                </a:solidFill>
              </a:rPr>
              <a:t>6. Кто открыл каменный уголь на территории нынешнего города Кемерово? </a:t>
            </a:r>
          </a:p>
          <a:p>
            <a:pPr lvl="0">
              <a:buNone/>
            </a:pPr>
            <a:r>
              <a:rPr lang="ru-RU" sz="11200" b="1" dirty="0" smtClean="0">
                <a:solidFill>
                  <a:srgbClr val="002060"/>
                </a:solidFill>
              </a:rPr>
              <a:t>7. Какой проспект ведет к главной площади города? </a:t>
            </a:r>
          </a:p>
          <a:p>
            <a:pPr lvl="0">
              <a:buNone/>
            </a:pPr>
            <a:r>
              <a:rPr lang="ru-RU" sz="11200" b="1" dirty="0" smtClean="0">
                <a:solidFill>
                  <a:srgbClr val="002060"/>
                </a:solidFill>
              </a:rPr>
              <a:t>8. Как раньше назывался наш город? </a:t>
            </a:r>
          </a:p>
          <a:p>
            <a:pPr>
              <a:buNone/>
            </a:pPr>
            <a:r>
              <a:rPr lang="ru-RU" sz="11200" b="1" dirty="0" smtClean="0">
                <a:solidFill>
                  <a:srgbClr val="002060"/>
                </a:solidFill>
              </a:rPr>
              <a:t> 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Кроссворд «Кемерово»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1000097" y="1428736"/>
          <a:ext cx="6858053" cy="4500592"/>
        </p:xfrm>
        <a:graphic>
          <a:graphicData uri="http://schemas.openxmlformats.org/drawingml/2006/table">
            <a:tbl>
              <a:tblPr/>
              <a:tblGrid>
                <a:gridCol w="489861"/>
                <a:gridCol w="489861"/>
                <a:gridCol w="489861"/>
                <a:gridCol w="499658"/>
                <a:gridCol w="480063"/>
                <a:gridCol w="489861"/>
                <a:gridCol w="489861"/>
                <a:gridCol w="489861"/>
                <a:gridCol w="489861"/>
                <a:gridCol w="489861"/>
                <a:gridCol w="489861"/>
                <a:gridCol w="489861"/>
                <a:gridCol w="489861"/>
                <a:gridCol w="489861"/>
              </a:tblGrid>
              <a:tr h="56257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b="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b="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solidFill>
                          <a:srgbClr val="00206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 err="1" smtClean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</a:rPr>
                        <a:t>П</a:t>
                      </a:r>
                      <a:endParaRPr lang="ru-RU" sz="2400" b="1" dirty="0">
                        <a:solidFill>
                          <a:srgbClr val="00206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</a:rPr>
                        <a:t>у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 err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</a:rPr>
                        <a:t>ш</a:t>
                      </a:r>
                      <a:endParaRPr lang="ru-RU" sz="2400" b="1" dirty="0">
                        <a:solidFill>
                          <a:srgbClr val="00206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к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</a:rPr>
                        <a:t>и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 err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</a:rPr>
                        <a:t>н</a:t>
                      </a:r>
                      <a:endParaRPr lang="ru-RU" sz="2400" b="1" dirty="0">
                        <a:solidFill>
                          <a:srgbClr val="00206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solidFill>
                          <a:srgbClr val="00206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solidFill>
                          <a:srgbClr val="00206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solidFill>
                          <a:srgbClr val="00206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solidFill>
                          <a:srgbClr val="00206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6257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solidFill>
                          <a:srgbClr val="00206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solidFill>
                          <a:srgbClr val="00206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1">
                        <a:solidFill>
                          <a:srgbClr val="00206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 smtClean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</a:rPr>
                        <a:t>В</a:t>
                      </a:r>
                      <a:endParaRPr lang="ru-RU" sz="2800" b="1" dirty="0">
                        <a:solidFill>
                          <a:srgbClr val="00206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е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</a:rPr>
                        <a:t>с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</a:rPr>
                        <a:t>е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 err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</a:rPr>
                        <a:t>н</a:t>
                      </a:r>
                      <a:endParaRPr lang="ru-RU" sz="2800" b="1" dirty="0">
                        <a:solidFill>
                          <a:srgbClr val="00206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 err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</a:rPr>
                        <a:t>н</a:t>
                      </a:r>
                      <a:endParaRPr lang="ru-RU" sz="2800" b="1" dirty="0">
                        <a:solidFill>
                          <a:srgbClr val="00206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</a:rPr>
                        <a:t>я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</a:rPr>
                        <a:t>я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6257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0">
                        <a:solidFill>
                          <a:srgbClr val="00206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solidFill>
                          <a:srgbClr val="00206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 smtClean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</a:rPr>
                        <a:t>Т</a:t>
                      </a:r>
                      <a:endParaRPr lang="ru-RU" sz="2800" b="1" dirty="0">
                        <a:solidFill>
                          <a:srgbClr val="00206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</a:rPr>
                        <a:t>о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м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 err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</a:rPr>
                        <a:t>ь</a:t>
                      </a:r>
                      <a:endParaRPr lang="ru-RU" sz="2800" b="1" dirty="0">
                        <a:solidFill>
                          <a:srgbClr val="00206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1">
                        <a:solidFill>
                          <a:srgbClr val="00206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1">
                        <a:solidFill>
                          <a:srgbClr val="00206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1">
                        <a:solidFill>
                          <a:srgbClr val="00206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solidFill>
                          <a:srgbClr val="00206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0" dirty="0">
                        <a:solidFill>
                          <a:srgbClr val="00206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56257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0">
                        <a:solidFill>
                          <a:srgbClr val="00206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solidFill>
                          <a:srgbClr val="00206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1">
                        <a:solidFill>
                          <a:srgbClr val="00206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 smtClean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</a:rPr>
                        <a:t>Л</a:t>
                      </a:r>
                      <a:endParaRPr lang="ru-RU" sz="2800" b="1" dirty="0">
                        <a:solidFill>
                          <a:srgbClr val="00206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е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</a:rPr>
                        <a:t>о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 err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</a:rPr>
                        <a:t>н</a:t>
                      </a:r>
                      <a:endParaRPr lang="ru-RU" sz="2800" b="1" dirty="0">
                        <a:solidFill>
                          <a:srgbClr val="00206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</a:rPr>
                        <a:t>о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</a:rPr>
                        <a:t>в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800" b="1" dirty="0">
                        <a:solidFill>
                          <a:srgbClr val="00206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0" dirty="0">
                        <a:solidFill>
                          <a:srgbClr val="00206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56257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 err="1" smtClean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</a:rPr>
                        <a:t>Ш</a:t>
                      </a:r>
                      <a:endParaRPr lang="ru-RU" sz="2800" b="1" dirty="0">
                        <a:solidFill>
                          <a:srgbClr val="00206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</a:rPr>
                        <a:t>а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</a:rPr>
                        <a:t>л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</a:rPr>
                        <a:t>г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</a:rPr>
                        <a:t>о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</a:rPr>
                        <a:t>т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</a:rPr>
                        <a:t>а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 err="1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р</a:t>
                      </a:r>
                      <a:endParaRPr lang="ru-RU" sz="2800" b="1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 err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</a:rPr>
                        <a:t>ь</a:t>
                      </a:r>
                      <a:endParaRPr lang="ru-RU" sz="2800" b="1" dirty="0">
                        <a:solidFill>
                          <a:srgbClr val="00206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</a:rPr>
                        <a:t>я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 err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</a:rPr>
                        <a:t>н</a:t>
                      </a:r>
                      <a:endParaRPr lang="ru-RU" sz="2800" b="1" dirty="0">
                        <a:solidFill>
                          <a:srgbClr val="00206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800" b="1" dirty="0">
                        <a:solidFill>
                          <a:srgbClr val="00206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800" b="1" dirty="0">
                        <a:solidFill>
                          <a:srgbClr val="00206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800" b="1" dirty="0">
                        <a:solidFill>
                          <a:srgbClr val="00206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56257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800" b="1">
                        <a:solidFill>
                          <a:srgbClr val="00206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800" b="1">
                        <a:solidFill>
                          <a:srgbClr val="00206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800" b="1" dirty="0">
                        <a:solidFill>
                          <a:srgbClr val="00206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800" b="1" dirty="0">
                        <a:solidFill>
                          <a:srgbClr val="00206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800" b="1">
                        <a:solidFill>
                          <a:srgbClr val="00206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800" b="1">
                        <a:solidFill>
                          <a:srgbClr val="00206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 smtClean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</a:rPr>
                        <a:t>В</a:t>
                      </a:r>
                      <a:endParaRPr lang="ru-RU" sz="2800" b="1" dirty="0">
                        <a:solidFill>
                          <a:srgbClr val="00206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о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</a:rPr>
                        <a:t>л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</a:rPr>
                        <a:t>к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</a:rPr>
                        <a:t>о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</a:rPr>
                        <a:t>в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800" b="1" dirty="0">
                        <a:solidFill>
                          <a:srgbClr val="00206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800" b="1" dirty="0">
                        <a:solidFill>
                          <a:srgbClr val="00206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6257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800" b="1">
                        <a:solidFill>
                          <a:srgbClr val="00206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800" b="1">
                        <a:solidFill>
                          <a:srgbClr val="00206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800" b="1" dirty="0">
                        <a:solidFill>
                          <a:srgbClr val="00206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800" b="1" dirty="0">
                        <a:solidFill>
                          <a:srgbClr val="00206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800" b="1">
                        <a:solidFill>
                          <a:srgbClr val="00206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 smtClean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</a:rPr>
                        <a:t>С</a:t>
                      </a:r>
                      <a:endParaRPr lang="ru-RU" sz="2800" b="1" dirty="0">
                        <a:solidFill>
                          <a:srgbClr val="00206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</a:rPr>
                        <a:t>о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в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</a:rPr>
                        <a:t>е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</a:rPr>
                        <a:t>т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</a:rPr>
                        <a:t>с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</a:rPr>
                        <a:t>к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</a:rPr>
                        <a:t>и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 err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</a:rPr>
                        <a:t>й</a:t>
                      </a:r>
                      <a:endParaRPr lang="ru-RU" sz="2800" b="1" dirty="0">
                        <a:solidFill>
                          <a:srgbClr val="00206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6257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800" b="1">
                        <a:solidFill>
                          <a:srgbClr val="00206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800" b="1">
                        <a:solidFill>
                          <a:srgbClr val="00206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800" b="1">
                        <a:solidFill>
                          <a:srgbClr val="00206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 err="1" smtClean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</a:rPr>
                        <a:t>Щ</a:t>
                      </a:r>
                      <a:endParaRPr lang="ru-RU" sz="2800" b="1" dirty="0">
                        <a:solidFill>
                          <a:srgbClr val="00206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</a:rPr>
                        <a:t>е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</a:rPr>
                        <a:t>г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</a:rPr>
                        <a:t>л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о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</a:rPr>
                        <a:t>в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</a:rPr>
                        <a:t>с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</a:rPr>
                        <a:t>к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800" b="1" dirty="0">
                        <a:solidFill>
                          <a:srgbClr val="00206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800" b="1" dirty="0">
                        <a:solidFill>
                          <a:srgbClr val="00206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800" b="1" dirty="0">
                        <a:solidFill>
                          <a:srgbClr val="00206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46081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5780112" cy="1828800"/>
          </a:xfrm>
        </p:spPr>
        <p:txBody>
          <a:bodyPr/>
          <a:lstStyle/>
          <a:p>
            <a:pPr algn="ctr"/>
            <a:r>
              <a:rPr lang="ru-RU" dirty="0" smtClean="0"/>
              <a:t>1. Разминка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5852120" cy="3009446"/>
          </a:xfrm>
        </p:spPr>
        <p:txBody>
          <a:bodyPr>
            <a:normAutofit/>
          </a:bodyPr>
          <a:lstStyle/>
          <a:p>
            <a:pPr algn="ctr"/>
            <a:r>
              <a:rPr lang="ru-RU" sz="4400" b="1" dirty="0" smtClean="0">
                <a:solidFill>
                  <a:srgbClr val="002060"/>
                </a:solidFill>
              </a:rPr>
              <a:t>«Путешествие по городам </a:t>
            </a:r>
          </a:p>
          <a:p>
            <a:pPr algn="ctr"/>
            <a:r>
              <a:rPr lang="ru-RU" sz="4400" b="1" dirty="0" smtClean="0">
                <a:solidFill>
                  <a:srgbClr val="002060"/>
                </a:solidFill>
              </a:rPr>
              <a:t>Кемеровской области»</a:t>
            </a:r>
            <a:endParaRPr lang="ru-RU" sz="44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609600"/>
            <a:ext cx="8219256" cy="1019200"/>
          </a:xfrm>
        </p:spPr>
        <p:txBody>
          <a:bodyPr/>
          <a:lstStyle/>
          <a:p>
            <a:pPr algn="ctr"/>
            <a:r>
              <a:rPr lang="ru-RU" sz="6600" dirty="0" smtClean="0"/>
              <a:t>8. Внимание!!!</a:t>
            </a:r>
            <a:endParaRPr lang="ru-RU" sz="66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7504" y="1772816"/>
            <a:ext cx="4176464" cy="2244682"/>
          </a:xfrm>
        </p:spPr>
        <p:txBody>
          <a:bodyPr>
            <a:normAutofit/>
          </a:bodyPr>
          <a:lstStyle/>
          <a:p>
            <a:pPr algn="ctr"/>
            <a:r>
              <a:rPr lang="ru-RU" sz="5400" b="1" dirty="0" smtClean="0">
                <a:solidFill>
                  <a:srgbClr val="002060"/>
                </a:solidFill>
              </a:rPr>
              <a:t>Мюнхгаузен на охоте  </a:t>
            </a:r>
            <a:endParaRPr lang="ru-RU" sz="5400" b="1" dirty="0">
              <a:solidFill>
                <a:srgbClr val="002060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0" y="3284984"/>
            <a:ext cx="4404128" cy="3050287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940444"/>
          </a:xfrm>
        </p:spPr>
        <p:txBody>
          <a:bodyPr>
            <a:normAutofit/>
          </a:bodyPr>
          <a:lstStyle/>
          <a:p>
            <a:r>
              <a:rPr lang="ru-RU" dirty="0" smtClean="0"/>
              <a:t>В каком месяце было совершено путешествие?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Какие ошибки допустил барон Мюнхгаузен в своем повествовании?</a:t>
            </a:r>
            <a:endParaRPr lang="ru-RU" dirty="0"/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24744"/>
            <a:ext cx="8229600" cy="3672408"/>
          </a:xfrm>
        </p:spPr>
        <p:txBody>
          <a:bodyPr>
            <a:normAutofit fontScale="90000"/>
          </a:bodyPr>
          <a:lstStyle/>
          <a:p>
            <a:r>
              <a:rPr lang="ru-RU" sz="4800" dirty="0" smtClean="0">
                <a:gradFill>
                  <a:gsLst>
                    <a:gs pos="0">
                      <a:srgbClr val="CEB966">
                        <a:tint val="73000"/>
                        <a:satMod val="145000"/>
                      </a:srgbClr>
                    </a:gs>
                    <a:gs pos="73000">
                      <a:srgbClr val="CEB966">
                        <a:tint val="73000"/>
                        <a:satMod val="145000"/>
                      </a:srgbClr>
                    </a:gs>
                    <a:gs pos="100000">
                      <a:srgbClr val="CEB966">
                        <a:tint val="83000"/>
                        <a:satMod val="143000"/>
                      </a:srgbClr>
                    </a:gs>
                  </a:gsLst>
                  <a:lin ang="4800000" scaled="1"/>
                </a:gradFill>
              </a:rPr>
              <a:t>Турнир завершен, </a:t>
            </a:r>
            <a:br>
              <a:rPr lang="ru-RU" sz="4800" dirty="0" smtClean="0">
                <a:gradFill>
                  <a:gsLst>
                    <a:gs pos="0">
                      <a:srgbClr val="CEB966">
                        <a:tint val="73000"/>
                        <a:satMod val="145000"/>
                      </a:srgbClr>
                    </a:gs>
                    <a:gs pos="73000">
                      <a:srgbClr val="CEB966">
                        <a:tint val="73000"/>
                        <a:satMod val="145000"/>
                      </a:srgbClr>
                    </a:gs>
                    <a:gs pos="100000">
                      <a:srgbClr val="CEB966">
                        <a:tint val="83000"/>
                        <a:satMod val="143000"/>
                      </a:srgbClr>
                    </a:gs>
                  </a:gsLst>
                  <a:lin ang="4800000" scaled="1"/>
                </a:gradFill>
              </a:rPr>
            </a:br>
            <a:r>
              <a:rPr lang="ru-RU" sz="4800" dirty="0" smtClean="0">
                <a:gradFill>
                  <a:gsLst>
                    <a:gs pos="0">
                      <a:srgbClr val="CEB966">
                        <a:tint val="73000"/>
                        <a:satMod val="145000"/>
                      </a:srgbClr>
                    </a:gs>
                    <a:gs pos="73000">
                      <a:srgbClr val="CEB966">
                        <a:tint val="73000"/>
                        <a:satMod val="145000"/>
                      </a:srgbClr>
                    </a:gs>
                    <a:gs pos="100000">
                      <a:srgbClr val="CEB966">
                        <a:tint val="83000"/>
                        <a:satMod val="143000"/>
                      </a:srgbClr>
                    </a:gs>
                  </a:gsLst>
                  <a:lin ang="4800000" scaled="1"/>
                </a:gradFill>
              </a:rPr>
              <a:t>спасибо за участие! </a:t>
            </a:r>
            <a:br>
              <a:rPr lang="ru-RU" sz="4800" dirty="0" smtClean="0">
                <a:gradFill>
                  <a:gsLst>
                    <a:gs pos="0">
                      <a:srgbClr val="CEB966">
                        <a:tint val="73000"/>
                        <a:satMod val="145000"/>
                      </a:srgbClr>
                    </a:gs>
                    <a:gs pos="73000">
                      <a:srgbClr val="CEB966">
                        <a:tint val="73000"/>
                        <a:satMod val="145000"/>
                      </a:srgbClr>
                    </a:gs>
                    <a:gs pos="100000">
                      <a:srgbClr val="CEB966">
                        <a:tint val="83000"/>
                        <a:satMod val="143000"/>
                      </a:srgbClr>
                    </a:gs>
                  </a:gsLst>
                  <a:lin ang="4800000" scaled="1"/>
                </a:gradFill>
              </a:rPr>
            </a:br>
            <a:r>
              <a:rPr lang="ru-RU" sz="4800" dirty="0">
                <a:gradFill>
                  <a:gsLst>
                    <a:gs pos="0">
                      <a:srgbClr val="CEB966">
                        <a:tint val="73000"/>
                        <a:satMod val="145000"/>
                      </a:srgbClr>
                    </a:gs>
                    <a:gs pos="73000">
                      <a:srgbClr val="CEB966">
                        <a:tint val="73000"/>
                        <a:satMod val="145000"/>
                      </a:srgbClr>
                    </a:gs>
                    <a:gs pos="100000">
                      <a:srgbClr val="CEB966">
                        <a:tint val="83000"/>
                        <a:satMod val="143000"/>
                      </a:srgbClr>
                    </a:gs>
                  </a:gsLst>
                  <a:lin ang="4800000" scaled="1"/>
                </a:gradFill>
              </a:rPr>
              <a:t> </a:t>
            </a:r>
            <a:r>
              <a:rPr lang="ru-RU" sz="4800" dirty="0" smtClean="0">
                <a:gradFill>
                  <a:gsLst>
                    <a:gs pos="0">
                      <a:srgbClr val="CEB966">
                        <a:tint val="73000"/>
                        <a:satMod val="145000"/>
                      </a:srgbClr>
                    </a:gs>
                    <a:gs pos="73000">
                      <a:srgbClr val="CEB966">
                        <a:tint val="73000"/>
                        <a:satMod val="145000"/>
                      </a:srgbClr>
                    </a:gs>
                    <a:gs pos="100000">
                      <a:srgbClr val="CEB966">
                        <a:tint val="83000"/>
                        <a:satMod val="143000"/>
                      </a:srgbClr>
                    </a:gs>
                  </a:gsLst>
                  <a:lin ang="4800000" scaled="1"/>
                </a:gradFill>
              </a:rPr>
              <a:t>            </a:t>
            </a:r>
            <a:r>
              <a:rPr lang="ru-RU" sz="4800" dirty="0">
                <a:gradFill>
                  <a:gsLst>
                    <a:gs pos="0">
                      <a:srgbClr val="CEB966">
                        <a:tint val="73000"/>
                        <a:satMod val="145000"/>
                      </a:srgbClr>
                    </a:gs>
                    <a:gs pos="73000">
                      <a:srgbClr val="CEB966">
                        <a:tint val="73000"/>
                        <a:satMod val="145000"/>
                      </a:srgbClr>
                    </a:gs>
                    <a:gs pos="100000">
                      <a:srgbClr val="CEB966">
                        <a:tint val="83000"/>
                        <a:satMod val="143000"/>
                      </a:srgbClr>
                    </a:gs>
                  </a:gsLst>
                  <a:lin ang="4800000" scaled="1"/>
                </a:gradFill>
              </a:rPr>
              <a:t/>
            </a:r>
            <a:br>
              <a:rPr lang="ru-RU" sz="4800" dirty="0">
                <a:gradFill>
                  <a:gsLst>
                    <a:gs pos="0">
                      <a:srgbClr val="CEB966">
                        <a:tint val="73000"/>
                        <a:satMod val="145000"/>
                      </a:srgbClr>
                    </a:gs>
                    <a:gs pos="73000">
                      <a:srgbClr val="CEB966">
                        <a:tint val="73000"/>
                        <a:satMod val="145000"/>
                      </a:srgbClr>
                    </a:gs>
                    <a:gs pos="100000">
                      <a:srgbClr val="CEB966">
                        <a:tint val="83000"/>
                        <a:satMod val="143000"/>
                      </a:srgbClr>
                    </a:gs>
                  </a:gsLst>
                  <a:lin ang="4800000" scaled="1"/>
                </a:gradFill>
              </a:rPr>
            </a:br>
            <a:r>
              <a:rPr lang="ru-RU" sz="4800" dirty="0">
                <a:gradFill>
                  <a:gsLst>
                    <a:gs pos="0">
                      <a:srgbClr val="CEB966">
                        <a:tint val="73000"/>
                        <a:satMod val="145000"/>
                      </a:srgbClr>
                    </a:gs>
                    <a:gs pos="73000">
                      <a:srgbClr val="CEB966">
                        <a:tint val="73000"/>
                        <a:satMod val="145000"/>
                      </a:srgbClr>
                    </a:gs>
                    <a:gs pos="100000">
                      <a:srgbClr val="CEB966">
                        <a:tint val="83000"/>
                        <a:satMod val="143000"/>
                      </a:srgbClr>
                    </a:gs>
                  </a:gsLst>
                  <a:lin ang="4800000" scaled="1"/>
                </a:gradFill>
              </a:rPr>
              <a:t> </a:t>
            </a:r>
            <a:r>
              <a:rPr lang="ru-RU" sz="4800" dirty="0" smtClean="0">
                <a:gradFill>
                  <a:gsLst>
                    <a:gs pos="0">
                      <a:srgbClr val="CEB966">
                        <a:tint val="73000"/>
                        <a:satMod val="145000"/>
                      </a:srgbClr>
                    </a:gs>
                    <a:gs pos="73000">
                      <a:srgbClr val="CEB966">
                        <a:tint val="73000"/>
                        <a:satMod val="145000"/>
                      </a:srgbClr>
                    </a:gs>
                    <a:gs pos="100000">
                      <a:srgbClr val="CEB966">
                        <a:tint val="83000"/>
                        <a:satMod val="143000"/>
                      </a:srgbClr>
                    </a:gs>
                  </a:gsLst>
                  <a:lin ang="4800000" scaled="1"/>
                </a:gradFill>
              </a:rPr>
              <a:t>                          </a:t>
            </a:r>
            <a:r>
              <a:rPr lang="ru-RU" sz="4300" dirty="0" smtClean="0">
                <a:gradFill>
                  <a:gsLst>
                    <a:gs pos="0">
                      <a:srgbClr val="CEB966">
                        <a:tint val="73000"/>
                        <a:satMod val="145000"/>
                      </a:srgbClr>
                    </a:gs>
                    <a:gs pos="73000">
                      <a:srgbClr val="CEB966">
                        <a:tint val="73000"/>
                        <a:satMod val="145000"/>
                      </a:srgbClr>
                    </a:gs>
                    <a:gs pos="100000">
                      <a:srgbClr val="CEB966">
                        <a:tint val="83000"/>
                        <a:satMod val="143000"/>
                      </a:srgbClr>
                    </a:gs>
                  </a:gsLst>
                  <a:lin ang="4800000" scaled="1"/>
                </a:gradFill>
              </a:rPr>
              <a:t>Подводим </a:t>
            </a:r>
            <a:r>
              <a:rPr lang="ru-RU" sz="4300" dirty="0">
                <a:gradFill>
                  <a:gsLst>
                    <a:gs pos="0">
                      <a:srgbClr val="CEB966">
                        <a:tint val="73000"/>
                        <a:satMod val="145000"/>
                      </a:srgbClr>
                    </a:gs>
                    <a:gs pos="73000">
                      <a:srgbClr val="CEB966">
                        <a:tint val="73000"/>
                        <a:satMod val="145000"/>
                      </a:srgbClr>
                    </a:gs>
                    <a:gs pos="100000">
                      <a:srgbClr val="CEB966">
                        <a:tint val="83000"/>
                        <a:satMod val="143000"/>
                      </a:srgbClr>
                    </a:gs>
                  </a:gsLst>
                  <a:lin ang="4800000" scaled="1"/>
                </a:gradFill>
              </a:rPr>
              <a:t/>
            </a:r>
            <a:br>
              <a:rPr lang="ru-RU" sz="4300" dirty="0">
                <a:gradFill>
                  <a:gsLst>
                    <a:gs pos="0">
                      <a:srgbClr val="CEB966">
                        <a:tint val="73000"/>
                        <a:satMod val="145000"/>
                      </a:srgbClr>
                    </a:gs>
                    <a:gs pos="73000">
                      <a:srgbClr val="CEB966">
                        <a:tint val="73000"/>
                        <a:satMod val="145000"/>
                      </a:srgbClr>
                    </a:gs>
                    <a:gs pos="100000">
                      <a:srgbClr val="CEB966">
                        <a:tint val="83000"/>
                        <a:satMod val="143000"/>
                      </a:srgbClr>
                    </a:gs>
                  </a:gsLst>
                  <a:lin ang="4800000" scaled="1"/>
                </a:gradFill>
              </a:rPr>
            </a:br>
            <a:r>
              <a:rPr lang="ru-RU" sz="4300" dirty="0">
                <a:gradFill>
                  <a:gsLst>
                    <a:gs pos="0">
                      <a:srgbClr val="CEB966">
                        <a:tint val="73000"/>
                        <a:satMod val="145000"/>
                      </a:srgbClr>
                    </a:gs>
                    <a:gs pos="73000">
                      <a:srgbClr val="CEB966">
                        <a:tint val="73000"/>
                        <a:satMod val="145000"/>
                      </a:srgbClr>
                    </a:gs>
                    <a:gs pos="100000">
                      <a:srgbClr val="CEB966">
                        <a:tint val="83000"/>
                        <a:satMod val="143000"/>
                      </a:srgbClr>
                    </a:gs>
                  </a:gsLst>
                  <a:lin ang="4800000" scaled="1"/>
                </a:gradFill>
              </a:rPr>
              <a:t>                     итоги </a:t>
            </a:r>
            <a:r>
              <a:rPr lang="ru-RU" sz="4300" dirty="0" smtClean="0">
                <a:gradFill>
                  <a:gsLst>
                    <a:gs pos="0">
                      <a:srgbClr val="CEB966">
                        <a:tint val="73000"/>
                        <a:satMod val="145000"/>
                      </a:srgbClr>
                    </a:gs>
                    <a:gs pos="73000">
                      <a:srgbClr val="CEB966">
                        <a:tint val="73000"/>
                        <a:satMod val="145000"/>
                      </a:srgbClr>
                    </a:gs>
                    <a:gs pos="100000">
                      <a:srgbClr val="CEB966">
                        <a:tint val="83000"/>
                        <a:satMod val="143000"/>
                      </a:srgbClr>
                    </a:gs>
                  </a:gsLst>
                  <a:lin ang="4800000" scaled="1"/>
                </a:gradFill>
              </a:rPr>
              <a:t/>
            </a:r>
            <a:br>
              <a:rPr lang="ru-RU" sz="4300" dirty="0" smtClean="0">
                <a:gradFill>
                  <a:gsLst>
                    <a:gs pos="0">
                      <a:srgbClr val="CEB966">
                        <a:tint val="73000"/>
                        <a:satMod val="145000"/>
                      </a:srgbClr>
                    </a:gs>
                    <a:gs pos="73000">
                      <a:srgbClr val="CEB966">
                        <a:tint val="73000"/>
                        <a:satMod val="145000"/>
                      </a:srgbClr>
                    </a:gs>
                    <a:gs pos="100000">
                      <a:srgbClr val="CEB966">
                        <a:tint val="83000"/>
                        <a:satMod val="143000"/>
                      </a:srgbClr>
                    </a:gs>
                  </a:gsLst>
                  <a:lin ang="4800000" scaled="1"/>
                </a:gradFill>
              </a:rPr>
            </a:br>
            <a:r>
              <a:rPr lang="ru-RU" sz="4300" dirty="0">
                <a:gradFill>
                  <a:gsLst>
                    <a:gs pos="0">
                      <a:srgbClr val="CEB966">
                        <a:tint val="73000"/>
                        <a:satMod val="145000"/>
                      </a:srgbClr>
                    </a:gs>
                    <a:gs pos="73000">
                      <a:srgbClr val="CEB966">
                        <a:tint val="73000"/>
                        <a:satMod val="145000"/>
                      </a:srgbClr>
                    </a:gs>
                    <a:gs pos="100000">
                      <a:srgbClr val="CEB966">
                        <a:tint val="83000"/>
                        <a:satMod val="143000"/>
                      </a:srgbClr>
                    </a:gs>
                  </a:gsLst>
                  <a:lin ang="4800000" scaled="1"/>
                </a:gradFill>
              </a:rPr>
              <a:t> </a:t>
            </a:r>
            <a:r>
              <a:rPr lang="ru-RU" sz="4300" dirty="0" smtClean="0">
                <a:gradFill>
                  <a:gsLst>
                    <a:gs pos="0">
                      <a:srgbClr val="CEB966">
                        <a:tint val="73000"/>
                        <a:satMod val="145000"/>
                      </a:srgbClr>
                    </a:gs>
                    <a:gs pos="73000">
                      <a:srgbClr val="CEB966">
                        <a:tint val="73000"/>
                        <a:satMod val="145000"/>
                      </a:srgbClr>
                    </a:gs>
                    <a:gs pos="100000">
                      <a:srgbClr val="CEB966">
                        <a:tint val="83000"/>
                        <a:satMod val="143000"/>
                      </a:srgbClr>
                    </a:gs>
                  </a:gsLst>
                  <a:lin ang="4800000" scaled="1"/>
                </a:gradFill>
              </a:rPr>
              <a:t>                         турнира</a:t>
            </a:r>
            <a:r>
              <a:rPr lang="ru-RU" sz="4300" dirty="0">
                <a:gradFill>
                  <a:gsLst>
                    <a:gs pos="0">
                      <a:srgbClr val="CEB966">
                        <a:tint val="73000"/>
                        <a:satMod val="145000"/>
                      </a:srgbClr>
                    </a:gs>
                    <a:gs pos="73000">
                      <a:srgbClr val="CEB966">
                        <a:tint val="73000"/>
                        <a:satMod val="145000"/>
                      </a:srgbClr>
                    </a:gs>
                    <a:gs pos="100000">
                      <a:srgbClr val="CEB966">
                        <a:tint val="83000"/>
                        <a:satMod val="143000"/>
                      </a:srgbClr>
                    </a:gs>
                  </a:gsLst>
                  <a:lin ang="4800000" scaled="1"/>
                </a:gradFill>
              </a:rPr>
              <a:t/>
            </a:r>
            <a:br>
              <a:rPr lang="ru-RU" sz="4300" dirty="0">
                <a:gradFill>
                  <a:gsLst>
                    <a:gs pos="0">
                      <a:srgbClr val="CEB966">
                        <a:tint val="73000"/>
                        <a:satMod val="145000"/>
                      </a:srgbClr>
                    </a:gs>
                    <a:gs pos="73000">
                      <a:srgbClr val="CEB966">
                        <a:tint val="73000"/>
                        <a:satMod val="145000"/>
                      </a:srgbClr>
                    </a:gs>
                    <a:gs pos="100000">
                      <a:srgbClr val="CEB966">
                        <a:tint val="83000"/>
                        <a:satMod val="143000"/>
                      </a:srgbClr>
                    </a:gs>
                  </a:gsLst>
                  <a:lin ang="4800000" scaled="1"/>
                </a:gradFill>
              </a:rPr>
            </a:br>
            <a:endParaRPr lang="ru-RU" sz="9600" dirty="0"/>
          </a:p>
        </p:txBody>
      </p:sp>
      <p:pic>
        <p:nvPicPr>
          <p:cNvPr id="4098" name="Picture 2" descr="C:\Users\Admin\Desktop\5a08b5e30f230d8e8d98a65dc560aefa_w720_h540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2204864"/>
            <a:ext cx="3960440" cy="297033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Admin\Рабочий стол\кузбасс\города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43608" y="1204913"/>
            <a:ext cx="2657475" cy="444817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204913"/>
            <a:ext cx="3024187" cy="4445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755576" y="609600"/>
            <a:ext cx="7560840" cy="1828800"/>
          </a:xfrm>
        </p:spPr>
        <p:txBody>
          <a:bodyPr/>
          <a:lstStyle/>
          <a:p>
            <a:pPr algn="ctr"/>
            <a:r>
              <a:rPr lang="ru-RU" dirty="0" smtClean="0"/>
              <a:t>2. Конкурс «Нептун»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827584" y="2852936"/>
            <a:ext cx="7488832" cy="1164562"/>
          </a:xfrm>
        </p:spPr>
        <p:txBody>
          <a:bodyPr>
            <a:normAutofit/>
          </a:bodyPr>
          <a:lstStyle/>
          <a:p>
            <a:pPr algn="ctr"/>
            <a:r>
              <a:rPr lang="ru-RU" sz="5400" b="1" dirty="0" smtClean="0">
                <a:solidFill>
                  <a:srgbClr val="002060"/>
                </a:solidFill>
              </a:rPr>
              <a:t>Реки и озера Кузбасса</a:t>
            </a:r>
            <a:endParaRPr lang="ru-RU" sz="54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2" name="Picture 2" descr="C:\Documents and Settings\Admin\Рабочий стол\карта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86100" y="1228725"/>
            <a:ext cx="2971800" cy="440055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3. Конкурс «Голоса живой природы»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5536" y="2507786"/>
            <a:ext cx="8291264" cy="1509712"/>
          </a:xfrm>
        </p:spPr>
        <p:txBody>
          <a:bodyPr>
            <a:normAutofit/>
          </a:bodyPr>
          <a:lstStyle/>
          <a:p>
            <a:pPr algn="ctr"/>
            <a:r>
              <a:rPr lang="ru-RU" sz="5400" b="1" dirty="0" smtClean="0">
                <a:solidFill>
                  <a:srgbClr val="002060"/>
                </a:solidFill>
              </a:rPr>
              <a:t>Птицы нашего края</a:t>
            </a:r>
            <a:endParaRPr lang="ru-RU" sz="54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Documents and Settings\Admin\Рабочий стол\цапля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33588" y="1804988"/>
            <a:ext cx="5076825" cy="324802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378</TotalTime>
  <Words>290</Words>
  <Application>Microsoft Office PowerPoint</Application>
  <PresentationFormat>Экран (4:3)</PresentationFormat>
  <Paragraphs>97</Paragraphs>
  <Slides>42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42</vt:i4>
      </vt:variant>
    </vt:vector>
  </HeadingPairs>
  <TitlesOfParts>
    <vt:vector size="43" baseType="lpstr">
      <vt:lpstr>Апекс</vt:lpstr>
      <vt:lpstr>    Турнир  знатоков родного края  «Планета  Кузбасс»  </vt:lpstr>
      <vt:lpstr>Команда «Краеведы»</vt:lpstr>
      <vt:lpstr>Команда «Следопыты»</vt:lpstr>
      <vt:lpstr>1. Разминка</vt:lpstr>
      <vt:lpstr>Презентация PowerPoint</vt:lpstr>
      <vt:lpstr>2. Конкурс «Нептун»</vt:lpstr>
      <vt:lpstr>Презентация PowerPoint</vt:lpstr>
      <vt:lpstr>3. Конкурс «Голоса живой природы»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4. Конкурс «Знахарь»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5. Конкурс «Знатоки карты»</vt:lpstr>
      <vt:lpstr>Презентация PowerPoint</vt:lpstr>
      <vt:lpstr>6. Конкурс капитанов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7. Конкурс «Наш город» </vt:lpstr>
      <vt:lpstr>Кроссворд «Кемерово» </vt:lpstr>
      <vt:lpstr>8. Внимание!!!</vt:lpstr>
      <vt:lpstr>В каком месяце было совершено путешествие?   Какие ошибки допустил барон Мюнхгаузен в своем повествовании?</vt:lpstr>
      <vt:lpstr>Турнир завершен,  спасибо за участие!                                           Подводим                       итоги                            турнира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АЗАССКАЯ ПЕЩЕРА</dc:title>
  <cp:lastModifiedBy>Педагог1</cp:lastModifiedBy>
  <cp:revision>45</cp:revision>
  <dcterms:modified xsi:type="dcterms:W3CDTF">2024-02-16T03:26:03Z</dcterms:modified>
</cp:coreProperties>
</file>