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8" r:id="rId3"/>
    <p:sldId id="261" r:id="rId4"/>
    <p:sldId id="260" r:id="rId5"/>
    <p:sldId id="263" r:id="rId6"/>
    <p:sldId id="262" r:id="rId7"/>
    <p:sldId id="264" r:id="rId8"/>
    <p:sldId id="265" r:id="rId9"/>
    <p:sldId id="273" r:id="rId10"/>
    <p:sldId id="259" r:id="rId11"/>
    <p:sldId id="266" r:id="rId12"/>
    <p:sldId id="267" r:id="rId13"/>
    <p:sldId id="270" r:id="rId14"/>
    <p:sldId id="268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678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4CDDC7-4095-4E5E-8F7C-2B00E4A6579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A17ECB-38CF-4556-A90E-9B1DA4543B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6028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6042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87E4BD82-C385-41C9-8296-9BFCE1052852}" type="slidenum">
              <a:rPr lang="ru-RU" altLang="ru-RU" sz="1200"/>
              <a:pPr algn="r"/>
              <a:t>17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xmlns="" val="472139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9216"/>
          <a:stretch/>
        </p:blipFill>
        <p:spPr>
          <a:xfrm>
            <a:off x="0" y="-1"/>
            <a:ext cx="9143999" cy="142538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6656" y="3286410"/>
            <a:ext cx="8092440" cy="18766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altLang="ru-RU" sz="60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</a:rPr>
              <a:t>Формирование  ключевых компетенций учащихся начальной школы</a:t>
            </a:r>
            <a:endParaRPr lang="ru-RU" sz="60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69994" y="1027562"/>
            <a:ext cx="4804012" cy="4802876"/>
          </a:xfrm>
          <a:prstGeom prst="ellipse">
            <a:avLst/>
          </a:prstGeom>
          <a:noFill/>
          <a:ln w="180975">
            <a:solidFill>
              <a:schemeClr val="bg1"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7744" y="5257800"/>
            <a:ext cx="8787384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"Мы слишком часто даем детям ответы, которые надо выучить, а не   ставим перед ними проблемы, которые надо решить”.</a:t>
            </a:r>
            <a:endParaRPr lang="ru-RU" sz="2000" b="1" i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                                                                                                   Роджер Левин</a:t>
            </a:r>
            <a:endParaRPr lang="ru-RU" sz="2000" b="1" i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1213" y="189786"/>
            <a:ext cx="2508251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Яковлева С.В.</a:t>
            </a:r>
            <a:endParaRPr lang="ru-RU" sz="28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3776" y="2124635"/>
            <a:ext cx="5150224" cy="1876607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002060"/>
                </a:solidFill>
              </a:rPr>
              <a:t>Методы формирования ключевых компетенций</a:t>
            </a:r>
            <a:endParaRPr lang="ru-RU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653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2637" y="1502197"/>
            <a:ext cx="90413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u="sng" dirty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формирования информационной </a:t>
            </a:r>
            <a:r>
              <a:rPr lang="ru-RU" sz="2800" u="sng" dirty="0" smtClean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компетенции:</a:t>
            </a:r>
            <a:endParaRPr lang="ru-RU" sz="2800" dirty="0">
              <a:solidFill>
                <a:srgbClr val="7030A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i="1" dirty="0" smtClean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Поиск </a:t>
            </a:r>
            <a:r>
              <a:rPr lang="ru-RU" sz="2800" i="1" dirty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сбор </a:t>
            </a:r>
            <a:r>
              <a:rPr lang="ru-RU" sz="2800" i="1" dirty="0" smtClean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sz="2800" dirty="0">
              <a:solidFill>
                <a:srgbClr val="7030A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i="1" dirty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Обработка </a:t>
            </a:r>
            <a:r>
              <a:rPr lang="ru-RU" sz="2800" i="1" dirty="0" smtClean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sz="2800" dirty="0">
              <a:solidFill>
                <a:srgbClr val="7030A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i="1" dirty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Передача </a:t>
            </a:r>
            <a:r>
              <a:rPr lang="ru-RU" sz="2800" i="1" dirty="0" smtClean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sz="2800" dirty="0">
              <a:solidFill>
                <a:srgbClr val="7030A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i="1" dirty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Комплексные </a:t>
            </a:r>
            <a:r>
              <a:rPr lang="ru-RU" sz="2800" i="1" dirty="0" smtClean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endParaRPr lang="ru-RU" sz="2800" i="1" dirty="0">
              <a:solidFill>
                <a:srgbClr val="7030A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637" y="4262150"/>
            <a:ext cx="9041363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u="sng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формирования коммуникативной </a:t>
            </a:r>
            <a:r>
              <a:rPr lang="ru-RU" sz="2800" u="sng" dirty="0" smtClean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компетенции: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i="1" dirty="0" smtClean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r>
              <a:rPr lang="ru-RU" sz="2800" i="1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ориентированные на устную </a:t>
            </a:r>
            <a:r>
              <a:rPr lang="ru-RU" sz="2800" i="1" dirty="0" smtClean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коммуникацию</a:t>
            </a:r>
            <a:endParaRPr lang="ru-RU" sz="2800" i="1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i="1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Методы, ориентированные на письменную </a:t>
            </a:r>
            <a:r>
              <a:rPr lang="ru-RU" sz="2800" i="1" dirty="0" smtClean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коммуникацию</a:t>
            </a:r>
            <a:endParaRPr lang="ru-RU" sz="2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53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160" y="1441627"/>
            <a:ext cx="8915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u="sng" dirty="0">
                <a:solidFill>
                  <a:schemeClr val="accent6">
                    <a:lumMod val="75000"/>
                  </a:schemeClr>
                </a:solidFill>
              </a:rPr>
              <a:t>Методы формирования социально- трудовой </a:t>
            </a:r>
            <a:r>
              <a:rPr lang="ru-RU" sz="2800" u="sng" dirty="0" smtClean="0">
                <a:solidFill>
                  <a:schemeClr val="accent6">
                    <a:lumMod val="75000"/>
                  </a:schemeClr>
                </a:solidFill>
              </a:rPr>
              <a:t>компетенции: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Методы и приемы в рамках фронтально-индивидуальной </a:t>
            </a: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работы</a:t>
            </a:r>
            <a:endParaRPr lang="ru-RU" sz="2800" i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Методы и приемы в рамках индивидуальной </a:t>
            </a: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работы</a:t>
            </a:r>
            <a:endParaRPr lang="ru-RU" sz="28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7160" y="3820902"/>
            <a:ext cx="8842248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u="sng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формирования учебно-познавательной и ценностно- смысловой </a:t>
            </a:r>
            <a:r>
              <a:rPr lang="ru-RU" sz="2800" u="sng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компетенций.</a:t>
            </a:r>
            <a:endParaRPr lang="ru-RU" sz="2800" dirty="0" smtClean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800" u="sng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u="sng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Компетентностный</a:t>
            </a:r>
            <a:r>
              <a:rPr lang="ru-RU" sz="2800" u="sng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u="sng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подход и </a:t>
            </a:r>
            <a:r>
              <a:rPr lang="ru-RU" sz="2800" u="sng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межпредметная</a:t>
            </a:r>
            <a:r>
              <a:rPr lang="ru-RU" sz="2800" u="sng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интеграция.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067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1417981"/>
            <a:ext cx="8622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sz="2800" b="1" dirty="0">
                <a:solidFill>
                  <a:srgbClr val="0070C0"/>
                </a:solidFill>
              </a:rPr>
              <a:t>«Под </a:t>
            </a:r>
            <a:r>
              <a:rPr lang="ru-RU" altLang="ru-RU" sz="2800" b="1" i="1" dirty="0">
                <a:solidFill>
                  <a:srgbClr val="0070C0"/>
                </a:solidFill>
              </a:rPr>
              <a:t>ключевыми компетентностями</a:t>
            </a:r>
            <a:r>
              <a:rPr lang="ru-RU" altLang="ru-RU" sz="2800" b="1" dirty="0">
                <a:solidFill>
                  <a:srgbClr val="0070C0"/>
                </a:solidFill>
              </a:rPr>
              <a:t> применительно к школьному образованию понимается способность учащихся самостоятельно действовать в ситуации неопределенности при решении актуальных для них проблем».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20224" y="4172891"/>
            <a:ext cx="7994008" cy="187660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Задание: определите методы каждой группы</a:t>
            </a:r>
            <a:endParaRPr lang="ru-RU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86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46716"/>
            <a:ext cx="9144000" cy="435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Главным есть не предмет, которому вы учите, а личность, которую вы формируете. Не предмет формирует личность, а учитель своей деятельностью, связанной с изучением предмета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Помогайте ученикам овладеть наиболее продуктивными методами учебно-познавательной деятельности, учите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иx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учиться.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Помните, что знает не тот, кто пересказывает, а тот, кто использует на практике.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Приучайте учеников думать и действовать 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самостоятельно.</a:t>
            </a:r>
            <a:r>
              <a:rPr lang="ru-RU" sz="2000" dirty="0" smtClean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Изучайте </a:t>
            </a:r>
            <a:r>
              <a:rPr lang="ru-RU" sz="2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учитывайте жизненный опыт учеников, их 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интересы</a:t>
            </a:r>
            <a:r>
              <a:rPr lang="ru-RU" sz="2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    </a:t>
            </a:r>
            <a:endParaRPr lang="ru-RU" sz="2000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 так, чтобы ученик понимал, что знание является для него жизненной необходимостью.</a:t>
            </a:r>
            <a:endParaRPr lang="ru-RU" sz="2000" dirty="0">
              <a:solidFill>
                <a:schemeClr val="accent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Объясняйте ученикам, что каждый человек найдет свое место в жизни, если научится всему, что необходимо для реализации жизненных планов.</a:t>
            </a:r>
            <a:endParaRPr lang="ru-RU" sz="20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611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87552"/>
            <a:ext cx="914400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Требования: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Дидактические требования:</a:t>
            </a:r>
            <a:endParaRPr lang="ru-RU" sz="1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Чёткое формирование образовательных задач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оптимального содержания урока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Прогнозирование уровня усвоения учащимися научных знаний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Выбор наиболее рациональных методов, приёмов, средств обучения, стимулирования и контроля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на уроке всех дидактических принципов.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Психологические требования:</a:t>
            </a:r>
            <a:endParaRPr lang="ru-RU" sz="1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содержания и структуры урока в соответствии с принципами развивающего обучения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Особенности самоорганизации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учителя, Организованность учащихся, Учёт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возрастных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особенностей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познавательной деятельности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деятельности мышления и воображения учащихся в процессе формирования новых знаний и умений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Требования к технике проведения урока:</a:t>
            </a:r>
            <a:endParaRPr lang="ru-RU" sz="1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 должен быть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эмоциональный, Темы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ритм урока должен быть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оптимальным, Полный контакт учителя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учащихся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tabLst>
                <a:tab pos="457200" algn="l"/>
              </a:tabLs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Атмосфера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доброжелательности и активного творческого труда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Смена видов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активного учения каждого ученика.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Невозможно говорить об овладении школьниками ключевых компетенций если не соблюдать гигиену школы и класса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Требования к гигиене урока:</a:t>
            </a:r>
            <a:endParaRPr lang="ru-RU" sz="1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Температурный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режим</a:t>
            </a:r>
            <a:r>
              <a:rPr lang="ru-RU" sz="1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Проветривание</a:t>
            </a:r>
            <a:r>
              <a:rPr lang="ru-RU" sz="1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Освещение, Правильная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рабочая поза учащихся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Предупреждение утомления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Чередование видов деятельности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Соответствие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роста школьной мебели.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618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20345"/>
            <a:ext cx="9144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 algn="just"/>
            <a:r>
              <a:rPr lang="ru-RU" altLang="ru-RU" sz="3200" b="1" i="1" dirty="0">
                <a:solidFill>
                  <a:srgbClr val="8E0047"/>
                </a:solidFill>
                <a:latin typeface="Times New Roman" panose="02020603050405020304" pitchFamily="18" charset="0"/>
              </a:rPr>
              <a:t>Основным </a:t>
            </a:r>
            <a:r>
              <a:rPr lang="ru-RU" altLang="ru-RU" sz="3200" b="1" i="1" dirty="0">
                <a:latin typeface="Times New Roman" panose="02020603050405020304" pitchFamily="18" charset="0"/>
              </a:rPr>
              <a:t>результатом деятельности образовательного учреждения</a:t>
            </a:r>
            <a:r>
              <a:rPr lang="ru-RU" altLang="ru-RU" sz="3200" b="1" i="1" dirty="0">
                <a:solidFill>
                  <a:srgbClr val="8E0047"/>
                </a:solidFill>
                <a:latin typeface="Times New Roman" panose="02020603050405020304" pitchFamily="18" charset="0"/>
              </a:rPr>
              <a:t> должна стать не система знаний, умений и навыков сама по себе, а набор заявленных государством ключевых компетенций </a:t>
            </a:r>
            <a:r>
              <a:rPr lang="ru-RU" altLang="ru-RU" sz="3200" b="1" i="1" dirty="0">
                <a:latin typeface="Times New Roman" panose="02020603050405020304" pitchFamily="18" charset="0"/>
              </a:rPr>
              <a:t>в</a:t>
            </a:r>
            <a:r>
              <a:rPr lang="ru-RU" altLang="ru-RU" sz="3200" b="1" i="1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3200" b="1" i="1" dirty="0">
                <a:latin typeface="Times New Roman" panose="02020603050405020304" pitchFamily="18" charset="0"/>
              </a:rPr>
              <a:t>интеллектуальной, </a:t>
            </a:r>
            <a:r>
              <a:rPr lang="ru-RU" altLang="ru-RU" sz="3200" b="1" i="1" dirty="0" smtClean="0">
                <a:latin typeface="Times New Roman" panose="02020603050405020304" pitchFamily="18" charset="0"/>
              </a:rPr>
              <a:t>общественно-политической, коммуникационной</a:t>
            </a:r>
            <a:r>
              <a:rPr lang="ru-RU" altLang="ru-RU" sz="3200" b="1" i="1" dirty="0">
                <a:latin typeface="Times New Roman" panose="02020603050405020304" pitchFamily="18" charset="0"/>
              </a:rPr>
              <a:t>, информационной и прочих сферах.</a:t>
            </a:r>
          </a:p>
          <a:p>
            <a:endParaRPr lang="ru-RU" altLang="ru-RU" sz="1100" b="1" i="1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algn="r"/>
            <a:r>
              <a:rPr lang="ru-RU" altLang="ru-RU" sz="2000" b="1" i="1" dirty="0">
                <a:solidFill>
                  <a:srgbClr val="444200"/>
                </a:solidFill>
                <a:latin typeface="Times New Roman" panose="02020603050405020304" pitchFamily="18" charset="0"/>
              </a:rPr>
              <a:t>(Стратегия модернизации образования в РФ)</a:t>
            </a:r>
          </a:p>
        </p:txBody>
      </p:sp>
    </p:spTree>
    <p:extLst>
      <p:ext uri="{BB962C8B-B14F-4D97-AF65-F5344CB8AC3E}">
        <p14:creationId xmlns:p14="http://schemas.microsoft.com/office/powerpoint/2010/main" xmlns="" val="282880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92150" y="5176838"/>
            <a:ext cx="7747000" cy="1471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4500" dirty="0" smtClean="0"/>
              <a:t>Благодарю за участие в работе!</a:t>
            </a:r>
            <a:endParaRPr lang="ru-RU" altLang="ru-RU" sz="4500" dirty="0"/>
          </a:p>
        </p:txBody>
      </p:sp>
    </p:spTree>
    <p:extLst>
      <p:ext uri="{BB962C8B-B14F-4D97-AF65-F5344CB8AC3E}">
        <p14:creationId xmlns:p14="http://schemas.microsoft.com/office/powerpoint/2010/main" xmlns="" val="108324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9184" y="1555667"/>
            <a:ext cx="8540496" cy="2200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“Главным ресурсом развивающего общества являются люди, не столько подготовленные, сколько развивающиеся непрерывно”.</a:t>
            </a:r>
            <a:endParaRPr lang="ru-RU" sz="3200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П.Г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Щедровицкий</a:t>
            </a:r>
            <a:endParaRPr lang="ru-RU" sz="32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895344" y="3622272"/>
            <a:ext cx="4974336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ru-RU" altLang="ru-RU" sz="2800" b="1" i="1" u="sng" dirty="0">
                <a:solidFill>
                  <a:srgbClr val="C00000"/>
                </a:solidFill>
              </a:rPr>
              <a:t>Компетенция </a:t>
            </a:r>
            <a:r>
              <a:rPr lang="ru-RU" altLang="ru-RU" sz="2800" dirty="0">
                <a:solidFill>
                  <a:srgbClr val="C00000"/>
                </a:solidFill>
              </a:rPr>
              <a:t>– готовность субъекта эффективно организовать внутренние и внешние ресурсы для постановки и достижения цели.</a:t>
            </a:r>
          </a:p>
        </p:txBody>
      </p:sp>
      <p:pic>
        <p:nvPicPr>
          <p:cNvPr id="8" name="Picture 6" descr="шк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0645" y="3421190"/>
            <a:ext cx="3616325" cy="328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035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4008" y="509172"/>
            <a:ext cx="907999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Различия традиционного и компетентностного подходов в образовании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2996552"/>
              </p:ext>
            </p:extLst>
          </p:nvPr>
        </p:nvGraphicFramePr>
        <p:xfrm>
          <a:off x="265176" y="1773549"/>
          <a:ext cx="8668512" cy="1489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15968"/>
                <a:gridCol w="435254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Традиционный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Компетентностный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806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11480" y="3606951"/>
            <a:ext cx="8375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Главная идея: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знания приводят к личностному успеху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Главная идея: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 личностному успеху приводит опыт самостоятельного решения проблем. 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проблем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рассматривается как способ закрепления знаний. 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проблем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смысл образовательной деятельности. 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 высокого уровня образованности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способность воспроизвести большой объём сложного по своему содержанию материала. 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образованности человека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 выше, чем шире сфера деятельности и выше степень неопределённости ситуаций, в которых он способен действовать самостоятельно. 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909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89148034"/>
              </p:ext>
            </p:extLst>
          </p:nvPr>
        </p:nvGraphicFramePr>
        <p:xfrm>
          <a:off x="210312" y="1782693"/>
          <a:ext cx="8458200" cy="3398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57740"/>
                <a:gridCol w="420046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Традиционный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Компетентностный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Главная идея: знания приводят к личностному успеху.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Главная идея: к личностному успеху приводит опыт самостоятельного решения проблем.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Решение проблем рассматривается как способ закрепления знаний.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Решение проблем – смысл образовательной деятельности.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Признак высокого уровня образованности – способность воспроизвести большой объём сложного по своему содержанию материала.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Уровень образованности человека тем выше, чем шире сфера деятельности и выше степень неопределённости ситуаций, в которых он способен действовать самостоятельно.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4008" y="509172"/>
            <a:ext cx="907999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Различия традиционного и компетентностного подходов в образовании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736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02336" y="826674"/>
            <a:ext cx="8092440" cy="1876607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60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</a:rPr>
              <a:t>В чем разница понятий: «компетентность» и «компетенция»?</a:t>
            </a:r>
            <a:endParaRPr lang="ru-RU" sz="60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Picture 8" descr="ш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3408" y="3943860"/>
            <a:ext cx="2172907" cy="262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8927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152" y="3275088"/>
            <a:ext cx="8851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 smtClean="0">
                <a:solidFill>
                  <a:srgbClr val="333366"/>
                </a:solidFill>
                <a:latin typeface="Verdana" panose="020B0604030504040204" pitchFamily="34" charset="0"/>
              </a:rPr>
              <a:t>Компетентность</a:t>
            </a:r>
            <a:r>
              <a:rPr lang="ru-RU" dirty="0" smtClean="0">
                <a:solidFill>
                  <a:srgbClr val="333366"/>
                </a:solidFill>
                <a:latin typeface="Verdana" panose="020B0604030504040204" pitchFamily="34" charset="0"/>
              </a:rPr>
              <a:t> </a:t>
            </a:r>
            <a:r>
              <a:rPr lang="ru-RU" dirty="0">
                <a:solidFill>
                  <a:srgbClr val="333366"/>
                </a:solidFill>
                <a:latin typeface="Verdana" panose="020B0604030504040204" pitchFamily="34" charset="0"/>
              </a:rPr>
              <a:t>– </a:t>
            </a:r>
            <a:r>
              <a:rPr lang="ru-RU" dirty="0">
                <a:solidFill>
                  <a:srgbClr val="C00000"/>
                </a:solidFill>
                <a:latin typeface="Verdana" panose="020B0604030504040204" pitchFamily="34" charset="0"/>
              </a:rPr>
              <a:t>владение, обладание человеком соответствующей компетенцией, включающей его личностное отношение к ней и предмету деятельности</a:t>
            </a:r>
            <a:r>
              <a:rPr lang="ru-RU" dirty="0">
                <a:solidFill>
                  <a:srgbClr val="333366"/>
                </a:solidFill>
                <a:latin typeface="Verdana" panose="020B0604030504040204" pitchFamily="34" charset="0"/>
              </a:rPr>
              <a:t>.</a:t>
            </a:r>
            <a:endParaRPr lang="ru-RU" b="0" i="0" dirty="0">
              <a:solidFill>
                <a:srgbClr val="333366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5448" y="1679139"/>
            <a:ext cx="8686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>
                <a:solidFill>
                  <a:srgbClr val="333366"/>
                </a:solidFill>
                <a:latin typeface="Verdana" panose="020B0604030504040204" pitchFamily="34" charset="0"/>
              </a:rPr>
              <a:t>Компетенция</a:t>
            </a:r>
            <a:r>
              <a:rPr lang="ru-RU" dirty="0">
                <a:solidFill>
                  <a:srgbClr val="333366"/>
                </a:solidFill>
                <a:latin typeface="Verdana" panose="020B0604030504040204" pitchFamily="34" charset="0"/>
              </a:rPr>
              <a:t> – </a:t>
            </a:r>
            <a:r>
              <a:rPr lang="ru-RU" dirty="0">
                <a:solidFill>
                  <a:srgbClr val="C00000"/>
                </a:solidFill>
                <a:latin typeface="Verdana" panose="020B0604030504040204" pitchFamily="34" charset="0"/>
              </a:rPr>
              <a:t>включает совокупность взаимосвязанных качеств личности (знаний, умений, навыков, способов деятельности), задаваемых по отношению к определенному кругу предметов и процессов, и необходимых для качественной продуктивной деятельности по отношению к ним.</a:t>
            </a:r>
          </a:p>
        </p:txBody>
      </p:sp>
      <p:pic>
        <p:nvPicPr>
          <p:cNvPr id="4" name="Picture 4" descr="ar6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5080" y="4105593"/>
            <a:ext cx="2487168" cy="248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630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65232"/>
            <a:ext cx="8750808" cy="5822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Компетентности классифицируются:</a:t>
            </a:r>
            <a:endParaRPr lang="ru-RU" sz="2400" b="1" i="1" u="sng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1. </a:t>
            </a:r>
            <a:r>
              <a:rPr lang="ru-RU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Ключевые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(работа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числом, коммуникативная, информационные технологии, самообучение, работа в команде, решение проблем, быть человеком).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2.  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видам деятельности (трудовая, учебная, коммуникативная, профессиональная, предметная, профильная)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3.  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сферам общественной жизни (бытовая, гражданско-общественная, в искусстве, культурно-досуговая, в физкультуре, спорте, в образовании, в медицине, в политике и т.д.).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      В отраслях общественных знаний (в математике, физике, в гуманитарных науках, в обществознании, в биологии).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      В отраслях общественного производства.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6. 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составляющим психологической сферы (когнитивная, технологическая, мотивационная, этническая, социальная, поведенческая).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      В областях способностей (в физической культуре, умственной сфере, общественные, практические, исполнительные, творческие, художественные, технические, педагогические, психологические, социальные).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      В областях по ступеням социального развития и статуса (готовность к школе, компетентности выпускника, молодого специалиста, специалиста – стажёра, руководителя).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87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616" y="1423652"/>
            <a:ext cx="8577072" cy="3978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Основополагающими, или ключевыми, компетенциями в образовании (по А.В. Хуторскому) являются следующие: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Ценностно-смысловые</a:t>
            </a:r>
            <a:endParaRPr lang="ru-RU" sz="2800" b="1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Общекультурные</a:t>
            </a:r>
            <a:endParaRPr lang="ru-RU" sz="2800" b="1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Учебно-познавательные</a:t>
            </a:r>
            <a:endParaRPr lang="ru-RU" sz="2800" b="1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Информационные</a:t>
            </a:r>
            <a:endParaRPr lang="ru-RU" sz="2800" b="1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Коммуникативные</a:t>
            </a:r>
            <a:endParaRPr lang="ru-RU" sz="2800" b="1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Социально-трудовые</a:t>
            </a:r>
            <a:endParaRPr lang="ru-RU" sz="2800" b="1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Компетенции личностного самосовершенствования</a:t>
            </a:r>
            <a:endParaRPr lang="ru-RU" sz="2800" b="1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101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44964"/>
            <a:ext cx="8540496" cy="4537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 окружающего мира  по теме: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«Органы чувств человека».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Итогом этой темы должно быть выполнение творческого задания - составить памятку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«Как сохранить здоровыми органы чувств».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Ребята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разбились на команды, каждая выбрала соответствующий орган чувств человека 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разработанную памятку представила классу. Знания, которые они получили на уроке, применили в разработке памятки.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Вот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такие правила предложили ребята одной из групп, составив памятку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«Как сохранить зрение»:</a:t>
            </a:r>
            <a:endParaRPr lang="ru-RU" sz="14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книгу надо держать на расстоянии 30см от глаз;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телевизор можно смотреть не более 1 часа в день, располагаясь не ближе двух метров от экрана;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заниматься у компьютера нужно не более 30минут в день, делая зарядку для глаз, которую мы делаем в классе на уроках;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нельзя читать лежа;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больше ягод черники и морковь.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422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728</Words>
  <Application>Microsoft Office PowerPoint</Application>
  <PresentationFormat>Экран (4:3)</PresentationFormat>
  <Paragraphs>104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Формирование  ключевых компетенций учащихся начальной школы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Методы формирования ключевых компетенций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 ключевых компетенций учащихся начальной школы</dc:title>
  <dc:creator>1</dc:creator>
  <cp:lastModifiedBy>2018</cp:lastModifiedBy>
  <cp:revision>11</cp:revision>
  <dcterms:created xsi:type="dcterms:W3CDTF">2014-11-21T11:00:06Z</dcterms:created>
  <dcterms:modified xsi:type="dcterms:W3CDTF">2019-02-27T15:11:13Z</dcterms:modified>
</cp:coreProperties>
</file>