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9" r:id="rId3"/>
    <p:sldId id="261" r:id="rId4"/>
    <p:sldId id="262" r:id="rId5"/>
    <p:sldId id="256"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82" r:id="rId21"/>
    <p:sldId id="277" r:id="rId22"/>
    <p:sldId id="278" r:id="rId23"/>
    <p:sldId id="281" r:id="rId24"/>
    <p:sldId id="279" r:id="rId25"/>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86" y="-18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394AC259-EBD3-4477-8ED1-9C4E8D32F78F}" type="datetimeFigureOut">
              <a:rPr lang="uk-UA" smtClean="0"/>
              <a:pPr/>
              <a:t>21.03.2019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35032850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394AC259-EBD3-4477-8ED1-9C4E8D32F78F}" type="datetimeFigureOut">
              <a:rPr lang="uk-UA" smtClean="0"/>
              <a:pPr/>
              <a:t>21.03.2019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558041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394AC259-EBD3-4477-8ED1-9C4E8D32F78F}" type="datetimeFigureOut">
              <a:rPr lang="uk-UA" smtClean="0"/>
              <a:pPr/>
              <a:t>21.03.2019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952860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9F9D1EDC-A2B1-4467-8D3F-4DFD9B83CAD8}" type="datetimeFigureOut">
              <a:rPr lang="uk-UA" smtClean="0"/>
              <a:pPr/>
              <a:t>21.03.2019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29654966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9F9D1EDC-A2B1-4467-8D3F-4DFD9B83CAD8}" type="datetimeFigureOut">
              <a:rPr lang="uk-UA" smtClean="0"/>
              <a:pPr/>
              <a:t>21.03.2019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1601060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F9D1EDC-A2B1-4467-8D3F-4DFD9B83CAD8}" type="datetimeFigureOut">
              <a:rPr lang="uk-UA" smtClean="0"/>
              <a:pPr/>
              <a:t>21.03.2019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38019010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9F9D1EDC-A2B1-4467-8D3F-4DFD9B83CAD8}" type="datetimeFigureOut">
              <a:rPr lang="uk-UA" smtClean="0"/>
              <a:pPr/>
              <a:t>21.03.2019</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3218347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9F9D1EDC-A2B1-4467-8D3F-4DFD9B83CAD8}" type="datetimeFigureOut">
              <a:rPr lang="uk-UA" smtClean="0"/>
              <a:pPr/>
              <a:t>21.03.2019</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36357842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9F9D1EDC-A2B1-4467-8D3F-4DFD9B83CAD8}" type="datetimeFigureOut">
              <a:rPr lang="uk-UA" smtClean="0"/>
              <a:pPr/>
              <a:t>21.03.2019</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3123515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F9D1EDC-A2B1-4467-8D3F-4DFD9B83CAD8}" type="datetimeFigureOut">
              <a:rPr lang="uk-UA" smtClean="0"/>
              <a:pPr/>
              <a:t>21.03.2019</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32512917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F9D1EDC-A2B1-4467-8D3F-4DFD9B83CAD8}" type="datetimeFigureOut">
              <a:rPr lang="uk-UA" smtClean="0"/>
              <a:pPr/>
              <a:t>21.03.2019</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2093366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394AC259-EBD3-4477-8ED1-9C4E8D32F78F}" type="datetimeFigureOut">
              <a:rPr lang="uk-UA" smtClean="0"/>
              <a:pPr/>
              <a:t>21.03.2019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1087789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F9D1EDC-A2B1-4467-8D3F-4DFD9B83CAD8}" type="datetimeFigureOut">
              <a:rPr lang="uk-UA" smtClean="0"/>
              <a:pPr/>
              <a:t>21.03.2019</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39162493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9F9D1EDC-A2B1-4467-8D3F-4DFD9B83CAD8}" type="datetimeFigureOut">
              <a:rPr lang="uk-UA" smtClean="0"/>
              <a:pPr/>
              <a:t>21.03.2019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5986998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9F9D1EDC-A2B1-4467-8D3F-4DFD9B83CAD8}" type="datetimeFigureOut">
              <a:rPr lang="uk-UA" smtClean="0"/>
              <a:pPr/>
              <a:t>21.03.2019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40664872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94AC259-EBD3-4477-8ED1-9C4E8D32F78F}" type="datetimeFigureOut">
              <a:rPr lang="uk-UA" smtClean="0"/>
              <a:pPr/>
              <a:t>21.03.2019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3058400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394AC259-EBD3-4477-8ED1-9C4E8D32F78F}" type="datetimeFigureOut">
              <a:rPr lang="uk-UA" smtClean="0"/>
              <a:pPr/>
              <a:t>21.03.2019</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3451749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394AC259-EBD3-4477-8ED1-9C4E8D32F78F}" type="datetimeFigureOut">
              <a:rPr lang="uk-UA" smtClean="0"/>
              <a:pPr/>
              <a:t>21.03.2019</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1325238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394AC259-EBD3-4477-8ED1-9C4E8D32F78F}" type="datetimeFigureOut">
              <a:rPr lang="uk-UA" smtClean="0"/>
              <a:pPr/>
              <a:t>21.03.2019</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429694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94AC259-EBD3-4477-8ED1-9C4E8D32F78F}" type="datetimeFigureOut">
              <a:rPr lang="uk-UA" smtClean="0"/>
              <a:pPr/>
              <a:t>21.03.2019</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1854304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94AC259-EBD3-4477-8ED1-9C4E8D32F78F}" type="datetimeFigureOut">
              <a:rPr lang="uk-UA" smtClean="0"/>
              <a:pPr/>
              <a:t>21.03.2019</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487431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94AC259-EBD3-4477-8ED1-9C4E8D32F78F}" type="datetimeFigureOut">
              <a:rPr lang="uk-UA" smtClean="0"/>
              <a:pPr/>
              <a:t>21.03.2019</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3642574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6121"/>
            <a:ext cx="9144000" cy="6851879"/>
          </a:xfrm>
          <a:prstGeom prst="rect">
            <a:avLst/>
          </a:prstGeom>
        </p:spPr>
      </p:pic>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4AC259-EBD3-4477-8ED1-9C4E8D32F78F}" type="datetimeFigureOut">
              <a:rPr lang="uk-UA" smtClean="0"/>
              <a:pPr/>
              <a:t>21.03.2019</a:t>
            </a:fld>
            <a:endParaRPr lang="uk-UA"/>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2C2C70-2A90-47DD-B4C7-2A4AE87F3363}" type="slidenum">
              <a:rPr lang="uk-UA" smtClean="0"/>
              <a:pPr/>
              <a:t>‹#›</a:t>
            </a:fld>
            <a:endParaRPr lang="uk-UA"/>
          </a:p>
        </p:txBody>
      </p:sp>
    </p:spTree>
    <p:extLst>
      <p:ext uri="{BB962C8B-B14F-4D97-AF65-F5344CB8AC3E}">
        <p14:creationId xmlns:p14="http://schemas.microsoft.com/office/powerpoint/2010/main" val="39910745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5772"/>
            <a:ext cx="9143999" cy="6852227"/>
          </a:xfrm>
          <a:prstGeom prst="rect">
            <a:avLst/>
          </a:prstGeom>
        </p:spPr>
      </p:pic>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9D1EDC-A2B1-4467-8D3F-4DFD9B83CAD8}" type="datetimeFigureOut">
              <a:rPr lang="uk-UA" smtClean="0"/>
              <a:pPr/>
              <a:t>21.03.2019</a:t>
            </a:fld>
            <a:endParaRPr lang="uk-UA"/>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2570F2-E200-4629-A09A-B32E2C0D788B}" type="slidenum">
              <a:rPr lang="uk-UA" smtClean="0"/>
              <a:pPr/>
              <a:t>‹#›</a:t>
            </a:fld>
            <a:endParaRPr lang="uk-UA"/>
          </a:p>
        </p:txBody>
      </p:sp>
    </p:spTree>
    <p:extLst>
      <p:ext uri="{BB962C8B-B14F-4D97-AF65-F5344CB8AC3E}">
        <p14:creationId xmlns:p14="http://schemas.microsoft.com/office/powerpoint/2010/main" val="30853983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9.jpe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20.jpe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accent6">
                    <a:lumMod val="75000"/>
                  </a:schemeClr>
                </a:solidFill>
                <a:latin typeface="Times New Roman" pitchFamily="18" charset="0"/>
                <a:cs typeface="Times New Roman" pitchFamily="18" charset="0"/>
              </a:rPr>
              <a:t>МОАУ «Гимназия№1»</a:t>
            </a:r>
            <a:endParaRPr lang="ru-RU" b="1" dirty="0">
              <a:solidFill>
                <a:schemeClr val="accent6">
                  <a:lumMod val="75000"/>
                </a:schemeClr>
              </a:solidFill>
              <a:latin typeface="Times New Roman" pitchFamily="18" charset="0"/>
              <a:cs typeface="Times New Roman" pitchFamily="18" charset="0"/>
            </a:endParaRPr>
          </a:p>
        </p:txBody>
      </p:sp>
      <p:sp>
        <p:nvSpPr>
          <p:cNvPr id="4" name="Объект 3"/>
          <p:cNvSpPr>
            <a:spLocks noGrp="1"/>
          </p:cNvSpPr>
          <p:nvPr>
            <p:ph sz="half" idx="2"/>
          </p:nvPr>
        </p:nvSpPr>
        <p:spPr>
          <a:xfrm>
            <a:off x="251520" y="1340768"/>
            <a:ext cx="3672408" cy="4525963"/>
          </a:xfrm>
        </p:spPr>
        <p:txBody>
          <a:bodyPr/>
          <a:lstStyle/>
          <a:p>
            <a:pPr marL="0" indent="0" algn="ctr">
              <a:buNone/>
            </a:pPr>
            <a:r>
              <a:rPr lang="ru-RU" b="1" dirty="0" smtClean="0">
                <a:solidFill>
                  <a:schemeClr val="accent6">
                    <a:lumMod val="75000"/>
                  </a:schemeClr>
                </a:solidFill>
                <a:latin typeface="Times New Roman" pitchFamily="18" charset="0"/>
                <a:cs typeface="Times New Roman" pitchFamily="18" charset="0"/>
              </a:rPr>
              <a:t>Открытый урок в 6 Б классе</a:t>
            </a:r>
          </a:p>
          <a:p>
            <a:pPr marL="0" indent="0" algn="ctr">
              <a:buNone/>
            </a:pPr>
            <a:r>
              <a:rPr lang="ru-RU" b="1" dirty="0" smtClean="0">
                <a:solidFill>
                  <a:schemeClr val="accent6">
                    <a:lumMod val="75000"/>
                  </a:schemeClr>
                </a:solidFill>
                <a:latin typeface="Times New Roman" pitchFamily="18" charset="0"/>
                <a:cs typeface="Times New Roman" pitchFamily="18" charset="0"/>
              </a:rPr>
              <a:t>Учитель английского языка </a:t>
            </a:r>
          </a:p>
          <a:p>
            <a:pPr marL="0" indent="0" algn="ctr">
              <a:buNone/>
            </a:pPr>
            <a:r>
              <a:rPr lang="ru-RU" b="1" dirty="0" smtClean="0">
                <a:solidFill>
                  <a:schemeClr val="accent6">
                    <a:lumMod val="75000"/>
                  </a:schemeClr>
                </a:solidFill>
                <a:latin typeface="Times New Roman" pitchFamily="18" charset="0"/>
                <a:cs typeface="Times New Roman" pitchFamily="18" charset="0"/>
              </a:rPr>
              <a:t>Минаева Наталья Геннадьевна</a:t>
            </a:r>
          </a:p>
          <a:p>
            <a:pPr marL="0" indent="0" algn="ctr">
              <a:buNone/>
            </a:pPr>
            <a:endParaRPr lang="ru-RU" b="1" dirty="0">
              <a:solidFill>
                <a:srgbClr val="002060"/>
              </a:solidFill>
            </a:endParaRPr>
          </a:p>
        </p:txBody>
      </p:sp>
      <p:pic>
        <p:nvPicPr>
          <p:cNvPr id="1026" name="Picture 2" descr="C:\Users\Наташа\Desktop\для печати\02-03-2019_13-01-28\IMG_20180430_213102_919.jpg"/>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4427984" y="1412776"/>
            <a:ext cx="4320480" cy="4608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84199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G:\Семинар 21.03.19\картинки\cottag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386" y="0"/>
            <a:ext cx="9114613" cy="674136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547664" y="692696"/>
            <a:ext cx="2818336" cy="923330"/>
          </a:xfrm>
          <a:prstGeom prst="rect">
            <a:avLst/>
          </a:prstGeom>
          <a:noFill/>
        </p:spPr>
        <p:txBody>
          <a:bodyPr wrap="none" rtlCol="0">
            <a:spAutoFit/>
          </a:bodyPr>
          <a:lstStyle/>
          <a:p>
            <a:r>
              <a:rPr lang="en-US" sz="5400" b="1" dirty="0">
                <a:solidFill>
                  <a:schemeClr val="accent6">
                    <a:lumMod val="75000"/>
                  </a:schemeClr>
                </a:solidFill>
              </a:rPr>
              <a:t>a</a:t>
            </a:r>
            <a:r>
              <a:rPr lang="en-US" sz="5400" b="1" dirty="0" smtClean="0">
                <a:solidFill>
                  <a:schemeClr val="accent6">
                    <a:lumMod val="75000"/>
                  </a:schemeClr>
                </a:solidFill>
              </a:rPr>
              <a:t> cottage</a:t>
            </a:r>
            <a:endParaRPr lang="ru-RU" sz="5400" b="1" dirty="0">
              <a:solidFill>
                <a:schemeClr val="accent6">
                  <a:lumMod val="75000"/>
                </a:schemeClr>
              </a:solidFill>
            </a:endParaRPr>
          </a:p>
        </p:txBody>
      </p:sp>
    </p:spTree>
    <p:extLst>
      <p:ext uri="{BB962C8B-B14F-4D97-AF65-F5344CB8AC3E}">
        <p14:creationId xmlns:p14="http://schemas.microsoft.com/office/powerpoint/2010/main" val="3706204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G:\Семинар 21.03.19\картинки\university halls of residenc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88640"/>
            <a:ext cx="9144000" cy="666936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156176" y="620688"/>
            <a:ext cx="2592288" cy="923330"/>
          </a:xfrm>
          <a:prstGeom prst="rect">
            <a:avLst/>
          </a:prstGeom>
          <a:noFill/>
        </p:spPr>
        <p:txBody>
          <a:bodyPr wrap="square" rtlCol="0">
            <a:spAutoFit/>
          </a:bodyPr>
          <a:lstStyle/>
          <a:p>
            <a:r>
              <a:rPr lang="en-US" sz="5400" b="1" dirty="0">
                <a:solidFill>
                  <a:srgbClr val="002060"/>
                </a:solidFill>
              </a:rPr>
              <a:t>a</a:t>
            </a:r>
            <a:r>
              <a:rPr lang="en-US" sz="5400" b="1" dirty="0" smtClean="0">
                <a:solidFill>
                  <a:srgbClr val="002060"/>
                </a:solidFill>
              </a:rPr>
              <a:t> hostel</a:t>
            </a:r>
            <a:endParaRPr lang="ru-RU" sz="5400" b="1" dirty="0">
              <a:solidFill>
                <a:srgbClr val="002060"/>
              </a:solidFill>
            </a:endParaRPr>
          </a:p>
        </p:txBody>
      </p:sp>
    </p:spTree>
    <p:extLst>
      <p:ext uri="{BB962C8B-B14F-4D97-AF65-F5344CB8AC3E}">
        <p14:creationId xmlns:p14="http://schemas.microsoft.com/office/powerpoint/2010/main" val="532197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G:\Семинар 21.03.19\картинки\a block of flat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99392"/>
            <a:ext cx="9036496" cy="684076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059832" y="260648"/>
            <a:ext cx="4365298" cy="923330"/>
          </a:xfrm>
          <a:prstGeom prst="rect">
            <a:avLst/>
          </a:prstGeom>
          <a:noFill/>
        </p:spPr>
        <p:txBody>
          <a:bodyPr wrap="none" rtlCol="0">
            <a:spAutoFit/>
          </a:bodyPr>
          <a:lstStyle/>
          <a:p>
            <a:r>
              <a:rPr lang="en-US" sz="5400" b="1" dirty="0">
                <a:solidFill>
                  <a:srgbClr val="002060"/>
                </a:solidFill>
              </a:rPr>
              <a:t>a</a:t>
            </a:r>
            <a:r>
              <a:rPr lang="en-US" sz="5400" b="1" dirty="0" smtClean="0">
                <a:solidFill>
                  <a:srgbClr val="002060"/>
                </a:solidFill>
              </a:rPr>
              <a:t> block of flats</a:t>
            </a:r>
            <a:endParaRPr lang="ru-RU" sz="5400" b="1" dirty="0">
              <a:solidFill>
                <a:srgbClr val="002060"/>
              </a:solidFill>
            </a:endParaRPr>
          </a:p>
        </p:txBody>
      </p:sp>
    </p:spTree>
    <p:extLst>
      <p:ext uri="{BB962C8B-B14F-4D97-AF65-F5344CB8AC3E}">
        <p14:creationId xmlns:p14="http://schemas.microsoft.com/office/powerpoint/2010/main" val="1068218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G:\Семинар 21.03.19\картинки\semi-detached-hous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6632"/>
            <a:ext cx="9144000" cy="674136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79513" y="260648"/>
            <a:ext cx="6912767" cy="923330"/>
          </a:xfrm>
          <a:prstGeom prst="rect">
            <a:avLst/>
          </a:prstGeom>
          <a:noFill/>
        </p:spPr>
        <p:txBody>
          <a:bodyPr wrap="square" rtlCol="0">
            <a:spAutoFit/>
          </a:bodyPr>
          <a:lstStyle/>
          <a:p>
            <a:r>
              <a:rPr lang="en-US" sz="5400" b="1" dirty="0">
                <a:solidFill>
                  <a:srgbClr val="002060"/>
                </a:solidFill>
              </a:rPr>
              <a:t>a</a:t>
            </a:r>
            <a:r>
              <a:rPr lang="en-US" sz="5400" b="1" dirty="0" smtClean="0">
                <a:solidFill>
                  <a:srgbClr val="002060"/>
                </a:solidFill>
              </a:rPr>
              <a:t> semi-detached house</a:t>
            </a:r>
            <a:endParaRPr lang="ru-RU" sz="5400" b="1" dirty="0">
              <a:solidFill>
                <a:srgbClr val="002060"/>
              </a:solidFill>
            </a:endParaRPr>
          </a:p>
        </p:txBody>
      </p:sp>
    </p:spTree>
    <p:extLst>
      <p:ext uri="{BB962C8B-B14F-4D97-AF65-F5344CB8AC3E}">
        <p14:creationId xmlns:p14="http://schemas.microsoft.com/office/powerpoint/2010/main" val="883280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G:\Семинар 21.03.19\картинки\Russian izb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036496"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0" y="188640"/>
            <a:ext cx="4355976" cy="923330"/>
          </a:xfrm>
          <a:prstGeom prst="rect">
            <a:avLst/>
          </a:prstGeom>
          <a:noFill/>
        </p:spPr>
        <p:txBody>
          <a:bodyPr wrap="square" rtlCol="0">
            <a:spAutoFit/>
          </a:bodyPr>
          <a:lstStyle/>
          <a:p>
            <a:r>
              <a:rPr lang="en-US" sz="5400" b="1" dirty="0">
                <a:solidFill>
                  <a:schemeClr val="accent6">
                    <a:lumMod val="75000"/>
                  </a:schemeClr>
                </a:solidFill>
              </a:rPr>
              <a:t>a</a:t>
            </a:r>
            <a:r>
              <a:rPr lang="en-US" sz="5400" b="1" dirty="0" smtClean="0">
                <a:solidFill>
                  <a:schemeClr val="accent6">
                    <a:lumMod val="75000"/>
                  </a:schemeClr>
                </a:solidFill>
              </a:rPr>
              <a:t> Russian </a:t>
            </a:r>
            <a:r>
              <a:rPr lang="en-US" sz="5400" b="1" dirty="0" err="1" smtClean="0">
                <a:solidFill>
                  <a:schemeClr val="accent6">
                    <a:lumMod val="75000"/>
                  </a:schemeClr>
                </a:solidFill>
              </a:rPr>
              <a:t>Izba</a:t>
            </a:r>
            <a:endParaRPr lang="ru-RU" sz="5400" b="1" dirty="0">
              <a:solidFill>
                <a:schemeClr val="accent6">
                  <a:lumMod val="75000"/>
                </a:schemeClr>
              </a:solidFill>
            </a:endParaRPr>
          </a:p>
        </p:txBody>
      </p:sp>
    </p:spTree>
    <p:extLst>
      <p:ext uri="{BB962C8B-B14F-4D97-AF65-F5344CB8AC3E}">
        <p14:creationId xmlns:p14="http://schemas.microsoft.com/office/powerpoint/2010/main" val="3172195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accent6">
                    <a:lumMod val="75000"/>
                  </a:schemeClr>
                </a:solidFill>
              </a:rPr>
              <a:t>A question from Jennifer</a:t>
            </a:r>
            <a:endParaRPr lang="ru-RU" b="1" dirty="0">
              <a:solidFill>
                <a:schemeClr val="accent6">
                  <a:lumMod val="75000"/>
                </a:schemeClr>
              </a:solidFill>
            </a:endParaRPr>
          </a:p>
        </p:txBody>
      </p:sp>
      <p:sp>
        <p:nvSpPr>
          <p:cNvPr id="3" name="Объект 2"/>
          <p:cNvSpPr>
            <a:spLocks noGrp="1"/>
          </p:cNvSpPr>
          <p:nvPr>
            <p:ph idx="1"/>
          </p:nvPr>
        </p:nvSpPr>
        <p:spPr/>
        <p:txBody>
          <a:bodyPr>
            <a:normAutofit/>
          </a:bodyPr>
          <a:lstStyle/>
          <a:p>
            <a:pPr marL="0" indent="0" algn="ctr">
              <a:buNone/>
            </a:pPr>
            <a:r>
              <a:rPr lang="en-US" sz="4400" b="1" dirty="0" smtClean="0">
                <a:solidFill>
                  <a:srgbClr val="002060"/>
                </a:solidFill>
              </a:rPr>
              <a:t>“</a:t>
            </a:r>
            <a:r>
              <a:rPr lang="en-US" sz="4400" b="1" dirty="0">
                <a:solidFill>
                  <a:srgbClr val="002060"/>
                </a:solidFill>
              </a:rPr>
              <a:t>What types of dwellings are there in your country?”</a:t>
            </a:r>
            <a:endParaRPr lang="ru-RU" sz="4400" b="1" dirty="0">
              <a:solidFill>
                <a:srgbClr val="002060"/>
              </a:solidFill>
            </a:endParaRPr>
          </a:p>
        </p:txBody>
      </p:sp>
    </p:spTree>
    <p:extLst>
      <p:ext uri="{BB962C8B-B14F-4D97-AF65-F5344CB8AC3E}">
        <p14:creationId xmlns:p14="http://schemas.microsoft.com/office/powerpoint/2010/main" val="1898591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a:solidFill>
                  <a:schemeClr val="accent6"/>
                </a:solidFill>
              </a:rPr>
              <a:t>A question from Jennifer</a:t>
            </a:r>
            <a:endParaRPr lang="ru-RU" b="1" dirty="0">
              <a:solidFill>
                <a:schemeClr val="accent6"/>
              </a:solidFill>
            </a:endParaRPr>
          </a:p>
        </p:txBody>
      </p:sp>
      <p:sp>
        <p:nvSpPr>
          <p:cNvPr id="3" name="Объект 2"/>
          <p:cNvSpPr>
            <a:spLocks noGrp="1"/>
          </p:cNvSpPr>
          <p:nvPr>
            <p:ph idx="1"/>
          </p:nvPr>
        </p:nvSpPr>
        <p:spPr/>
        <p:txBody>
          <a:bodyPr>
            <a:normAutofit/>
          </a:bodyPr>
          <a:lstStyle/>
          <a:p>
            <a:pPr marL="0" indent="0" algn="ctr">
              <a:buNone/>
            </a:pPr>
            <a:r>
              <a:rPr lang="en-US" sz="4400" b="1" dirty="0">
                <a:solidFill>
                  <a:srgbClr val="002060"/>
                </a:solidFill>
              </a:rPr>
              <a:t>“What are your students’ </a:t>
            </a:r>
            <a:r>
              <a:rPr lang="en-US" sz="4400" b="1" dirty="0" smtClean="0">
                <a:solidFill>
                  <a:srgbClr val="002060"/>
                </a:solidFill>
              </a:rPr>
              <a:t>hobbies?”</a:t>
            </a:r>
            <a:endParaRPr lang="ru-RU" sz="4400" b="1" dirty="0">
              <a:solidFill>
                <a:srgbClr val="002060"/>
              </a:solidFill>
            </a:endParaRPr>
          </a:p>
        </p:txBody>
      </p:sp>
    </p:spTree>
    <p:extLst>
      <p:ext uri="{BB962C8B-B14F-4D97-AF65-F5344CB8AC3E}">
        <p14:creationId xmlns:p14="http://schemas.microsoft.com/office/powerpoint/2010/main" val="25231404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accent6"/>
                </a:solidFill>
              </a:rPr>
              <a:t>Speaking about hobbies</a:t>
            </a:r>
            <a:endParaRPr lang="ru-RU" b="1" dirty="0">
              <a:solidFill>
                <a:schemeClr val="accent6"/>
              </a:solidFill>
            </a:endParaRPr>
          </a:p>
        </p:txBody>
      </p:sp>
      <p:sp>
        <p:nvSpPr>
          <p:cNvPr id="3" name="Объект 2"/>
          <p:cNvSpPr>
            <a:spLocks noGrp="1"/>
          </p:cNvSpPr>
          <p:nvPr>
            <p:ph idx="1"/>
          </p:nvPr>
        </p:nvSpPr>
        <p:spPr/>
        <p:txBody>
          <a:bodyPr/>
          <a:lstStyle/>
          <a:p>
            <a:pPr marL="0" indent="0">
              <a:buNone/>
            </a:pPr>
            <a:r>
              <a:rPr lang="en-US" b="1" dirty="0">
                <a:solidFill>
                  <a:srgbClr val="002060"/>
                </a:solidFill>
              </a:rPr>
              <a:t>to be keen </a:t>
            </a:r>
            <a:r>
              <a:rPr lang="en-US" b="1" dirty="0" smtClean="0">
                <a:solidFill>
                  <a:srgbClr val="002060"/>
                </a:solidFill>
              </a:rPr>
              <a:t>on</a:t>
            </a:r>
          </a:p>
          <a:p>
            <a:pPr marL="0" indent="0">
              <a:buNone/>
            </a:pPr>
            <a:r>
              <a:rPr lang="en-US" b="1" dirty="0" smtClean="0">
                <a:solidFill>
                  <a:srgbClr val="002060"/>
                </a:solidFill>
              </a:rPr>
              <a:t>to </a:t>
            </a:r>
            <a:r>
              <a:rPr lang="en-US" b="1" dirty="0">
                <a:solidFill>
                  <a:srgbClr val="002060"/>
                </a:solidFill>
              </a:rPr>
              <a:t>be fond of  </a:t>
            </a:r>
            <a:r>
              <a:rPr lang="en-US" dirty="0">
                <a:solidFill>
                  <a:srgbClr val="002060"/>
                </a:solidFill>
              </a:rPr>
              <a:t>                            </a:t>
            </a:r>
            <a:r>
              <a:rPr lang="en-US" dirty="0" smtClean="0">
                <a:solidFill>
                  <a:srgbClr val="002060"/>
                </a:solidFill>
              </a:rPr>
              <a:t> </a:t>
            </a:r>
            <a:r>
              <a:rPr lang="en-US" b="1" dirty="0" smtClean="0">
                <a:solidFill>
                  <a:srgbClr val="002060"/>
                </a:solidFill>
              </a:rPr>
              <a:t>+ V </a:t>
            </a:r>
            <a:r>
              <a:rPr lang="en-US" b="1" dirty="0" err="1" smtClean="0">
                <a:solidFill>
                  <a:srgbClr val="002060"/>
                </a:solidFill>
              </a:rPr>
              <a:t>ing</a:t>
            </a:r>
            <a:endParaRPr lang="en-US" b="1" dirty="0">
              <a:solidFill>
                <a:srgbClr val="002060"/>
              </a:solidFill>
            </a:endParaRPr>
          </a:p>
          <a:p>
            <a:pPr marL="0" indent="0">
              <a:buNone/>
            </a:pPr>
            <a:r>
              <a:rPr lang="en-US" b="1" dirty="0" smtClean="0">
                <a:solidFill>
                  <a:srgbClr val="002060"/>
                </a:solidFill>
              </a:rPr>
              <a:t>to </a:t>
            </a:r>
            <a:r>
              <a:rPr lang="en-US" b="1" dirty="0">
                <a:solidFill>
                  <a:srgbClr val="002060"/>
                </a:solidFill>
              </a:rPr>
              <a:t>be interested in </a:t>
            </a:r>
            <a:endParaRPr lang="en-US" b="1" dirty="0" smtClean="0">
              <a:solidFill>
                <a:srgbClr val="002060"/>
              </a:solidFill>
            </a:endParaRPr>
          </a:p>
          <a:p>
            <a:pPr marL="0" indent="0">
              <a:buNone/>
            </a:pPr>
            <a:r>
              <a:rPr lang="en-US" b="1" dirty="0" smtClean="0">
                <a:solidFill>
                  <a:srgbClr val="002060"/>
                </a:solidFill>
              </a:rPr>
              <a:t>to </a:t>
            </a:r>
            <a:r>
              <a:rPr lang="en-US" b="1" dirty="0">
                <a:solidFill>
                  <a:srgbClr val="002060"/>
                </a:solidFill>
              </a:rPr>
              <a:t>be crazy </a:t>
            </a:r>
            <a:r>
              <a:rPr lang="en-US" b="1" dirty="0" smtClean="0">
                <a:solidFill>
                  <a:srgbClr val="002060"/>
                </a:solidFill>
              </a:rPr>
              <a:t>about</a:t>
            </a:r>
            <a:endParaRPr lang="ru-RU" dirty="0"/>
          </a:p>
        </p:txBody>
      </p:sp>
      <p:cxnSp>
        <p:nvCxnSpPr>
          <p:cNvPr id="5" name="Прямая соединительная линия 4"/>
          <p:cNvCxnSpPr/>
          <p:nvPr/>
        </p:nvCxnSpPr>
        <p:spPr>
          <a:xfrm>
            <a:off x="2951820" y="1991931"/>
            <a:ext cx="2484276" cy="526117"/>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2987824" y="2518048"/>
            <a:ext cx="24482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flipV="1">
            <a:off x="3779912" y="2518048"/>
            <a:ext cx="1656184" cy="527484"/>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p:nvPr/>
        </p:nvCxnSpPr>
        <p:spPr>
          <a:xfrm flipV="1">
            <a:off x="3635896" y="2518048"/>
            <a:ext cx="1800200" cy="105496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50410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accent6"/>
                </a:solidFill>
              </a:rPr>
              <a:t>Modal verbs</a:t>
            </a:r>
            <a:endParaRPr lang="ru-RU" b="1" dirty="0">
              <a:solidFill>
                <a:schemeClr val="accent6"/>
              </a:solidFill>
            </a:endParaRPr>
          </a:p>
        </p:txBody>
      </p:sp>
      <p:sp>
        <p:nvSpPr>
          <p:cNvPr id="3" name="Объект 2"/>
          <p:cNvSpPr>
            <a:spLocks noGrp="1"/>
          </p:cNvSpPr>
          <p:nvPr>
            <p:ph idx="1"/>
          </p:nvPr>
        </p:nvSpPr>
        <p:spPr>
          <a:xfrm>
            <a:off x="179512" y="1268760"/>
            <a:ext cx="8733656" cy="5040560"/>
          </a:xfrm>
        </p:spPr>
        <p:txBody>
          <a:bodyPr>
            <a:noAutofit/>
          </a:bodyPr>
          <a:lstStyle/>
          <a:p>
            <a:pPr marL="0" indent="0">
              <a:buNone/>
            </a:pPr>
            <a:r>
              <a:rPr lang="en-US" sz="4000" b="1" dirty="0">
                <a:solidFill>
                  <a:srgbClr val="002060"/>
                </a:solidFill>
                <a:latin typeface="Times New Roman" panose="02020603050405020304" pitchFamily="18" charset="0"/>
                <a:cs typeface="Times New Roman" panose="02020603050405020304" pitchFamily="18" charset="0"/>
              </a:rPr>
              <a:t>can                    </a:t>
            </a:r>
            <a:r>
              <a:rPr lang="en-US" sz="4000" b="1" dirty="0" smtClean="0">
                <a:solidFill>
                  <a:srgbClr val="002060"/>
                </a:solidFill>
                <a:latin typeface="Times New Roman" panose="02020603050405020304" pitchFamily="18" charset="0"/>
                <a:cs typeface="Times New Roman" panose="02020603050405020304" pitchFamily="18" charset="0"/>
              </a:rPr>
              <a:t>       obligation</a:t>
            </a:r>
            <a:endParaRPr lang="en-US" sz="4000" b="1" dirty="0">
              <a:solidFill>
                <a:srgbClr val="002060"/>
              </a:solidFill>
              <a:latin typeface="Times New Roman" panose="02020603050405020304" pitchFamily="18" charset="0"/>
              <a:cs typeface="Times New Roman" panose="02020603050405020304" pitchFamily="18" charset="0"/>
            </a:endParaRPr>
          </a:p>
          <a:p>
            <a:pPr marL="0" indent="0">
              <a:buNone/>
            </a:pPr>
            <a:r>
              <a:rPr lang="en-US" sz="4000" b="1" dirty="0">
                <a:solidFill>
                  <a:srgbClr val="002060"/>
                </a:solidFill>
                <a:latin typeface="Times New Roman" panose="02020603050405020304" pitchFamily="18" charset="0"/>
                <a:cs typeface="Times New Roman" panose="02020603050405020304" pitchFamily="18" charset="0"/>
              </a:rPr>
              <a:t>can’t                </a:t>
            </a:r>
            <a:r>
              <a:rPr lang="en-US" sz="4000" b="1" dirty="0" smtClean="0">
                <a:solidFill>
                  <a:srgbClr val="002060"/>
                </a:solidFill>
                <a:latin typeface="Times New Roman" panose="02020603050405020304" pitchFamily="18" charset="0"/>
                <a:cs typeface="Times New Roman" panose="02020603050405020304" pitchFamily="18" charset="0"/>
              </a:rPr>
              <a:t>         prohibition</a:t>
            </a:r>
            <a:endParaRPr lang="en-US" sz="4000" b="1" dirty="0">
              <a:solidFill>
                <a:srgbClr val="002060"/>
              </a:solidFill>
              <a:latin typeface="Times New Roman" panose="02020603050405020304" pitchFamily="18" charset="0"/>
              <a:cs typeface="Times New Roman" panose="02020603050405020304" pitchFamily="18" charset="0"/>
            </a:endParaRPr>
          </a:p>
          <a:p>
            <a:pPr marL="0" indent="0">
              <a:buNone/>
            </a:pPr>
            <a:r>
              <a:rPr lang="en-US" sz="4000" b="1" dirty="0">
                <a:solidFill>
                  <a:srgbClr val="002060"/>
                </a:solidFill>
                <a:latin typeface="Times New Roman" panose="02020603050405020304" pitchFamily="18" charset="0"/>
                <a:cs typeface="Times New Roman" panose="02020603050405020304" pitchFamily="18" charset="0"/>
              </a:rPr>
              <a:t>must                 </a:t>
            </a:r>
            <a:r>
              <a:rPr lang="en-US" sz="4000" b="1" dirty="0" smtClean="0">
                <a:solidFill>
                  <a:srgbClr val="002060"/>
                </a:solidFill>
                <a:latin typeface="Times New Roman" panose="02020603050405020304" pitchFamily="18" charset="0"/>
                <a:cs typeface="Times New Roman" panose="02020603050405020304" pitchFamily="18" charset="0"/>
              </a:rPr>
              <a:t>        refusing permission </a:t>
            </a:r>
            <a:r>
              <a:rPr lang="en-US" sz="4000" b="1" dirty="0">
                <a:solidFill>
                  <a:srgbClr val="002060"/>
                </a:solidFill>
                <a:latin typeface="Times New Roman" panose="02020603050405020304" pitchFamily="18" charset="0"/>
                <a:cs typeface="Times New Roman" panose="02020603050405020304" pitchFamily="18" charset="0"/>
              </a:rPr>
              <a:t>mustn’t            </a:t>
            </a:r>
            <a:r>
              <a:rPr lang="en-US" sz="4000" b="1" dirty="0" smtClean="0">
                <a:solidFill>
                  <a:srgbClr val="002060"/>
                </a:solidFill>
                <a:latin typeface="Times New Roman" panose="02020603050405020304" pitchFamily="18" charset="0"/>
                <a:cs typeface="Times New Roman" panose="02020603050405020304" pitchFamily="18" charset="0"/>
              </a:rPr>
              <a:t>        necessity</a:t>
            </a:r>
          </a:p>
          <a:p>
            <a:pPr marL="0" indent="0">
              <a:buNone/>
            </a:pPr>
            <a:r>
              <a:rPr lang="en-US" sz="4000" b="1" smtClean="0">
                <a:solidFill>
                  <a:srgbClr val="002060"/>
                </a:solidFill>
                <a:latin typeface="Times New Roman" panose="02020603050405020304" pitchFamily="18" charset="0"/>
                <a:cs typeface="Times New Roman" panose="02020603050405020304" pitchFamily="18" charset="0"/>
              </a:rPr>
              <a:t>need                         permission</a:t>
            </a:r>
            <a:endParaRPr lang="en-US" sz="4000" b="1" dirty="0" smtClean="0">
              <a:solidFill>
                <a:srgbClr val="002060"/>
              </a:solidFill>
              <a:latin typeface="Times New Roman" panose="02020603050405020304" pitchFamily="18" charset="0"/>
              <a:cs typeface="Times New Roman" panose="02020603050405020304" pitchFamily="18" charset="0"/>
            </a:endParaRPr>
          </a:p>
          <a:p>
            <a:pPr marL="0" indent="0">
              <a:buNone/>
            </a:pPr>
            <a:r>
              <a:rPr lang="en-US" sz="4000" b="1" dirty="0">
                <a:solidFill>
                  <a:srgbClr val="002060"/>
                </a:solidFill>
                <a:latin typeface="Times New Roman" panose="02020603050405020304" pitchFamily="18" charset="0"/>
                <a:cs typeface="Times New Roman" panose="02020603050405020304" pitchFamily="18" charset="0"/>
              </a:rPr>
              <a:t>n</a:t>
            </a:r>
            <a:r>
              <a:rPr lang="en-US" sz="4000" b="1" dirty="0" smtClean="0">
                <a:solidFill>
                  <a:srgbClr val="002060"/>
                </a:solidFill>
                <a:latin typeface="Times New Roman" panose="02020603050405020304" pitchFamily="18" charset="0"/>
                <a:cs typeface="Times New Roman" panose="02020603050405020304" pitchFamily="18" charset="0"/>
              </a:rPr>
              <a:t>eedn’t                    absence </a:t>
            </a:r>
            <a:r>
              <a:rPr lang="en-US" sz="4000" b="1" dirty="0">
                <a:solidFill>
                  <a:srgbClr val="002060"/>
                </a:solidFill>
                <a:latin typeface="Times New Roman" panose="02020603050405020304" pitchFamily="18" charset="0"/>
                <a:cs typeface="Times New Roman" panose="02020603050405020304" pitchFamily="18" charset="0"/>
              </a:rPr>
              <a:t>of </a:t>
            </a:r>
            <a:r>
              <a:rPr lang="en-US" sz="4000" b="1" dirty="0" smtClean="0">
                <a:solidFill>
                  <a:srgbClr val="002060"/>
                </a:solidFill>
                <a:latin typeface="Times New Roman" panose="02020603050405020304" pitchFamily="18" charset="0"/>
                <a:cs typeface="Times New Roman" panose="02020603050405020304" pitchFamily="18" charset="0"/>
              </a:rPr>
              <a:t>necessity</a:t>
            </a:r>
            <a:endParaRPr lang="en-US" sz="4000" b="1" dirty="0">
              <a:solidFill>
                <a:srgbClr val="002060"/>
              </a:solidFill>
              <a:latin typeface="Times New Roman" panose="02020603050405020304" pitchFamily="18" charset="0"/>
              <a:cs typeface="Times New Roman" panose="02020603050405020304" pitchFamily="18" charset="0"/>
            </a:endParaRPr>
          </a:p>
          <a:p>
            <a:pPr marL="0" indent="0">
              <a:buNone/>
            </a:pPr>
            <a:r>
              <a:rPr lang="en-US" sz="4000" b="1" dirty="0" smtClean="0">
                <a:solidFill>
                  <a:srgbClr val="002060"/>
                </a:solidFill>
                <a:latin typeface="Times New Roman" panose="02020603050405020304" pitchFamily="18" charset="0"/>
                <a:cs typeface="Times New Roman" panose="02020603050405020304" pitchFamily="18" charset="0"/>
              </a:rPr>
              <a:t>  </a:t>
            </a:r>
            <a:r>
              <a:rPr lang="ru-RU" sz="4000" b="1" dirty="0" smtClean="0">
                <a:solidFill>
                  <a:srgbClr val="002060"/>
                </a:solidFill>
                <a:latin typeface="Times New Roman" panose="02020603050405020304" pitchFamily="18" charset="0"/>
                <a:cs typeface="Times New Roman" panose="02020603050405020304" pitchFamily="18" charset="0"/>
              </a:rPr>
              <a:t>                         </a:t>
            </a:r>
            <a:endParaRPr lang="ru-RU" sz="4000" b="1" dirty="0">
              <a:solidFill>
                <a:srgbClr val="002060"/>
              </a:solidFill>
              <a:latin typeface="Times New Roman" panose="02020603050405020304" pitchFamily="18" charset="0"/>
              <a:cs typeface="Times New Roman" panose="02020603050405020304" pitchFamily="18" charset="0"/>
            </a:endParaRPr>
          </a:p>
        </p:txBody>
      </p:sp>
      <p:sp>
        <p:nvSpPr>
          <p:cNvPr id="14" name="Стрелка вниз 13"/>
          <p:cNvSpPr/>
          <p:nvPr/>
        </p:nvSpPr>
        <p:spPr>
          <a:xfrm rot="18581582">
            <a:off x="2773105" y="937052"/>
            <a:ext cx="45719" cy="42711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трелка вниз 14"/>
          <p:cNvSpPr/>
          <p:nvPr/>
        </p:nvSpPr>
        <p:spPr>
          <a:xfrm rot="16776731" flipH="1">
            <a:off x="2951775" y="1433409"/>
            <a:ext cx="47016" cy="27577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трелка вверх 15"/>
          <p:cNvSpPr/>
          <p:nvPr/>
        </p:nvSpPr>
        <p:spPr>
          <a:xfrm rot="3827060">
            <a:off x="2901439" y="790648"/>
            <a:ext cx="107227" cy="3262866"/>
          </a:xfrm>
          <a:prstGeom prst="upArrow">
            <a:avLst>
              <a:gd name="adj1" fmla="val 2176"/>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трелка вверх 16"/>
          <p:cNvSpPr/>
          <p:nvPr/>
        </p:nvSpPr>
        <p:spPr>
          <a:xfrm rot="3825357" flipH="1">
            <a:off x="3224596" y="1757313"/>
            <a:ext cx="47497" cy="264488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Стрелка вверх 17"/>
          <p:cNvSpPr/>
          <p:nvPr/>
        </p:nvSpPr>
        <p:spPr>
          <a:xfrm rot="4667681">
            <a:off x="2909167" y="2525060"/>
            <a:ext cx="45719" cy="306616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Стрелка вверх 18"/>
          <p:cNvSpPr/>
          <p:nvPr/>
        </p:nvSpPr>
        <p:spPr>
          <a:xfrm rot="5400000">
            <a:off x="3108979" y="4148629"/>
            <a:ext cx="45719" cy="216024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661324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3200" b="1" dirty="0">
                <a:solidFill>
                  <a:schemeClr val="accent6">
                    <a:lumMod val="75000"/>
                  </a:schemeClr>
                </a:solidFill>
              </a:rPr>
              <a:t>Read the text and fill in the gaps transforming capitalized words if necessary.</a:t>
            </a:r>
            <a:endParaRPr lang="ru-RU" sz="3200" b="1" dirty="0">
              <a:solidFill>
                <a:schemeClr val="accent6">
                  <a:lumMod val="75000"/>
                </a:schemeClr>
              </a:solidFill>
            </a:endParaRPr>
          </a:p>
        </p:txBody>
      </p:sp>
      <p:sp>
        <p:nvSpPr>
          <p:cNvPr id="3" name="Объект 2"/>
          <p:cNvSpPr>
            <a:spLocks noGrp="1"/>
          </p:cNvSpPr>
          <p:nvPr>
            <p:ph sz="half" idx="1"/>
          </p:nvPr>
        </p:nvSpPr>
        <p:spPr/>
        <p:txBody>
          <a:bodyPr>
            <a:normAutofit fontScale="77500" lnSpcReduction="20000"/>
          </a:bodyPr>
          <a:lstStyle/>
          <a:p>
            <a:pPr marL="0" indent="0">
              <a:buNone/>
            </a:pPr>
            <a:r>
              <a:rPr lang="en-US" b="1" dirty="0">
                <a:solidFill>
                  <a:srgbClr val="002060"/>
                </a:solidFill>
              </a:rPr>
              <a:t>Jennifer is a student. She studies at the University of </a:t>
            </a:r>
            <a:r>
              <a:rPr lang="en-US" b="1" dirty="0" err="1">
                <a:solidFill>
                  <a:srgbClr val="002060"/>
                </a:solidFill>
              </a:rPr>
              <a:t>Luiseville</a:t>
            </a:r>
            <a:r>
              <a:rPr lang="en-US" b="1" dirty="0">
                <a:solidFill>
                  <a:srgbClr val="002060"/>
                </a:solidFill>
              </a:rPr>
              <a:t> in Colorado. She studies well. She must study hard. She must come to her classes on time.  Students can’t miss their classes. Jennifer lives in the hostel. She shares her room with her best friend. They have rules and instructions which they must follow. The girls always keep their room tidy and clean. So, their room is tidier and cleaner than other students’ rooms in the hostel.</a:t>
            </a:r>
            <a:endParaRPr lang="ru-RU" b="1" dirty="0">
              <a:solidFill>
                <a:srgbClr val="002060"/>
              </a:solidFill>
            </a:endParaRPr>
          </a:p>
        </p:txBody>
      </p:sp>
      <p:sp>
        <p:nvSpPr>
          <p:cNvPr id="4" name="Объект 3"/>
          <p:cNvSpPr>
            <a:spLocks noGrp="1"/>
          </p:cNvSpPr>
          <p:nvPr>
            <p:ph sz="half" idx="2"/>
          </p:nvPr>
        </p:nvSpPr>
        <p:spPr/>
        <p:txBody>
          <a:bodyPr>
            <a:normAutofit fontScale="77500" lnSpcReduction="20000"/>
          </a:bodyPr>
          <a:lstStyle/>
          <a:p>
            <a:pPr marL="0" indent="0">
              <a:buNone/>
            </a:pPr>
            <a:r>
              <a:rPr lang="en-US" sz="2600" b="1" dirty="0">
                <a:solidFill>
                  <a:srgbClr val="002060"/>
                </a:solidFill>
              </a:rPr>
              <a:t>BE</a:t>
            </a:r>
          </a:p>
          <a:p>
            <a:pPr marL="0" indent="0">
              <a:buNone/>
            </a:pPr>
            <a:r>
              <a:rPr lang="en-US" sz="2600" b="1" dirty="0" smtClean="0">
                <a:solidFill>
                  <a:srgbClr val="002060"/>
                </a:solidFill>
              </a:rPr>
              <a:t>IN</a:t>
            </a:r>
            <a:endParaRPr lang="ru-RU" sz="2600" b="1" dirty="0" smtClean="0">
              <a:solidFill>
                <a:srgbClr val="002060"/>
              </a:solidFill>
            </a:endParaRPr>
          </a:p>
          <a:p>
            <a:pPr marL="0" indent="0">
              <a:buNone/>
            </a:pPr>
            <a:r>
              <a:rPr lang="en-US" sz="2600" b="1" dirty="0" smtClean="0">
                <a:solidFill>
                  <a:srgbClr val="002060"/>
                </a:solidFill>
              </a:rPr>
              <a:t>GOOD</a:t>
            </a:r>
            <a:endParaRPr lang="ru-RU" sz="2600" b="1" dirty="0" smtClean="0">
              <a:solidFill>
                <a:srgbClr val="002060"/>
              </a:solidFill>
            </a:endParaRPr>
          </a:p>
          <a:p>
            <a:pPr marL="0" indent="0">
              <a:buNone/>
            </a:pPr>
            <a:r>
              <a:rPr lang="en-US" sz="2600" b="1" dirty="0" smtClean="0">
                <a:solidFill>
                  <a:srgbClr val="002060"/>
                </a:solidFill>
              </a:rPr>
              <a:t>STUDY</a:t>
            </a:r>
            <a:r>
              <a:rPr lang="ru-RU" sz="2600" b="1" dirty="0">
                <a:solidFill>
                  <a:srgbClr val="002060"/>
                </a:solidFill>
              </a:rPr>
              <a:t>/</a:t>
            </a:r>
            <a:r>
              <a:rPr lang="en-US" sz="2600" b="1" dirty="0" smtClean="0">
                <a:solidFill>
                  <a:srgbClr val="002060"/>
                </a:solidFill>
              </a:rPr>
              <a:t>SHE</a:t>
            </a:r>
            <a:endParaRPr lang="en-US" sz="2600" b="1" dirty="0">
              <a:solidFill>
                <a:srgbClr val="002060"/>
              </a:solidFill>
            </a:endParaRPr>
          </a:p>
          <a:p>
            <a:pPr marL="0" indent="0">
              <a:buNone/>
            </a:pPr>
            <a:r>
              <a:rPr lang="en-US" sz="2600" b="1" dirty="0" smtClean="0">
                <a:solidFill>
                  <a:srgbClr val="002060"/>
                </a:solidFill>
              </a:rPr>
              <a:t>CAN</a:t>
            </a:r>
            <a:endParaRPr lang="ru-RU" sz="2600" b="1" dirty="0" smtClean="0">
              <a:solidFill>
                <a:srgbClr val="002060"/>
              </a:solidFill>
            </a:endParaRPr>
          </a:p>
          <a:p>
            <a:pPr marL="0" indent="0">
              <a:buNone/>
            </a:pPr>
            <a:r>
              <a:rPr lang="en-US" sz="2600" b="1" dirty="0" smtClean="0">
                <a:solidFill>
                  <a:srgbClr val="002060"/>
                </a:solidFill>
              </a:rPr>
              <a:t>HOSTEL</a:t>
            </a:r>
            <a:endParaRPr lang="en-US" sz="2600" b="1" dirty="0">
              <a:solidFill>
                <a:srgbClr val="002060"/>
              </a:solidFill>
            </a:endParaRPr>
          </a:p>
          <a:p>
            <a:pPr marL="0" indent="0">
              <a:buNone/>
            </a:pPr>
            <a:r>
              <a:rPr lang="en-US" sz="2600" b="1" dirty="0" smtClean="0">
                <a:solidFill>
                  <a:srgbClr val="002060"/>
                </a:solidFill>
              </a:rPr>
              <a:t>GOOD</a:t>
            </a:r>
            <a:endParaRPr lang="en-US" sz="2600" b="1" dirty="0">
              <a:solidFill>
                <a:srgbClr val="002060"/>
              </a:solidFill>
            </a:endParaRPr>
          </a:p>
          <a:p>
            <a:pPr marL="0" indent="0">
              <a:buNone/>
            </a:pPr>
            <a:endParaRPr lang="ru-RU" sz="2600" b="1" dirty="0" smtClean="0">
              <a:solidFill>
                <a:srgbClr val="002060"/>
              </a:solidFill>
            </a:endParaRPr>
          </a:p>
          <a:p>
            <a:pPr marL="0" indent="0">
              <a:buNone/>
            </a:pPr>
            <a:r>
              <a:rPr lang="en-US" sz="2600" b="1" dirty="0" smtClean="0">
                <a:solidFill>
                  <a:srgbClr val="002060"/>
                </a:solidFill>
              </a:rPr>
              <a:t>FOLLOW</a:t>
            </a:r>
            <a:endParaRPr lang="en-US" sz="2600" b="1" dirty="0">
              <a:solidFill>
                <a:srgbClr val="002060"/>
              </a:solidFill>
            </a:endParaRPr>
          </a:p>
          <a:p>
            <a:pPr marL="0" indent="0">
              <a:buNone/>
            </a:pPr>
            <a:r>
              <a:rPr lang="en-US" sz="2600" b="1" dirty="0" smtClean="0">
                <a:solidFill>
                  <a:srgbClr val="002060"/>
                </a:solidFill>
              </a:rPr>
              <a:t>THEY</a:t>
            </a:r>
            <a:endParaRPr lang="ru-RU" sz="2600" b="1" dirty="0" smtClean="0">
              <a:solidFill>
                <a:srgbClr val="002060"/>
              </a:solidFill>
            </a:endParaRPr>
          </a:p>
          <a:p>
            <a:pPr marL="0" indent="0">
              <a:buNone/>
            </a:pPr>
            <a:r>
              <a:rPr lang="en-US" sz="2600" b="1" dirty="0" smtClean="0">
                <a:solidFill>
                  <a:srgbClr val="002060"/>
                </a:solidFill>
              </a:rPr>
              <a:t>TIDY</a:t>
            </a:r>
            <a:endParaRPr lang="en-US" sz="2600" b="1" dirty="0">
              <a:solidFill>
                <a:srgbClr val="002060"/>
              </a:solidFill>
            </a:endParaRPr>
          </a:p>
          <a:p>
            <a:pPr marL="0" indent="0">
              <a:buNone/>
            </a:pPr>
            <a:r>
              <a:rPr lang="en-US" sz="2600" b="1" dirty="0" smtClean="0">
                <a:solidFill>
                  <a:srgbClr val="002060"/>
                </a:solidFill>
              </a:rPr>
              <a:t>CLEAN</a:t>
            </a:r>
            <a:endParaRPr lang="en-US" sz="2600" b="1" dirty="0">
              <a:solidFill>
                <a:srgbClr val="002060"/>
              </a:solidFill>
            </a:endParaRPr>
          </a:p>
          <a:p>
            <a:pPr marL="0" indent="0">
              <a:buNone/>
            </a:pPr>
            <a:endParaRPr lang="ru-RU" b="1" dirty="0">
              <a:solidFill>
                <a:srgbClr val="002060"/>
              </a:solidFill>
            </a:endParaRPr>
          </a:p>
        </p:txBody>
      </p:sp>
    </p:spTree>
    <p:extLst>
      <p:ext uri="{BB962C8B-B14F-4D97-AF65-F5344CB8AC3E}">
        <p14:creationId xmlns:p14="http://schemas.microsoft.com/office/powerpoint/2010/main" val="687837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accent6">
                    <a:lumMod val="75000"/>
                  </a:schemeClr>
                </a:solidFill>
                <a:latin typeface="Times New Roman" pitchFamily="18" charset="0"/>
                <a:cs typeface="Times New Roman" pitchFamily="18" charset="0"/>
              </a:rPr>
              <a:t>What is there inside?</a:t>
            </a:r>
            <a:endParaRPr lang="ru-RU" b="1" dirty="0">
              <a:solidFill>
                <a:schemeClr val="accent6">
                  <a:lumMod val="75000"/>
                </a:schemeClr>
              </a:solidFill>
              <a:latin typeface="Times New Roman" pitchFamily="18" charset="0"/>
              <a:cs typeface="Times New Roman" pitchFamily="18" charset="0"/>
            </a:endParaRPr>
          </a:p>
        </p:txBody>
      </p:sp>
      <p:pic>
        <p:nvPicPr>
          <p:cNvPr id="2050" name="Picture 2" descr="G:\Семинар 21.03.19\картинки\10788711-3-d-レンダリングされた赤い疑問符、オープン-ボックス-分離アイコンで.jpg"/>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4335062" y="1196753"/>
            <a:ext cx="4594401" cy="3744415"/>
          </a:xfrm>
          <a:prstGeom prst="rect">
            <a:avLst/>
          </a:prstGeom>
          <a:noFill/>
          <a:extLst>
            <a:ext uri="{909E8E84-426E-40DD-AFC4-6F175D3DCCD1}">
              <a14:hiddenFill xmlns:a14="http://schemas.microsoft.com/office/drawing/2010/main">
                <a:solidFill>
                  <a:srgbClr val="FFFFFF"/>
                </a:solidFill>
              </a14:hiddenFill>
            </a:ext>
          </a:extLst>
        </p:spPr>
      </p:pic>
      <p:pic>
        <p:nvPicPr>
          <p:cNvPr id="4" name="музыка для выноса ящика.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6588224" y="6021288"/>
            <a:ext cx="609600" cy="609600"/>
          </a:xfrm>
          <a:prstGeom prst="rect">
            <a:avLst/>
          </a:prstGeom>
        </p:spPr>
      </p:pic>
    </p:spTree>
    <p:extLst>
      <p:ext uri="{BB962C8B-B14F-4D97-AF65-F5344CB8AC3E}">
        <p14:creationId xmlns:p14="http://schemas.microsoft.com/office/powerpoint/2010/main" val="40389140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736"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accent6"/>
                </a:solidFill>
              </a:rPr>
              <a:t>Dance Break</a:t>
            </a:r>
            <a:endParaRPr lang="ru-RU" b="1" dirty="0">
              <a:solidFill>
                <a:schemeClr val="accent6"/>
              </a:solidFill>
            </a:endParaRPr>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1337481"/>
            <a:ext cx="9144000" cy="55205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54193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accent6"/>
                </a:solidFill>
              </a:rPr>
              <a:t>Working in groups</a:t>
            </a:r>
            <a:endParaRPr lang="ru-RU" b="1" dirty="0">
              <a:solidFill>
                <a:schemeClr val="accent6"/>
              </a:solidFill>
            </a:endParaRPr>
          </a:p>
        </p:txBody>
      </p:sp>
      <p:pic>
        <p:nvPicPr>
          <p:cNvPr id="3" name="The Beatles - Yesterda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516216" y="6021288"/>
            <a:ext cx="609600" cy="609600"/>
          </a:xfrm>
          <a:prstGeom prst="rect">
            <a:avLst/>
          </a:prstGeom>
        </p:spPr>
      </p:pic>
      <p:sp>
        <p:nvSpPr>
          <p:cNvPr id="6" name="Объект 5"/>
          <p:cNvSpPr>
            <a:spLocks noGrp="1"/>
          </p:cNvSpPr>
          <p:nvPr>
            <p:ph idx="1"/>
          </p:nvPr>
        </p:nvSpPr>
        <p:spPr/>
        <p:txBody>
          <a:bodyPr/>
          <a:lstStyle/>
          <a:p>
            <a:pPr marL="0" indent="0">
              <a:buNone/>
            </a:pPr>
            <a:endParaRPr lang="ru-RU" dirty="0"/>
          </a:p>
        </p:txBody>
      </p:sp>
      <p:pic>
        <p:nvPicPr>
          <p:cNvPr id="1027" name="Picture 3" descr="G:\Семинар 21.03.19\картинки\групповая работа.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2120" y="1628801"/>
            <a:ext cx="3024336" cy="2880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404104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9044"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accent6">
                    <a:lumMod val="75000"/>
                  </a:schemeClr>
                </a:solidFill>
                <a:latin typeface="Times New Roman" panose="02020603050405020304" pitchFamily="18" charset="0"/>
                <a:cs typeface="Times New Roman" panose="02020603050405020304" pitchFamily="18" charset="0"/>
              </a:rPr>
              <a:t>Rules and regulations</a:t>
            </a:r>
            <a:endParaRPr lang="ru-RU"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sz="half" idx="1"/>
          </p:nvPr>
        </p:nvSpPr>
        <p:spPr/>
        <p:txBody>
          <a:bodyPr/>
          <a:lstStyle/>
          <a:p>
            <a:pPr marL="0" indent="0">
              <a:buNone/>
            </a:pPr>
            <a:r>
              <a:rPr lang="en-US" b="1" dirty="0" smtClean="0">
                <a:solidFill>
                  <a:srgbClr val="002060"/>
                </a:solidFill>
                <a:latin typeface="Times New Roman" panose="02020603050405020304" pitchFamily="18" charset="0"/>
                <a:cs typeface="Times New Roman" panose="02020603050405020304" pitchFamily="18" charset="0"/>
              </a:rPr>
              <a:t>1 group- School rules</a:t>
            </a:r>
          </a:p>
          <a:p>
            <a:pPr marL="0" indent="0">
              <a:buNone/>
            </a:pPr>
            <a:r>
              <a:rPr lang="en-US" b="1" dirty="0" smtClean="0">
                <a:solidFill>
                  <a:srgbClr val="002060"/>
                </a:solidFill>
                <a:latin typeface="Times New Roman" panose="02020603050405020304" pitchFamily="18" charset="0"/>
                <a:cs typeface="Times New Roman" panose="02020603050405020304" pitchFamily="18" charset="0"/>
              </a:rPr>
              <a:t>2 group-Home rules</a:t>
            </a:r>
          </a:p>
          <a:p>
            <a:pPr marL="0" indent="0">
              <a:buNone/>
            </a:pPr>
            <a:r>
              <a:rPr lang="en-US" b="1" dirty="0" smtClean="0">
                <a:solidFill>
                  <a:srgbClr val="002060"/>
                </a:solidFill>
                <a:latin typeface="Times New Roman" panose="02020603050405020304" pitchFamily="18" charset="0"/>
                <a:cs typeface="Times New Roman" panose="02020603050405020304" pitchFamily="18" charset="0"/>
              </a:rPr>
              <a:t>3 group-Rules for campers</a:t>
            </a:r>
            <a:endParaRPr lang="ru-RU" b="1" dirty="0">
              <a:solidFill>
                <a:srgbClr val="002060"/>
              </a:solidFill>
              <a:latin typeface="Times New Roman" panose="02020603050405020304" pitchFamily="18" charset="0"/>
              <a:cs typeface="Times New Roman" panose="02020603050405020304" pitchFamily="18" charset="0"/>
            </a:endParaRPr>
          </a:p>
        </p:txBody>
      </p:sp>
      <p:pic>
        <p:nvPicPr>
          <p:cNvPr id="5" name="The Beatles - Let It Be.mp3">
            <a:hlinkClick r:id="" action="ppaction://media"/>
          </p:cNvPr>
          <p:cNvPicPr>
            <a:picLocks noGrp="1" noChangeAspect="1"/>
          </p:cNvPicPr>
          <p:nvPr>
            <p:ph sz="half" idx="2"/>
            <a:audioFile r:link="rId2"/>
            <p:extLst>
              <p:ext uri="{DAA4B4D4-6D71-4841-9C94-3DE7FCFB9230}">
                <p14:media xmlns:p14="http://schemas.microsoft.com/office/powerpoint/2010/main" r:embed="rId1"/>
              </p:ext>
            </p:extLst>
          </p:nvPr>
        </p:nvPicPr>
        <p:blipFill>
          <a:blip r:embed="rId4"/>
          <a:stretch>
            <a:fillRect/>
          </a:stretch>
        </p:blipFill>
        <p:spPr>
          <a:xfrm>
            <a:off x="6362700" y="3557588"/>
            <a:ext cx="609600" cy="609600"/>
          </a:xfrm>
        </p:spPr>
      </p:pic>
      <p:pic>
        <p:nvPicPr>
          <p:cNvPr id="2050" name="Picture 2" descr="G:\Семинар 21.03.19\картинки\O-chem-dolzhny-pomnit-pacienty-e1490671649639.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87791" y="1484785"/>
            <a:ext cx="3688665" cy="4176464"/>
          </a:xfrm>
          <a:prstGeom prst="rect">
            <a:avLst/>
          </a:prstGeom>
          <a:noFill/>
          <a:extLst>
            <a:ext uri="{909E8E84-426E-40DD-AFC4-6F175D3DCCD1}">
              <a14:hiddenFill xmlns:a14="http://schemas.microsoft.com/office/drawing/2010/main">
                <a:solidFill>
                  <a:srgbClr val="FFFFFF"/>
                </a:solidFill>
              </a14:hiddenFill>
            </a:ext>
          </a:extLst>
        </p:spPr>
      </p:pic>
      <p:pic>
        <p:nvPicPr>
          <p:cNvPr id="6" name="The Beatles - Let It B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004048" y="5845585"/>
            <a:ext cx="609600" cy="609600"/>
          </a:xfrm>
          <a:prstGeom prst="rect">
            <a:avLst/>
          </a:prstGeom>
        </p:spPr>
      </p:pic>
    </p:spTree>
    <p:extLst>
      <p:ext uri="{BB962C8B-B14F-4D97-AF65-F5344CB8AC3E}">
        <p14:creationId xmlns:p14="http://schemas.microsoft.com/office/powerpoint/2010/main" val="4242300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43440"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43440" fill="hold"/>
                                        <p:tgtEl>
                                          <p:spTgt spid="6"/>
                                        </p:tgtEl>
                                      </p:cBhvr>
                                    </p:cmd>
                                  </p:childTnLst>
                                </p:cTn>
                              </p:par>
                            </p:childTnLst>
                          </p:cTn>
                        </p:par>
                      </p:childTnLst>
                    </p:cTn>
                  </p:par>
                </p:childTnLst>
              </p:cTn>
              <p:nextCondLst>
                <p:cond evt="onClick" delay="0">
                  <p:tgtEl>
                    <p:spTgt spid="6"/>
                  </p:tgtEl>
                </p:cond>
              </p:nextCondLst>
            </p:seq>
            <p:audio>
              <p:cMediaNode vol="80000">
                <p:cTn id="13" fill="hold" display="0">
                  <p:stCondLst>
                    <p:cond delay="indefinite"/>
                  </p:stCondLst>
                  <p:endCondLst>
                    <p:cond evt="onStopAudio" delay="0">
                      <p:tgtEl>
                        <p:sldTgt/>
                      </p:tgtEl>
                    </p:cond>
                  </p:endCondLst>
                </p:cTn>
                <p:tgtEl>
                  <p:spTgt spid="6"/>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accent6"/>
                </a:solidFill>
              </a:rPr>
              <a:t>Рефлексия</a:t>
            </a:r>
            <a:endParaRPr lang="ru-RU" b="1" dirty="0">
              <a:solidFill>
                <a:schemeClr val="accent6"/>
              </a:solidFill>
            </a:endParaRPr>
          </a:p>
        </p:txBody>
      </p:sp>
      <p:sp>
        <p:nvSpPr>
          <p:cNvPr id="3" name="Объект 2"/>
          <p:cNvSpPr>
            <a:spLocks noGrp="1"/>
          </p:cNvSpPr>
          <p:nvPr>
            <p:ph idx="1"/>
          </p:nvPr>
        </p:nvSpPr>
        <p:spPr/>
        <p:txBody>
          <a:bodyPr/>
          <a:lstStyle/>
          <a:p>
            <a:pPr marL="0" indent="0">
              <a:buNone/>
            </a:pPr>
            <a:endParaRPr lang="ru-RU" dirty="0"/>
          </a:p>
        </p:txBody>
      </p:sp>
    </p:spTree>
    <p:extLst>
      <p:ext uri="{BB962C8B-B14F-4D97-AF65-F5344CB8AC3E}">
        <p14:creationId xmlns:p14="http://schemas.microsoft.com/office/powerpoint/2010/main" val="19111439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accent6">
                    <a:lumMod val="75000"/>
                  </a:schemeClr>
                </a:solidFill>
                <a:latin typeface="Times New Roman" pitchFamily="18" charset="0"/>
                <a:cs typeface="Times New Roman" pitchFamily="18" charset="0"/>
              </a:rPr>
              <a:t>Video-letter</a:t>
            </a:r>
            <a:r>
              <a:rPr lang="ru-RU" b="1" dirty="0" smtClean="0">
                <a:solidFill>
                  <a:schemeClr val="accent6">
                    <a:lumMod val="75000"/>
                  </a:schemeClr>
                </a:solidFill>
                <a:latin typeface="Times New Roman" pitchFamily="18" charset="0"/>
                <a:cs typeface="Times New Roman" pitchFamily="18" charset="0"/>
              </a:rPr>
              <a:t> </a:t>
            </a:r>
            <a:r>
              <a:rPr lang="en-US" b="1" dirty="0" smtClean="0">
                <a:solidFill>
                  <a:schemeClr val="accent6">
                    <a:lumMod val="75000"/>
                  </a:schemeClr>
                </a:solidFill>
                <a:latin typeface="Times New Roman" pitchFamily="18" charset="0"/>
                <a:cs typeface="Times New Roman" pitchFamily="18" charset="0"/>
              </a:rPr>
              <a:t> </a:t>
            </a:r>
            <a:endParaRPr lang="ru-RU" b="1" dirty="0">
              <a:solidFill>
                <a:schemeClr val="accent6">
                  <a:lumMod val="75000"/>
                </a:schemeClr>
              </a:solidFill>
              <a:latin typeface="Times New Roman" pitchFamily="18" charset="0"/>
              <a:cs typeface="Times New Roman" pitchFamily="18" charset="0"/>
            </a:endParaRPr>
          </a:p>
        </p:txBody>
      </p:sp>
      <p:pic>
        <p:nvPicPr>
          <p:cNvPr id="3074" name="Picture 2" descr="C:\Users\Наташа\Favorites\Downloads\photo.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589437" y="1556792"/>
            <a:ext cx="4525963"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73916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87624" y="332656"/>
            <a:ext cx="6984776" cy="1470025"/>
          </a:xfrm>
        </p:spPr>
        <p:txBody>
          <a:bodyPr>
            <a:noAutofit/>
          </a:bodyPr>
          <a:lstStyle/>
          <a:p>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Do we follow the rules</a:t>
            </a: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endParaRPr lang="uk-UA"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44165" y="1423890"/>
            <a:ext cx="3952725" cy="3816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rot="20226388">
            <a:off x="-33997" y="2461329"/>
            <a:ext cx="5034206" cy="707886"/>
          </a:xfrm>
          <a:prstGeom prst="rect">
            <a:avLst/>
          </a:prstGeom>
          <a:noFill/>
        </p:spPr>
        <p:txBody>
          <a:bodyPr wrap="square" rtlCol="0">
            <a:spAutoFit/>
          </a:bodyPr>
          <a:lstStyle/>
          <a:p>
            <a:r>
              <a:rPr lang="en-US" sz="2000" b="1" dirty="0" smtClean="0">
                <a:solidFill>
                  <a:srgbClr val="002060"/>
                </a:solidFill>
              </a:rPr>
              <a:t>Speak about rules and regulations in our school, at home and when we go camping</a:t>
            </a:r>
            <a:endParaRPr lang="ru-RU" sz="2000" b="1" dirty="0">
              <a:solidFill>
                <a:srgbClr val="002060"/>
              </a:solidFill>
            </a:endParaRPr>
          </a:p>
        </p:txBody>
      </p:sp>
      <p:sp>
        <p:nvSpPr>
          <p:cNvPr id="6" name="Стрелка вправо 5"/>
          <p:cNvSpPr/>
          <p:nvPr/>
        </p:nvSpPr>
        <p:spPr>
          <a:xfrm rot="708486">
            <a:off x="4126830" y="2812884"/>
            <a:ext cx="2391741" cy="101042"/>
          </a:xfrm>
          <a:prstGeom prst="rightArrow">
            <a:avLst>
              <a:gd name="adj1" fmla="val 69926"/>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C000"/>
              </a:solidFill>
            </a:endParaRPr>
          </a:p>
        </p:txBody>
      </p:sp>
    </p:spTree>
    <p:extLst>
      <p:ext uri="{BB962C8B-B14F-4D97-AF65-F5344CB8AC3E}">
        <p14:creationId xmlns:p14="http://schemas.microsoft.com/office/powerpoint/2010/main" val="3342364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accent6">
                    <a:lumMod val="75000"/>
                  </a:schemeClr>
                </a:solidFill>
                <a:latin typeface="Times New Roman" pitchFamily="18" charset="0"/>
                <a:cs typeface="Times New Roman" pitchFamily="18" charset="0"/>
              </a:rPr>
              <a:t>Vocabulary</a:t>
            </a:r>
            <a:endParaRPr lang="ru-RU" b="1" dirty="0">
              <a:solidFill>
                <a:schemeClr val="accent6">
                  <a:lumMod val="75000"/>
                </a:schemeClr>
              </a:solidFill>
              <a:latin typeface="Times New Roman" pitchFamily="18" charset="0"/>
              <a:cs typeface="Times New Roman" pitchFamily="18" charset="0"/>
            </a:endParaRPr>
          </a:p>
        </p:txBody>
      </p:sp>
      <p:sp>
        <p:nvSpPr>
          <p:cNvPr id="3" name="Объект 2"/>
          <p:cNvSpPr>
            <a:spLocks noGrp="1"/>
          </p:cNvSpPr>
          <p:nvPr>
            <p:ph idx="1"/>
          </p:nvPr>
        </p:nvSpPr>
        <p:spPr>
          <a:xfrm>
            <a:off x="457200" y="1196752"/>
            <a:ext cx="8229600" cy="5661248"/>
          </a:xfrm>
        </p:spPr>
        <p:txBody>
          <a:bodyPr>
            <a:normAutofit fontScale="92500" lnSpcReduction="10000"/>
          </a:bodyPr>
          <a:lstStyle/>
          <a:p>
            <a:pPr marL="0" indent="0">
              <a:buNone/>
            </a:pPr>
            <a:r>
              <a:rPr lang="en-US" b="1" dirty="0">
                <a:solidFill>
                  <a:srgbClr val="002060"/>
                </a:solidFill>
                <a:latin typeface="Times New Roman" pitchFamily="18" charset="0"/>
                <a:cs typeface="Times New Roman" pitchFamily="18" charset="0"/>
              </a:rPr>
              <a:t>palace                                              must/mustn’t    semi-detached house                   can/can’t           </a:t>
            </a:r>
          </a:p>
          <a:p>
            <a:pPr marL="0" indent="0">
              <a:buNone/>
            </a:pPr>
            <a:r>
              <a:rPr lang="en-US" b="1" dirty="0">
                <a:solidFill>
                  <a:srgbClr val="002060"/>
                </a:solidFill>
                <a:latin typeface="Times New Roman" pitchFamily="18" charset="0"/>
                <a:cs typeface="Times New Roman" pitchFamily="18" charset="0"/>
              </a:rPr>
              <a:t>tent                                                  permission                                </a:t>
            </a:r>
          </a:p>
          <a:p>
            <a:pPr marL="0" indent="0">
              <a:buNone/>
            </a:pPr>
            <a:r>
              <a:rPr lang="en-US" b="1" dirty="0">
                <a:solidFill>
                  <a:srgbClr val="002060"/>
                </a:solidFill>
                <a:latin typeface="Times New Roman" pitchFamily="18" charset="0"/>
                <a:cs typeface="Times New Roman" pitchFamily="18" charset="0"/>
              </a:rPr>
              <a:t>cottage                                            obligation</a:t>
            </a:r>
          </a:p>
          <a:p>
            <a:pPr marL="0" indent="0">
              <a:buNone/>
            </a:pPr>
            <a:r>
              <a:rPr lang="en-US" b="1" dirty="0">
                <a:solidFill>
                  <a:srgbClr val="002060"/>
                </a:solidFill>
                <a:latin typeface="Times New Roman" pitchFamily="18" charset="0"/>
                <a:cs typeface="Times New Roman" pitchFamily="18" charset="0"/>
              </a:rPr>
              <a:t>castle                                               prohibition</a:t>
            </a:r>
          </a:p>
          <a:p>
            <a:pPr marL="0" indent="0">
              <a:buNone/>
            </a:pPr>
            <a:r>
              <a:rPr lang="en-US" b="1" dirty="0">
                <a:solidFill>
                  <a:srgbClr val="002060"/>
                </a:solidFill>
                <a:latin typeface="Times New Roman" pitchFamily="18" charset="0"/>
                <a:cs typeface="Times New Roman" pitchFamily="18" charset="0"/>
              </a:rPr>
              <a:t>university halls of residence        make noise  </a:t>
            </a:r>
          </a:p>
          <a:p>
            <a:pPr marL="0" indent="0">
              <a:buNone/>
            </a:pPr>
            <a:r>
              <a:rPr lang="en-US" b="1" dirty="0">
                <a:solidFill>
                  <a:srgbClr val="002060"/>
                </a:solidFill>
                <a:latin typeface="Times New Roman" pitchFamily="18" charset="0"/>
                <a:cs typeface="Times New Roman" pitchFamily="18" charset="0"/>
              </a:rPr>
              <a:t>hotel                                                come barefoot</a:t>
            </a:r>
          </a:p>
          <a:p>
            <a:pPr marL="0" indent="0">
              <a:buNone/>
            </a:pPr>
            <a:r>
              <a:rPr lang="en-US" b="1" dirty="0">
                <a:solidFill>
                  <a:srgbClr val="002060"/>
                </a:solidFill>
                <a:latin typeface="Times New Roman" pitchFamily="18" charset="0"/>
                <a:cs typeface="Times New Roman" pitchFamily="18" charset="0"/>
              </a:rPr>
              <a:t>block of flats                                  remove food </a:t>
            </a:r>
          </a:p>
          <a:p>
            <a:pPr marL="0" indent="0">
              <a:buNone/>
            </a:pPr>
            <a:r>
              <a:rPr lang="en-US" b="1" dirty="0">
                <a:solidFill>
                  <a:srgbClr val="002060"/>
                </a:solidFill>
                <a:latin typeface="Times New Roman" pitchFamily="18" charset="0"/>
                <a:cs typeface="Times New Roman" pitchFamily="18" charset="0"/>
              </a:rPr>
              <a:t>hostel                                put posters on the wall </a:t>
            </a:r>
          </a:p>
          <a:p>
            <a:pPr marL="0" indent="0">
              <a:buNone/>
            </a:pPr>
            <a:r>
              <a:rPr lang="en-US" b="1" dirty="0">
                <a:solidFill>
                  <a:srgbClr val="002060"/>
                </a:solidFill>
                <a:latin typeface="Times New Roman" pitchFamily="18" charset="0"/>
                <a:cs typeface="Times New Roman" pitchFamily="18" charset="0"/>
              </a:rPr>
              <a:t>need                                      absence of necessity</a:t>
            </a:r>
          </a:p>
          <a:p>
            <a:pPr marL="0" indent="0">
              <a:buNone/>
            </a:pPr>
            <a:r>
              <a:rPr lang="en-US" b="1" dirty="0">
                <a:solidFill>
                  <a:srgbClr val="002060"/>
                </a:solidFill>
                <a:latin typeface="Times New Roman" pitchFamily="18" charset="0"/>
                <a:cs typeface="Times New Roman" pitchFamily="18" charset="0"/>
              </a:rPr>
              <a:t>needn’t                                            necessity</a:t>
            </a:r>
          </a:p>
          <a:p>
            <a:pPr marL="0" indent="0">
              <a:buNone/>
            </a:pPr>
            <a:endParaRPr lang="ru-RU" dirty="0"/>
          </a:p>
        </p:txBody>
      </p:sp>
    </p:spTree>
    <p:extLst>
      <p:ext uri="{BB962C8B-B14F-4D97-AF65-F5344CB8AC3E}">
        <p14:creationId xmlns:p14="http://schemas.microsoft.com/office/powerpoint/2010/main" val="15774807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accent6">
                    <a:lumMod val="75000"/>
                  </a:schemeClr>
                </a:solidFill>
                <a:latin typeface="Times New Roman" pitchFamily="18" charset="0"/>
                <a:cs typeface="Times New Roman" pitchFamily="18" charset="0"/>
              </a:rPr>
              <a:t>What type of dwellings is it?</a:t>
            </a:r>
            <a:endParaRPr lang="ru-RU" b="1" dirty="0">
              <a:solidFill>
                <a:schemeClr val="accent6">
                  <a:lumMod val="75000"/>
                </a:schemeClr>
              </a:solidFill>
              <a:latin typeface="Times New Roman" pitchFamily="18" charset="0"/>
              <a:cs typeface="Times New Roman" pitchFamily="18" charset="0"/>
            </a:endParaRPr>
          </a:p>
        </p:txBody>
      </p:sp>
      <p:pic>
        <p:nvPicPr>
          <p:cNvPr id="4098" name="Picture 2" descr="G:\Семинар 21.03.19\картинки\Winter Palace.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1412776"/>
            <a:ext cx="9144000" cy="544522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1484784"/>
            <a:ext cx="9144000" cy="923330"/>
          </a:xfrm>
          <a:prstGeom prst="rect">
            <a:avLst/>
          </a:prstGeom>
          <a:noFill/>
        </p:spPr>
        <p:txBody>
          <a:bodyPr wrap="square" rtlCol="0">
            <a:spAutoFit/>
          </a:bodyPr>
          <a:lstStyle/>
          <a:p>
            <a:pPr algn="ctr"/>
            <a:r>
              <a:rPr lang="en-US" sz="5400" b="1" dirty="0" smtClean="0">
                <a:solidFill>
                  <a:srgbClr val="FFFF00"/>
                </a:solidFill>
                <a:latin typeface="Times New Roman" pitchFamily="18" charset="0"/>
                <a:cs typeface="Times New Roman" pitchFamily="18" charset="0"/>
              </a:rPr>
              <a:t>a palace</a:t>
            </a:r>
            <a:endParaRPr lang="ru-RU" sz="5400" b="1"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337169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G:\Семинар 21.03.19\картинки\hote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32656"/>
            <a:ext cx="9036496" cy="638132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1052736"/>
            <a:ext cx="9144000" cy="923330"/>
          </a:xfrm>
          <a:prstGeom prst="rect">
            <a:avLst/>
          </a:prstGeom>
          <a:noFill/>
        </p:spPr>
        <p:txBody>
          <a:bodyPr wrap="square" rtlCol="0">
            <a:spAutoFit/>
          </a:bodyPr>
          <a:lstStyle/>
          <a:p>
            <a:pPr algn="ctr"/>
            <a:r>
              <a:rPr lang="en-US" sz="5400" b="1" dirty="0" smtClean="0">
                <a:latin typeface="Times New Roman" pitchFamily="18" charset="0"/>
                <a:cs typeface="Times New Roman" pitchFamily="18" charset="0"/>
              </a:rPr>
              <a:t>a hotel</a:t>
            </a:r>
            <a:endParaRPr lang="ru-RU" sz="5400" b="1" dirty="0">
              <a:latin typeface="Times New Roman" pitchFamily="18" charset="0"/>
              <a:cs typeface="Times New Roman" pitchFamily="18" charset="0"/>
            </a:endParaRPr>
          </a:p>
        </p:txBody>
      </p:sp>
    </p:spTree>
    <p:extLst>
      <p:ext uri="{BB962C8B-B14F-4D97-AF65-F5344CB8AC3E}">
        <p14:creationId xmlns:p14="http://schemas.microsoft.com/office/powerpoint/2010/main" val="4210588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G:\Семинар 21.03.19\картинки\ten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32"/>
            <a:ext cx="9045476" cy="676875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788024" y="404664"/>
            <a:ext cx="1944216" cy="923330"/>
          </a:xfrm>
          <a:prstGeom prst="rect">
            <a:avLst/>
          </a:prstGeom>
          <a:noFill/>
        </p:spPr>
        <p:txBody>
          <a:bodyPr wrap="square" rtlCol="0">
            <a:spAutoFit/>
          </a:bodyPr>
          <a:lstStyle/>
          <a:p>
            <a:r>
              <a:rPr lang="en-US" sz="5400" b="1" dirty="0" smtClean="0">
                <a:solidFill>
                  <a:schemeClr val="accent6"/>
                </a:solidFill>
              </a:rPr>
              <a:t>a tent</a:t>
            </a:r>
            <a:endParaRPr lang="ru-RU" sz="5400" b="1" dirty="0">
              <a:solidFill>
                <a:schemeClr val="accent6"/>
              </a:solidFill>
            </a:endParaRPr>
          </a:p>
        </p:txBody>
      </p:sp>
    </p:spTree>
    <p:extLst>
      <p:ext uri="{BB962C8B-B14F-4D97-AF65-F5344CB8AC3E}">
        <p14:creationId xmlns:p14="http://schemas.microsoft.com/office/powerpoint/2010/main" val="18545747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G:\Семинар 21.03.19\картинки\Windsor Castl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88640"/>
            <a:ext cx="9144000" cy="655272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572000" y="620688"/>
            <a:ext cx="2336922" cy="923330"/>
          </a:xfrm>
          <a:prstGeom prst="rect">
            <a:avLst/>
          </a:prstGeom>
          <a:noFill/>
        </p:spPr>
        <p:txBody>
          <a:bodyPr wrap="none" rtlCol="0">
            <a:spAutoFit/>
          </a:bodyPr>
          <a:lstStyle/>
          <a:p>
            <a:r>
              <a:rPr lang="en-US" sz="5400" b="1" dirty="0" smtClean="0">
                <a:solidFill>
                  <a:schemeClr val="accent6">
                    <a:lumMod val="50000"/>
                  </a:schemeClr>
                </a:solidFill>
              </a:rPr>
              <a:t>a castle</a:t>
            </a:r>
            <a:endParaRPr lang="ru-RU" sz="5400" b="1" dirty="0">
              <a:solidFill>
                <a:schemeClr val="accent6">
                  <a:lumMod val="50000"/>
                </a:schemeClr>
              </a:solidFill>
            </a:endParaRPr>
          </a:p>
        </p:txBody>
      </p:sp>
    </p:spTree>
    <p:extLst>
      <p:ext uri="{BB962C8B-B14F-4D97-AF65-F5344CB8AC3E}">
        <p14:creationId xmlns:p14="http://schemas.microsoft.com/office/powerpoint/2010/main" val="431146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491</TotalTime>
  <Words>318</Words>
  <Application>Microsoft Office PowerPoint</Application>
  <PresentationFormat>Экран (4:3)</PresentationFormat>
  <Paragraphs>66</Paragraphs>
  <Slides>23</Slides>
  <Notes>0</Notes>
  <HiddenSlides>0</HiddenSlides>
  <MMClips>4</MMClips>
  <ScaleCrop>false</ScaleCrop>
  <HeadingPairs>
    <vt:vector size="4" baseType="variant">
      <vt:variant>
        <vt:lpstr>Тема</vt:lpstr>
      </vt:variant>
      <vt:variant>
        <vt:i4>2</vt:i4>
      </vt:variant>
      <vt:variant>
        <vt:lpstr>Заголовки слайдов</vt:lpstr>
      </vt:variant>
      <vt:variant>
        <vt:i4>23</vt:i4>
      </vt:variant>
    </vt:vector>
  </HeadingPairs>
  <TitlesOfParts>
    <vt:vector size="25" baseType="lpstr">
      <vt:lpstr>Тема Office</vt:lpstr>
      <vt:lpstr>Специальное оформление</vt:lpstr>
      <vt:lpstr>МОАУ «Гимназия№1»</vt:lpstr>
      <vt:lpstr>What is there inside?</vt:lpstr>
      <vt:lpstr>Video-letter  </vt:lpstr>
      <vt:lpstr>Do we follow the rules?</vt:lpstr>
      <vt:lpstr>Vocabulary</vt:lpstr>
      <vt:lpstr>What type of dwellings is it?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A question from Jennifer</vt:lpstr>
      <vt:lpstr>A question from Jennifer</vt:lpstr>
      <vt:lpstr>Speaking about hobbies</vt:lpstr>
      <vt:lpstr>Modal verbs</vt:lpstr>
      <vt:lpstr>Read the text and fill in the gaps transforming capitalized words if necessary.</vt:lpstr>
      <vt:lpstr>Dance Break</vt:lpstr>
      <vt:lpstr>Working in groups</vt:lpstr>
      <vt:lpstr>Rules and regulations</vt:lpstr>
      <vt:lpstr>Рефлексия</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Название  презентации</dc:title>
  <dc:creator>Павел</dc:creator>
  <cp:lastModifiedBy>учитель</cp:lastModifiedBy>
  <cp:revision>53</cp:revision>
  <dcterms:created xsi:type="dcterms:W3CDTF">2009-01-08T12:15:48Z</dcterms:created>
  <dcterms:modified xsi:type="dcterms:W3CDTF">2019-03-21T04:54:42Z</dcterms:modified>
</cp:coreProperties>
</file>