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6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1" r:id="rId13"/>
  </p:sldIdLst>
  <p:sldSz cx="10083800" cy="7556500"/>
  <p:notesSz cx="10083800" cy="75565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1614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2515"/>
            <a:ext cx="8571230" cy="158686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1640"/>
            <a:ext cx="7058660" cy="18891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10/20/2017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78720" cy="7556500"/>
          </a:xfrm>
          <a:custGeom>
            <a:avLst/>
            <a:gdLst/>
            <a:ahLst/>
            <a:cxnLst/>
            <a:rect l="l" t="t" r="r" b="b"/>
            <a:pathLst>
              <a:path w="10078720" h="7556500">
                <a:moveTo>
                  <a:pt x="0" y="7556500"/>
                </a:moveTo>
                <a:lnTo>
                  <a:pt x="10078719" y="7556500"/>
                </a:lnTo>
                <a:lnTo>
                  <a:pt x="10078720" y="0"/>
                </a:lnTo>
                <a:lnTo>
                  <a:pt x="0" y="0"/>
                </a:lnTo>
                <a:lnTo>
                  <a:pt x="0" y="7556500"/>
                </a:lnTo>
                <a:close/>
              </a:path>
            </a:pathLst>
          </a:custGeom>
          <a:solidFill>
            <a:srgbClr val="B9BDD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05129" y="1893570"/>
            <a:ext cx="9674860" cy="5662930"/>
          </a:xfrm>
          <a:custGeom>
            <a:avLst/>
            <a:gdLst/>
            <a:ahLst/>
            <a:cxnLst/>
            <a:rect l="l" t="t" r="r" b="b"/>
            <a:pathLst>
              <a:path w="9674860" h="5662930">
                <a:moveTo>
                  <a:pt x="9674860" y="5662930"/>
                </a:moveTo>
                <a:lnTo>
                  <a:pt x="0" y="5662930"/>
                </a:lnTo>
                <a:lnTo>
                  <a:pt x="0" y="0"/>
                </a:lnTo>
                <a:lnTo>
                  <a:pt x="9674860" y="0"/>
                </a:lnTo>
                <a:lnTo>
                  <a:pt x="9674860" y="5662930"/>
                </a:lnTo>
                <a:close/>
              </a:path>
            </a:pathLst>
          </a:custGeom>
          <a:solidFill>
            <a:srgbClr val="DCDC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05129" y="1893570"/>
            <a:ext cx="9674860" cy="5662930"/>
          </a:xfrm>
          <a:custGeom>
            <a:avLst/>
            <a:gdLst/>
            <a:ahLst/>
            <a:cxnLst/>
            <a:rect l="l" t="t" r="r" b="b"/>
            <a:pathLst>
              <a:path w="9674860" h="5662930">
                <a:moveTo>
                  <a:pt x="0" y="5662930"/>
                </a:moveTo>
                <a:lnTo>
                  <a:pt x="0" y="0"/>
                </a:lnTo>
                <a:lnTo>
                  <a:pt x="9674860" y="0"/>
                </a:lnTo>
                <a:lnTo>
                  <a:pt x="9674860" y="5662930"/>
                </a:lnTo>
              </a:path>
            </a:pathLst>
          </a:custGeom>
          <a:ln w="3175">
            <a:solidFill>
              <a:srgbClr val="BFBFB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0"/>
            <a:ext cx="181610" cy="918210"/>
          </a:xfrm>
          <a:custGeom>
            <a:avLst/>
            <a:gdLst/>
            <a:ahLst/>
            <a:cxnLst/>
            <a:rect l="l" t="t" r="r" b="b"/>
            <a:pathLst>
              <a:path w="181610" h="918210">
                <a:moveTo>
                  <a:pt x="181610" y="0"/>
                </a:moveTo>
                <a:lnTo>
                  <a:pt x="0" y="0"/>
                </a:lnTo>
                <a:lnTo>
                  <a:pt x="0" y="918209"/>
                </a:lnTo>
                <a:lnTo>
                  <a:pt x="181610" y="918209"/>
                </a:lnTo>
                <a:lnTo>
                  <a:pt x="181610" y="0"/>
                </a:lnTo>
                <a:close/>
              </a:path>
            </a:pathLst>
          </a:custGeom>
          <a:solidFill>
            <a:srgbClr val="115B8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0"/>
            <a:ext cx="181610" cy="918210"/>
          </a:xfrm>
          <a:custGeom>
            <a:avLst/>
            <a:gdLst/>
            <a:ahLst/>
            <a:cxnLst/>
            <a:rect l="l" t="t" r="r" b="b"/>
            <a:pathLst>
              <a:path w="181610" h="918210">
                <a:moveTo>
                  <a:pt x="91440" y="918209"/>
                </a:moveTo>
                <a:lnTo>
                  <a:pt x="0" y="918209"/>
                </a:lnTo>
                <a:lnTo>
                  <a:pt x="0" y="0"/>
                </a:lnTo>
                <a:lnTo>
                  <a:pt x="181610" y="0"/>
                </a:lnTo>
                <a:lnTo>
                  <a:pt x="181610" y="918209"/>
                </a:lnTo>
                <a:lnTo>
                  <a:pt x="91440" y="918209"/>
                </a:lnTo>
                <a:close/>
              </a:path>
            </a:pathLst>
          </a:custGeom>
          <a:ln w="317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238125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79">
                <a:moveTo>
                  <a:pt x="181610" y="0"/>
                </a:moveTo>
                <a:lnTo>
                  <a:pt x="0" y="0"/>
                </a:lnTo>
                <a:lnTo>
                  <a:pt x="0" y="919479"/>
                </a:lnTo>
                <a:lnTo>
                  <a:pt x="181610" y="919479"/>
                </a:lnTo>
                <a:lnTo>
                  <a:pt x="181610" y="0"/>
                </a:lnTo>
                <a:close/>
              </a:path>
            </a:pathLst>
          </a:custGeom>
          <a:solidFill>
            <a:srgbClr val="115B8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0" y="238125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79">
                <a:moveTo>
                  <a:pt x="91440" y="919479"/>
                </a:moveTo>
                <a:lnTo>
                  <a:pt x="0" y="919479"/>
                </a:lnTo>
                <a:lnTo>
                  <a:pt x="0" y="0"/>
                </a:lnTo>
                <a:lnTo>
                  <a:pt x="181610" y="0"/>
                </a:lnTo>
                <a:lnTo>
                  <a:pt x="181610" y="919479"/>
                </a:lnTo>
                <a:lnTo>
                  <a:pt x="91440" y="919479"/>
                </a:lnTo>
                <a:close/>
              </a:path>
            </a:pathLst>
          </a:custGeom>
          <a:ln w="317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0" y="116840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80">
                <a:moveTo>
                  <a:pt x="181610" y="0"/>
                </a:moveTo>
                <a:lnTo>
                  <a:pt x="0" y="0"/>
                </a:lnTo>
                <a:lnTo>
                  <a:pt x="0" y="919479"/>
                </a:lnTo>
                <a:lnTo>
                  <a:pt x="181610" y="919479"/>
                </a:lnTo>
                <a:lnTo>
                  <a:pt x="181610" y="0"/>
                </a:lnTo>
                <a:close/>
              </a:path>
            </a:pathLst>
          </a:custGeom>
          <a:solidFill>
            <a:srgbClr val="115B8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0" y="116840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80">
                <a:moveTo>
                  <a:pt x="91440" y="919479"/>
                </a:moveTo>
                <a:lnTo>
                  <a:pt x="0" y="919479"/>
                </a:lnTo>
                <a:lnTo>
                  <a:pt x="0" y="0"/>
                </a:lnTo>
                <a:lnTo>
                  <a:pt x="181610" y="0"/>
                </a:lnTo>
                <a:lnTo>
                  <a:pt x="181610" y="919479"/>
                </a:lnTo>
                <a:lnTo>
                  <a:pt x="91440" y="919479"/>
                </a:lnTo>
                <a:close/>
              </a:path>
            </a:pathLst>
          </a:custGeom>
          <a:ln w="317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rgbClr val="33333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Times New Roman"/>
                <a:cs typeface="Times New Roman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10/20/2017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rgbClr val="33333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7995"/>
            <a:ext cx="4386453" cy="49872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7" y="1737995"/>
            <a:ext cx="4386453" cy="49872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10/20/2017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78720" cy="7556500"/>
          </a:xfrm>
          <a:custGeom>
            <a:avLst/>
            <a:gdLst/>
            <a:ahLst/>
            <a:cxnLst/>
            <a:rect l="l" t="t" r="r" b="b"/>
            <a:pathLst>
              <a:path w="10078720" h="7556500">
                <a:moveTo>
                  <a:pt x="0" y="7556500"/>
                </a:moveTo>
                <a:lnTo>
                  <a:pt x="10078719" y="7556500"/>
                </a:lnTo>
                <a:lnTo>
                  <a:pt x="10078720" y="0"/>
                </a:lnTo>
                <a:lnTo>
                  <a:pt x="0" y="0"/>
                </a:lnTo>
                <a:lnTo>
                  <a:pt x="0" y="7556500"/>
                </a:lnTo>
                <a:close/>
              </a:path>
            </a:pathLst>
          </a:custGeom>
          <a:solidFill>
            <a:srgbClr val="B9BDD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0"/>
            <a:ext cx="181610" cy="918210"/>
          </a:xfrm>
          <a:custGeom>
            <a:avLst/>
            <a:gdLst/>
            <a:ahLst/>
            <a:cxnLst/>
            <a:rect l="l" t="t" r="r" b="b"/>
            <a:pathLst>
              <a:path w="181610" h="918210">
                <a:moveTo>
                  <a:pt x="181610" y="0"/>
                </a:moveTo>
                <a:lnTo>
                  <a:pt x="0" y="0"/>
                </a:lnTo>
                <a:lnTo>
                  <a:pt x="0" y="918209"/>
                </a:lnTo>
                <a:lnTo>
                  <a:pt x="181610" y="918209"/>
                </a:lnTo>
                <a:lnTo>
                  <a:pt x="181610" y="0"/>
                </a:lnTo>
                <a:close/>
              </a:path>
            </a:pathLst>
          </a:custGeom>
          <a:solidFill>
            <a:srgbClr val="115B8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181610" cy="918210"/>
          </a:xfrm>
          <a:custGeom>
            <a:avLst/>
            <a:gdLst/>
            <a:ahLst/>
            <a:cxnLst/>
            <a:rect l="l" t="t" r="r" b="b"/>
            <a:pathLst>
              <a:path w="181610" h="918210">
                <a:moveTo>
                  <a:pt x="91440" y="918209"/>
                </a:moveTo>
                <a:lnTo>
                  <a:pt x="0" y="918209"/>
                </a:lnTo>
                <a:lnTo>
                  <a:pt x="0" y="0"/>
                </a:lnTo>
                <a:lnTo>
                  <a:pt x="181610" y="0"/>
                </a:lnTo>
                <a:lnTo>
                  <a:pt x="181610" y="918209"/>
                </a:lnTo>
                <a:lnTo>
                  <a:pt x="91440" y="918209"/>
                </a:lnTo>
                <a:close/>
              </a:path>
            </a:pathLst>
          </a:custGeom>
          <a:ln w="317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238125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79">
                <a:moveTo>
                  <a:pt x="181610" y="0"/>
                </a:moveTo>
                <a:lnTo>
                  <a:pt x="0" y="0"/>
                </a:lnTo>
                <a:lnTo>
                  <a:pt x="0" y="919479"/>
                </a:lnTo>
                <a:lnTo>
                  <a:pt x="181610" y="919479"/>
                </a:lnTo>
                <a:lnTo>
                  <a:pt x="181610" y="0"/>
                </a:lnTo>
                <a:close/>
              </a:path>
            </a:pathLst>
          </a:custGeom>
          <a:solidFill>
            <a:srgbClr val="115B8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238125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79">
                <a:moveTo>
                  <a:pt x="91440" y="919479"/>
                </a:moveTo>
                <a:lnTo>
                  <a:pt x="0" y="919479"/>
                </a:lnTo>
                <a:lnTo>
                  <a:pt x="0" y="0"/>
                </a:lnTo>
                <a:lnTo>
                  <a:pt x="181610" y="0"/>
                </a:lnTo>
                <a:lnTo>
                  <a:pt x="181610" y="919479"/>
                </a:lnTo>
                <a:lnTo>
                  <a:pt x="91440" y="919479"/>
                </a:lnTo>
                <a:close/>
              </a:path>
            </a:pathLst>
          </a:custGeom>
          <a:ln w="317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116840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80">
                <a:moveTo>
                  <a:pt x="181610" y="0"/>
                </a:moveTo>
                <a:lnTo>
                  <a:pt x="0" y="0"/>
                </a:lnTo>
                <a:lnTo>
                  <a:pt x="0" y="919479"/>
                </a:lnTo>
                <a:lnTo>
                  <a:pt x="181610" y="919479"/>
                </a:lnTo>
                <a:lnTo>
                  <a:pt x="181610" y="0"/>
                </a:lnTo>
                <a:close/>
              </a:path>
            </a:pathLst>
          </a:custGeom>
          <a:solidFill>
            <a:srgbClr val="115B8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0" y="116840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80">
                <a:moveTo>
                  <a:pt x="91440" y="919479"/>
                </a:moveTo>
                <a:lnTo>
                  <a:pt x="0" y="919479"/>
                </a:lnTo>
                <a:lnTo>
                  <a:pt x="0" y="0"/>
                </a:lnTo>
                <a:lnTo>
                  <a:pt x="181610" y="0"/>
                </a:lnTo>
                <a:lnTo>
                  <a:pt x="181610" y="919479"/>
                </a:lnTo>
                <a:lnTo>
                  <a:pt x="91440" y="919479"/>
                </a:lnTo>
                <a:close/>
              </a:path>
            </a:pathLst>
          </a:custGeom>
          <a:ln w="317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rgbClr val="33333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10/20/2017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Blank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78720" cy="7556500"/>
          </a:xfrm>
          <a:custGeom>
            <a:avLst/>
            <a:gdLst/>
            <a:ahLst/>
            <a:cxnLst/>
            <a:rect l="l" t="t" r="r" b="b"/>
            <a:pathLst>
              <a:path w="10078720" h="7556500">
                <a:moveTo>
                  <a:pt x="0" y="7556500"/>
                </a:moveTo>
                <a:lnTo>
                  <a:pt x="10078719" y="7556500"/>
                </a:lnTo>
                <a:lnTo>
                  <a:pt x="10078720" y="0"/>
                </a:lnTo>
                <a:lnTo>
                  <a:pt x="0" y="0"/>
                </a:lnTo>
                <a:lnTo>
                  <a:pt x="0" y="7556500"/>
                </a:lnTo>
                <a:close/>
              </a:path>
            </a:pathLst>
          </a:custGeom>
          <a:solidFill>
            <a:srgbClr val="B9BDD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05129" y="1893570"/>
            <a:ext cx="9674860" cy="5662930"/>
          </a:xfrm>
          <a:custGeom>
            <a:avLst/>
            <a:gdLst/>
            <a:ahLst/>
            <a:cxnLst/>
            <a:rect l="l" t="t" r="r" b="b"/>
            <a:pathLst>
              <a:path w="9674860" h="5662930">
                <a:moveTo>
                  <a:pt x="9674860" y="5662930"/>
                </a:moveTo>
                <a:lnTo>
                  <a:pt x="0" y="5662930"/>
                </a:lnTo>
                <a:lnTo>
                  <a:pt x="0" y="0"/>
                </a:lnTo>
                <a:lnTo>
                  <a:pt x="9674860" y="0"/>
                </a:lnTo>
                <a:lnTo>
                  <a:pt x="9674860" y="5662930"/>
                </a:lnTo>
                <a:close/>
              </a:path>
            </a:pathLst>
          </a:custGeom>
          <a:solidFill>
            <a:srgbClr val="DCDC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05129" y="1893570"/>
            <a:ext cx="9674860" cy="5662930"/>
          </a:xfrm>
          <a:custGeom>
            <a:avLst/>
            <a:gdLst/>
            <a:ahLst/>
            <a:cxnLst/>
            <a:rect l="l" t="t" r="r" b="b"/>
            <a:pathLst>
              <a:path w="9674860" h="5662930">
                <a:moveTo>
                  <a:pt x="0" y="5662930"/>
                </a:moveTo>
                <a:lnTo>
                  <a:pt x="0" y="0"/>
                </a:lnTo>
                <a:lnTo>
                  <a:pt x="9674860" y="0"/>
                </a:lnTo>
                <a:lnTo>
                  <a:pt x="9674860" y="5662930"/>
                </a:lnTo>
              </a:path>
            </a:pathLst>
          </a:custGeom>
          <a:ln w="3175">
            <a:solidFill>
              <a:srgbClr val="BFBFB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0"/>
            <a:ext cx="181610" cy="918210"/>
          </a:xfrm>
          <a:custGeom>
            <a:avLst/>
            <a:gdLst/>
            <a:ahLst/>
            <a:cxnLst/>
            <a:rect l="l" t="t" r="r" b="b"/>
            <a:pathLst>
              <a:path w="181610" h="918210">
                <a:moveTo>
                  <a:pt x="181610" y="0"/>
                </a:moveTo>
                <a:lnTo>
                  <a:pt x="0" y="0"/>
                </a:lnTo>
                <a:lnTo>
                  <a:pt x="0" y="918209"/>
                </a:lnTo>
                <a:lnTo>
                  <a:pt x="181610" y="918209"/>
                </a:lnTo>
                <a:lnTo>
                  <a:pt x="181610" y="0"/>
                </a:lnTo>
                <a:close/>
              </a:path>
            </a:pathLst>
          </a:custGeom>
          <a:solidFill>
            <a:srgbClr val="115B8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0"/>
            <a:ext cx="181610" cy="918210"/>
          </a:xfrm>
          <a:custGeom>
            <a:avLst/>
            <a:gdLst/>
            <a:ahLst/>
            <a:cxnLst/>
            <a:rect l="l" t="t" r="r" b="b"/>
            <a:pathLst>
              <a:path w="181610" h="918210">
                <a:moveTo>
                  <a:pt x="91440" y="918209"/>
                </a:moveTo>
                <a:lnTo>
                  <a:pt x="0" y="918209"/>
                </a:lnTo>
                <a:lnTo>
                  <a:pt x="0" y="0"/>
                </a:lnTo>
                <a:lnTo>
                  <a:pt x="181610" y="0"/>
                </a:lnTo>
                <a:lnTo>
                  <a:pt x="181610" y="918209"/>
                </a:lnTo>
                <a:lnTo>
                  <a:pt x="91440" y="918209"/>
                </a:lnTo>
                <a:close/>
              </a:path>
            </a:pathLst>
          </a:custGeom>
          <a:ln w="317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238125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79">
                <a:moveTo>
                  <a:pt x="181610" y="0"/>
                </a:moveTo>
                <a:lnTo>
                  <a:pt x="0" y="0"/>
                </a:lnTo>
                <a:lnTo>
                  <a:pt x="0" y="919479"/>
                </a:lnTo>
                <a:lnTo>
                  <a:pt x="181610" y="919479"/>
                </a:lnTo>
                <a:lnTo>
                  <a:pt x="181610" y="0"/>
                </a:lnTo>
                <a:close/>
              </a:path>
            </a:pathLst>
          </a:custGeom>
          <a:solidFill>
            <a:srgbClr val="115B8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0" y="238125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79">
                <a:moveTo>
                  <a:pt x="91440" y="919479"/>
                </a:moveTo>
                <a:lnTo>
                  <a:pt x="0" y="919479"/>
                </a:lnTo>
                <a:lnTo>
                  <a:pt x="0" y="0"/>
                </a:lnTo>
                <a:lnTo>
                  <a:pt x="181610" y="0"/>
                </a:lnTo>
                <a:lnTo>
                  <a:pt x="181610" y="919479"/>
                </a:lnTo>
                <a:lnTo>
                  <a:pt x="91440" y="919479"/>
                </a:lnTo>
                <a:close/>
              </a:path>
            </a:pathLst>
          </a:custGeom>
          <a:ln w="317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0" y="116840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80">
                <a:moveTo>
                  <a:pt x="181610" y="0"/>
                </a:moveTo>
                <a:lnTo>
                  <a:pt x="0" y="0"/>
                </a:lnTo>
                <a:lnTo>
                  <a:pt x="0" y="919479"/>
                </a:lnTo>
                <a:lnTo>
                  <a:pt x="181610" y="919479"/>
                </a:lnTo>
                <a:lnTo>
                  <a:pt x="181610" y="0"/>
                </a:lnTo>
                <a:close/>
              </a:path>
            </a:pathLst>
          </a:custGeom>
          <a:solidFill>
            <a:srgbClr val="115B8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0" y="1168400"/>
            <a:ext cx="181610" cy="919480"/>
          </a:xfrm>
          <a:custGeom>
            <a:avLst/>
            <a:gdLst/>
            <a:ahLst/>
            <a:cxnLst/>
            <a:rect l="l" t="t" r="r" b="b"/>
            <a:pathLst>
              <a:path w="181610" h="919480">
                <a:moveTo>
                  <a:pt x="91440" y="919479"/>
                </a:moveTo>
                <a:lnTo>
                  <a:pt x="0" y="919479"/>
                </a:lnTo>
                <a:lnTo>
                  <a:pt x="0" y="0"/>
                </a:lnTo>
                <a:lnTo>
                  <a:pt x="181610" y="0"/>
                </a:lnTo>
                <a:lnTo>
                  <a:pt x="181610" y="919479"/>
                </a:lnTo>
                <a:lnTo>
                  <a:pt x="91440" y="919479"/>
                </a:lnTo>
                <a:close/>
              </a:path>
            </a:pathLst>
          </a:custGeom>
          <a:ln w="317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10/20/2017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78720" cy="7556500"/>
          </a:xfrm>
          <a:custGeom>
            <a:avLst/>
            <a:gdLst/>
            <a:ahLst/>
            <a:cxnLst/>
            <a:rect l="l" t="t" r="r" b="b"/>
            <a:pathLst>
              <a:path w="10078720" h="7556500">
                <a:moveTo>
                  <a:pt x="0" y="7556500"/>
                </a:moveTo>
                <a:lnTo>
                  <a:pt x="10078719" y="7556500"/>
                </a:lnTo>
                <a:lnTo>
                  <a:pt x="10078720" y="0"/>
                </a:lnTo>
                <a:lnTo>
                  <a:pt x="0" y="0"/>
                </a:lnTo>
                <a:lnTo>
                  <a:pt x="0" y="7556500"/>
                </a:lnTo>
                <a:close/>
              </a:path>
            </a:pathLst>
          </a:custGeom>
          <a:solidFill>
            <a:srgbClr val="B9BDD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84224" y="629919"/>
            <a:ext cx="8515350" cy="10858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1" i="0">
                <a:solidFill>
                  <a:srgbClr val="333333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58850" y="3183890"/>
            <a:ext cx="8949690" cy="18707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tx1"/>
                </a:solidFill>
                <a:latin typeface="Times New Roman"/>
                <a:cs typeface="Times New Roman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27545"/>
            <a:ext cx="3226816" cy="3778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27545"/>
            <a:ext cx="2319274" cy="3778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pPr/>
              <a:t>10/20/2017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27545"/>
            <a:ext cx="2319274" cy="3778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learningapps.org/" TargetMode="External"/><Relationship Id="rId2" Type="http://schemas.openxmlformats.org/officeDocument/2006/relationships/hyperlink" Target="http://school-collection.edu.ru/" TargetMode="Externa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learningapps.org/watch?v=pv75i0vnn01" TargetMode="External"/><Relationship Id="rId2" Type="http://schemas.openxmlformats.org/officeDocument/2006/relationships/hyperlink" Target="http://files.school-collection.edu.ru/dlrstore/7a395e1c-0a01-0355-012c-d7361418a043/%5bRUS6_098%5d_%5bIM_231%5d.swf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learningapps.org/watch?v=pdn11rdg501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learningapps.org/display?v=ps8a0jbe501" TargetMode="External"/><Relationship Id="rId2" Type="http://schemas.openxmlformats.org/officeDocument/2006/relationships/hyperlink" Target="http://learningapps.org/watch?v=pu6fzuvg201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files.school-collection.edu.ru/dlrstore/7a396213-0a01-0355-011d-565f67489072/%5bRUS6_107%5d_%5bIA_026%5d.swf" TargetMode="External"/><Relationship Id="rId5" Type="http://schemas.openxmlformats.org/officeDocument/2006/relationships/hyperlink" Target="http://files.school-collection.edu.ru/dlrstore/7a39b3b7-0a01-0355-00ea-443fc6774807/index_listing.html" TargetMode="External"/><Relationship Id="rId4" Type="http://schemas.openxmlformats.org/officeDocument/2006/relationships/hyperlink" Target="http://files.school-collection.edu.ru/dlrstore/7a3961e0-0a01-0355-00a5-74b2abc25df4/%5bRUS6_105%5d_%5bIA_003%5d.sw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633220" y="977900"/>
            <a:ext cx="673354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МЕТОДИЧЕСКИЕ </a:t>
            </a:r>
            <a:r>
              <a:rPr spc="-10" dirty="0"/>
              <a:t>РЕКОМЕНДАЦИИ </a:t>
            </a:r>
            <a:r>
              <a:rPr dirty="0"/>
              <a:t>К</a:t>
            </a:r>
            <a:r>
              <a:rPr spc="-15" dirty="0"/>
              <a:t> </a:t>
            </a:r>
            <a:r>
              <a:rPr spc="-5" dirty="0"/>
              <a:t>УРОКУ: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27050" y="1941829"/>
            <a:ext cx="9382760" cy="527685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845"/>
              </a:lnSpc>
              <a:spcBef>
                <a:spcPts val="100"/>
              </a:spcBef>
            </a:pPr>
            <a:r>
              <a:rPr sz="2400" b="1" spc="-5" dirty="0">
                <a:latin typeface="Times New Roman"/>
                <a:cs typeface="Times New Roman"/>
              </a:rPr>
              <a:t>Тема урока: </a:t>
            </a:r>
            <a:r>
              <a:rPr sz="2400" spc="-5" dirty="0">
                <a:latin typeface="Times New Roman"/>
                <a:cs typeface="Times New Roman"/>
              </a:rPr>
              <a:t>Повторение раздела „Имя</a:t>
            </a:r>
            <a:r>
              <a:rPr sz="2400" spc="25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прилагательное“</a:t>
            </a:r>
            <a:endParaRPr sz="2400">
              <a:latin typeface="Times New Roman"/>
              <a:cs typeface="Times New Roman"/>
            </a:endParaRPr>
          </a:p>
          <a:p>
            <a:pPr marL="12700" marR="8890" algn="just">
              <a:lnSpc>
                <a:spcPts val="2700"/>
              </a:lnSpc>
              <a:spcBef>
                <a:spcPts val="204"/>
              </a:spcBef>
            </a:pPr>
            <a:r>
              <a:rPr sz="2400" b="1" dirty="0">
                <a:latin typeface="Times New Roman"/>
                <a:cs typeface="Times New Roman"/>
              </a:rPr>
              <a:t>Цель </a:t>
            </a:r>
            <a:r>
              <a:rPr sz="2400" b="1" spc="-5" dirty="0">
                <a:latin typeface="Times New Roman"/>
                <a:cs typeface="Times New Roman"/>
              </a:rPr>
              <a:t>урока: </a:t>
            </a:r>
            <a:r>
              <a:rPr sz="2400" spc="-5" dirty="0">
                <a:latin typeface="Times New Roman"/>
                <a:cs typeface="Times New Roman"/>
              </a:rPr>
              <a:t>повторить </a:t>
            </a:r>
            <a:r>
              <a:rPr sz="2400" dirty="0">
                <a:latin typeface="Times New Roman"/>
                <a:cs typeface="Times New Roman"/>
              </a:rPr>
              <a:t>и </a:t>
            </a:r>
            <a:r>
              <a:rPr sz="2400" spc="-5" dirty="0">
                <a:latin typeface="Times New Roman"/>
                <a:cs typeface="Times New Roman"/>
              </a:rPr>
              <a:t>обощить знания, полученные при изучении  раздела „Имя прилагательное“, подготовиться </a:t>
            </a:r>
            <a:r>
              <a:rPr sz="2400" dirty="0">
                <a:latin typeface="Times New Roman"/>
                <a:cs typeface="Times New Roman"/>
              </a:rPr>
              <a:t>к успешному  </a:t>
            </a:r>
            <a:r>
              <a:rPr sz="2400" spc="-5" dirty="0">
                <a:latin typeface="Times New Roman"/>
                <a:cs typeface="Times New Roman"/>
              </a:rPr>
              <a:t>выполнению контрольной</a:t>
            </a:r>
            <a:r>
              <a:rPr sz="2400" spc="-10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работы.</a:t>
            </a:r>
            <a:endParaRPr sz="2400">
              <a:latin typeface="Times New Roman"/>
              <a:cs typeface="Times New Roman"/>
            </a:endParaRPr>
          </a:p>
          <a:p>
            <a:pPr marL="12700" marR="5080" algn="just">
              <a:lnSpc>
                <a:spcPts val="2700"/>
              </a:lnSpc>
              <a:spcBef>
                <a:spcPts val="110"/>
              </a:spcBef>
            </a:pPr>
            <a:r>
              <a:rPr sz="2400" b="1" spc="-5" dirty="0">
                <a:latin typeface="Times New Roman"/>
                <a:cs typeface="Times New Roman"/>
              </a:rPr>
              <a:t>Учебник </a:t>
            </a:r>
            <a:r>
              <a:rPr sz="2400" dirty="0">
                <a:latin typeface="Times New Roman"/>
                <a:cs typeface="Times New Roman"/>
              </a:rPr>
              <a:t>– </a:t>
            </a:r>
            <a:r>
              <a:rPr sz="2400" spc="-5" dirty="0">
                <a:latin typeface="Times New Roman"/>
                <a:cs typeface="Times New Roman"/>
              </a:rPr>
              <a:t>Русский язык. </a:t>
            </a:r>
            <a:r>
              <a:rPr sz="2400" dirty="0">
                <a:latin typeface="Times New Roman"/>
                <a:cs typeface="Times New Roman"/>
              </a:rPr>
              <a:t>6 </a:t>
            </a:r>
            <a:r>
              <a:rPr sz="2400" spc="-5" dirty="0">
                <a:latin typeface="Times New Roman"/>
                <a:cs typeface="Times New Roman"/>
              </a:rPr>
              <a:t>класс. Учеб. для общеобразоват.  организаций. </a:t>
            </a:r>
            <a:r>
              <a:rPr sz="2400" dirty="0">
                <a:latin typeface="Times New Roman"/>
                <a:cs typeface="Times New Roman"/>
              </a:rPr>
              <a:t>В 2 ч. Ч </a:t>
            </a:r>
            <a:r>
              <a:rPr sz="2400" spc="-5" dirty="0">
                <a:latin typeface="Times New Roman"/>
                <a:cs typeface="Times New Roman"/>
              </a:rPr>
              <a:t>1. </a:t>
            </a:r>
            <a:r>
              <a:rPr sz="2400" dirty="0">
                <a:latin typeface="Times New Roman"/>
                <a:cs typeface="Times New Roman"/>
              </a:rPr>
              <a:t>/ </a:t>
            </a:r>
            <a:r>
              <a:rPr sz="2400" spc="-5" dirty="0">
                <a:latin typeface="Times New Roman"/>
                <a:cs typeface="Times New Roman"/>
              </a:rPr>
              <a:t>[М.Т. Баранов, Т.А. Ладыженская, Л.А.  Тростенцова </a:t>
            </a:r>
            <a:r>
              <a:rPr sz="2400" dirty="0">
                <a:latin typeface="Times New Roman"/>
                <a:cs typeface="Times New Roman"/>
              </a:rPr>
              <a:t>и </a:t>
            </a:r>
            <a:r>
              <a:rPr sz="2400" spc="-5" dirty="0">
                <a:latin typeface="Times New Roman"/>
                <a:cs typeface="Times New Roman"/>
              </a:rPr>
              <a:t>др.; </a:t>
            </a:r>
            <a:r>
              <a:rPr sz="2400" dirty="0">
                <a:latin typeface="Times New Roman"/>
                <a:cs typeface="Times New Roman"/>
              </a:rPr>
              <a:t>науч. ред. - </a:t>
            </a:r>
            <a:r>
              <a:rPr sz="2400" spc="-5" dirty="0">
                <a:latin typeface="Times New Roman"/>
                <a:cs typeface="Times New Roman"/>
              </a:rPr>
              <a:t>Н.М. Шанский]. </a:t>
            </a:r>
            <a:r>
              <a:rPr sz="2400" dirty="0">
                <a:latin typeface="Times New Roman"/>
                <a:cs typeface="Times New Roman"/>
              </a:rPr>
              <a:t>– 5-е </a:t>
            </a:r>
            <a:r>
              <a:rPr sz="2400" spc="-5" dirty="0">
                <a:latin typeface="Times New Roman"/>
                <a:cs typeface="Times New Roman"/>
              </a:rPr>
              <a:t>изд. </a:t>
            </a:r>
            <a:r>
              <a:rPr sz="2400" dirty="0">
                <a:latin typeface="Times New Roman"/>
                <a:cs typeface="Times New Roman"/>
              </a:rPr>
              <a:t>– </a:t>
            </a:r>
            <a:r>
              <a:rPr sz="2400" spc="-5" dirty="0">
                <a:latin typeface="Times New Roman"/>
                <a:cs typeface="Times New Roman"/>
              </a:rPr>
              <a:t>М.:  Просвещение, 2015. </a:t>
            </a:r>
            <a:r>
              <a:rPr sz="2400" dirty="0">
                <a:latin typeface="Times New Roman"/>
                <a:cs typeface="Times New Roman"/>
              </a:rPr>
              <a:t>– </a:t>
            </a:r>
            <a:r>
              <a:rPr sz="2400" spc="-5" dirty="0">
                <a:latin typeface="Times New Roman"/>
                <a:cs typeface="Times New Roman"/>
              </a:rPr>
              <a:t>191</a:t>
            </a:r>
            <a:r>
              <a:rPr sz="2400" spc="-15" dirty="0">
                <a:latin typeface="Times New Roman"/>
                <a:cs typeface="Times New Roman"/>
              </a:rPr>
              <a:t> </a:t>
            </a:r>
            <a:r>
              <a:rPr sz="2400" dirty="0">
                <a:latin typeface="Times New Roman"/>
                <a:cs typeface="Times New Roman"/>
              </a:rPr>
              <a:t>с.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ts val="2715"/>
              </a:lnSpc>
            </a:pPr>
            <a:r>
              <a:rPr sz="2400" b="1" spc="-5" dirty="0">
                <a:latin typeface="Times New Roman"/>
                <a:cs typeface="Times New Roman"/>
              </a:rPr>
              <a:t>Оборудование: </a:t>
            </a:r>
            <a:r>
              <a:rPr sz="2400" spc="-5" dirty="0">
                <a:latin typeface="Times New Roman"/>
                <a:cs typeface="Times New Roman"/>
              </a:rPr>
              <a:t>компьютер, проектор, интерактивная</a:t>
            </a:r>
            <a:r>
              <a:rPr sz="2400" spc="10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доска.</a:t>
            </a:r>
            <a:endParaRPr sz="2400">
              <a:latin typeface="Times New Roman"/>
              <a:cs typeface="Times New Roman"/>
            </a:endParaRPr>
          </a:p>
          <a:p>
            <a:pPr marL="12700" marR="5080" algn="just">
              <a:lnSpc>
                <a:spcPts val="2700"/>
              </a:lnSpc>
              <a:spcBef>
                <a:spcPts val="204"/>
              </a:spcBef>
            </a:pPr>
            <a:r>
              <a:rPr sz="2400" b="1" spc="-5" dirty="0">
                <a:latin typeface="Times New Roman"/>
                <a:cs typeface="Times New Roman"/>
              </a:rPr>
              <a:t>Используемые технологии: </a:t>
            </a:r>
            <a:r>
              <a:rPr sz="2400" spc="-5" dirty="0">
                <a:latin typeface="Times New Roman"/>
                <a:cs typeface="Times New Roman"/>
              </a:rPr>
              <a:t>ИКТ, ТРКМЧП, здоровьесберегающие  технологии.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ts val="2685"/>
              </a:lnSpc>
            </a:pPr>
            <a:r>
              <a:rPr sz="2400" b="1" spc="-5" dirty="0">
                <a:latin typeface="Times New Roman"/>
                <a:cs typeface="Times New Roman"/>
              </a:rPr>
              <a:t>Использованные</a:t>
            </a:r>
            <a:r>
              <a:rPr sz="2400" b="1" spc="-15" dirty="0">
                <a:latin typeface="Times New Roman"/>
                <a:cs typeface="Times New Roman"/>
              </a:rPr>
              <a:t> </a:t>
            </a:r>
            <a:r>
              <a:rPr sz="2400" b="1" spc="-5" dirty="0">
                <a:latin typeface="Times New Roman"/>
                <a:cs typeface="Times New Roman"/>
              </a:rPr>
              <a:t>ресурсы:</a:t>
            </a:r>
            <a:endParaRPr sz="2400">
              <a:latin typeface="Times New Roman"/>
              <a:cs typeface="Times New Roman"/>
            </a:endParaRPr>
          </a:p>
          <a:p>
            <a:pPr marL="444500" indent="-323850">
              <a:lnSpc>
                <a:spcPts val="2760"/>
              </a:lnSpc>
              <a:buClr>
                <a:srgbClr val="0D584C"/>
              </a:buClr>
              <a:buAutoNum type="arabicPeriod"/>
              <a:tabLst>
                <a:tab pos="444500" algn="l"/>
              </a:tabLst>
            </a:pPr>
            <a:r>
              <a:rPr sz="2400" spc="-5" dirty="0">
                <a:latin typeface="Times New Roman"/>
                <a:cs typeface="Times New Roman"/>
              </a:rPr>
              <a:t>Единая коллекция </a:t>
            </a:r>
            <a:r>
              <a:rPr sz="2400" spc="-10" dirty="0">
                <a:latin typeface="Times New Roman"/>
                <a:cs typeface="Times New Roman"/>
              </a:rPr>
              <a:t>ЦОР</a:t>
            </a:r>
            <a:r>
              <a:rPr sz="2400" spc="25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  <a:hlinkClick r:id="rId2"/>
              </a:rPr>
              <a:t>http://school-collection.edu.ru</a:t>
            </a:r>
            <a:endParaRPr sz="2400">
              <a:latin typeface="Times New Roman"/>
              <a:cs typeface="Times New Roman"/>
            </a:endParaRPr>
          </a:p>
          <a:p>
            <a:pPr marL="444500" marR="10160" indent="-323850">
              <a:lnSpc>
                <a:spcPts val="2700"/>
              </a:lnSpc>
              <a:spcBef>
                <a:spcPts val="185"/>
              </a:spcBef>
              <a:buClr>
                <a:srgbClr val="0D584C"/>
              </a:buClr>
              <a:buAutoNum type="arabicPeriod"/>
              <a:tabLst>
                <a:tab pos="444500" algn="l"/>
              </a:tabLst>
            </a:pPr>
            <a:r>
              <a:rPr sz="2400" spc="-5" dirty="0">
                <a:latin typeface="Times New Roman"/>
                <a:cs typeface="Times New Roman"/>
              </a:rPr>
              <a:t>Сервис для создания мультимедийных интерактивных упражнений  </a:t>
            </a:r>
            <a:r>
              <a:rPr sz="2400" spc="-5" dirty="0">
                <a:latin typeface="Times New Roman"/>
                <a:cs typeface="Times New Roman"/>
                <a:hlinkClick r:id="rId3"/>
              </a:rPr>
              <a:t>http://learningapps.org</a:t>
            </a:r>
            <a:endParaRPr sz="24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3827779" y="977900"/>
            <a:ext cx="243332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6.</a:t>
            </a:r>
            <a:r>
              <a:rPr spc="-55" dirty="0"/>
              <a:t> </a:t>
            </a:r>
            <a:r>
              <a:rPr spc="-5" dirty="0"/>
              <a:t>ОБОБЩЕНИЕ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739775" y="2101214"/>
          <a:ext cx="8609330" cy="224535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04030"/>
                <a:gridCol w="4305300"/>
              </a:tblGrid>
              <a:tr h="356870">
                <a:tc>
                  <a:txBody>
                    <a:bodyPr/>
                    <a:lstStyle/>
                    <a:p>
                      <a:pPr marL="62801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УЧИТЕЛЯ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50482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b="1" spc="-25" dirty="0">
                          <a:latin typeface="Arial"/>
                          <a:cs typeface="Arial"/>
                        </a:rPr>
                        <a:t>УЧАЩИХСЯ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  <a:tr h="1888489">
                <a:tc>
                  <a:txBody>
                    <a:bodyPr/>
                    <a:lstStyle/>
                    <a:p>
                      <a:pPr marL="90805">
                        <a:lnSpc>
                          <a:spcPct val="100000"/>
                        </a:lnSpc>
                        <a:spcBef>
                          <a:spcPts val="190"/>
                        </a:spcBef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Игра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„Кто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быстрее?“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750">
                        <a:latin typeface="Times New Roman"/>
                        <a:cs typeface="Times New Roman"/>
                      </a:endParaRPr>
                    </a:p>
                    <a:p>
                      <a:pPr marL="90805" marR="457834">
                        <a:lnSpc>
                          <a:spcPts val="2020"/>
                        </a:lnSpc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Попробуйте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оценить свою работу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с 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помощью имён</a:t>
                      </a:r>
                      <a:r>
                        <a:rPr sz="1800" spc="-2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прилагательных.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1975"/>
                        </a:lnSpc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Какими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вы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были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сегодня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на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уроке?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413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 marR="244475">
                        <a:lnSpc>
                          <a:spcPts val="2020"/>
                        </a:lnSpc>
                        <a:spcBef>
                          <a:spcPts val="370"/>
                        </a:spcBef>
                      </a:pPr>
                      <a:r>
                        <a:rPr sz="1800" spc="-10" dirty="0">
                          <a:latin typeface="Arial"/>
                          <a:cs typeface="Arial"/>
                        </a:rPr>
                        <a:t>Записывают </a:t>
                      </a:r>
                      <a:r>
                        <a:rPr sz="1800" spc="-30" dirty="0">
                          <a:latin typeface="Arial"/>
                          <a:cs typeface="Arial"/>
                        </a:rPr>
                        <a:t>ответ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прилагательными, 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затем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35" dirty="0">
                          <a:latin typeface="Arial"/>
                          <a:cs typeface="Arial"/>
                        </a:rPr>
                        <a:t>озвучивают.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699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212725" rIns="0" bIns="0" rtlCol="0">
            <a:spAutoFit/>
          </a:bodyPr>
          <a:lstStyle/>
          <a:p>
            <a:pPr marL="3508375" marR="5080" indent="-3030220">
              <a:lnSpc>
                <a:spcPts val="2740"/>
              </a:lnSpc>
              <a:spcBef>
                <a:spcPts val="305"/>
              </a:spcBef>
            </a:pPr>
            <a:r>
              <a:rPr spc="-5" dirty="0"/>
              <a:t>7. ИНСТРУКЦИЯ </a:t>
            </a:r>
            <a:r>
              <a:rPr dirty="0"/>
              <a:t>ПО </a:t>
            </a:r>
            <a:r>
              <a:rPr spc="-5" dirty="0"/>
              <a:t>ВЫПОЛНЕНИЮ ДОМАШНЕГО  ЗАДАНИЯ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739775" y="2101214"/>
          <a:ext cx="8609330" cy="506285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04030"/>
                <a:gridCol w="4305300"/>
              </a:tblGrid>
              <a:tr h="356870">
                <a:tc>
                  <a:txBody>
                    <a:bodyPr/>
                    <a:lstStyle/>
                    <a:p>
                      <a:pPr marL="62801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УЧИТЕЛЯ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50482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b="1" spc="-25" dirty="0">
                          <a:latin typeface="Arial"/>
                          <a:cs typeface="Arial"/>
                        </a:rPr>
                        <a:t>УЧАЩИХСЯ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  <a:tr h="1198880">
                <a:tc>
                  <a:txBody>
                    <a:bodyPr/>
                    <a:lstStyle/>
                    <a:p>
                      <a:pPr marL="90805" marR="1112520">
                        <a:lnSpc>
                          <a:spcPts val="2020"/>
                        </a:lnSpc>
                        <a:spcBef>
                          <a:spcPts val="370"/>
                        </a:spcBef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Учитель </a:t>
                      </a:r>
                      <a:r>
                        <a:rPr sz="1800" spc="-35" dirty="0">
                          <a:latin typeface="Arial"/>
                          <a:cs typeface="Arial"/>
                        </a:rPr>
                        <a:t>объясняет,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какие 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прилагательные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необходимо 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выписать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в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тетрадь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(задание 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дифференцированное).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699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>
                        <a:lnSpc>
                          <a:spcPct val="100000"/>
                        </a:lnSpc>
                        <a:spcBef>
                          <a:spcPts val="190"/>
                        </a:spcBef>
                      </a:pPr>
                      <a:r>
                        <a:rPr sz="1800" spc="-10" dirty="0">
                          <a:latin typeface="Arial"/>
                          <a:cs typeface="Arial"/>
                        </a:rPr>
                        <a:t>Записывают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в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тетради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(по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выбору):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750">
                        <a:latin typeface="Times New Roman"/>
                        <a:cs typeface="Times New Roman"/>
                      </a:endParaRPr>
                    </a:p>
                    <a:p>
                      <a:pPr marL="90805" marR="970280">
                        <a:lnSpc>
                          <a:spcPts val="2020"/>
                        </a:lnSpc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Найти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и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выписать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из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учебника 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литературы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прилагательные: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413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solidFill>
                      <a:srgbClr val="DCDCDC"/>
                    </a:solidFill>
                  </a:tcPr>
                </a:tc>
              </a:tr>
              <a:tr h="76898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 marR="452120">
                        <a:lnSpc>
                          <a:spcPts val="2020"/>
                        </a:lnSpc>
                        <a:spcBef>
                          <a:spcPts val="1019"/>
                        </a:spcBef>
                      </a:pPr>
                      <a:r>
                        <a:rPr sz="1800" dirty="0">
                          <a:latin typeface="Arial"/>
                          <a:cs typeface="Arial"/>
                        </a:rPr>
                        <a:t>5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качественных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прилагательных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на 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тему</a:t>
                      </a:r>
                      <a:r>
                        <a:rPr sz="1800" spc="-3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„Весна“;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12953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solidFill>
                      <a:srgbClr val="DCDCDC"/>
                    </a:solidFill>
                  </a:tcPr>
                </a:tc>
              </a:tr>
              <a:tr h="76835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>
                        <a:lnSpc>
                          <a:spcPts val="2090"/>
                        </a:lnSpc>
                        <a:spcBef>
                          <a:spcPts val="845"/>
                        </a:spcBef>
                      </a:pPr>
                      <a:r>
                        <a:rPr sz="1800" dirty="0">
                          <a:latin typeface="Arial"/>
                          <a:cs typeface="Arial"/>
                        </a:rPr>
                        <a:t>5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относительных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на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тему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2090"/>
                        </a:lnSpc>
                      </a:pPr>
                      <a:r>
                        <a:rPr sz="1800" spc="-10" dirty="0">
                          <a:latin typeface="Arial"/>
                          <a:cs typeface="Arial"/>
                        </a:rPr>
                        <a:t>„Путешествие“;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107315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solidFill>
                      <a:srgbClr val="DCDCDC"/>
                    </a:solidFill>
                  </a:tcPr>
                </a:tc>
              </a:tr>
              <a:tr h="51180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>
                        <a:lnSpc>
                          <a:spcPct val="100000"/>
                        </a:lnSpc>
                        <a:spcBef>
                          <a:spcPts val="840"/>
                        </a:spcBef>
                      </a:pPr>
                      <a:r>
                        <a:rPr sz="1800" dirty="0">
                          <a:latin typeface="Arial"/>
                          <a:cs typeface="Arial"/>
                        </a:rPr>
                        <a:t>5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притяжательных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на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тему</a:t>
                      </a:r>
                      <a:r>
                        <a:rPr sz="1800" spc="-6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„Семья“.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10668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solidFill>
                      <a:srgbClr val="DCDCDC"/>
                    </a:solidFill>
                  </a:tcPr>
                </a:tc>
              </a:tr>
              <a:tr h="145796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 marR="481965">
                        <a:lnSpc>
                          <a:spcPts val="2020"/>
                        </a:lnSpc>
                        <a:spcBef>
                          <a:spcPts val="1025"/>
                        </a:spcBef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Или: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выполнить упражнение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№135 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(вставить пропущенные 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прилагательные, определить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их 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разряд).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130175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3898900" y="977900"/>
            <a:ext cx="2289175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/>
              <a:t>8.</a:t>
            </a:r>
            <a:r>
              <a:rPr spc="-55" dirty="0"/>
              <a:t> </a:t>
            </a:r>
            <a:r>
              <a:rPr spc="-10" dirty="0"/>
              <a:t>РЕФЛЕКСИЯ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739775" y="2101214"/>
          <a:ext cx="8609330" cy="54114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04030"/>
                <a:gridCol w="4305300"/>
              </a:tblGrid>
              <a:tr h="381000">
                <a:tc>
                  <a:txBody>
                    <a:bodyPr/>
                    <a:lstStyle/>
                    <a:p>
                      <a:pPr marL="62801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УЧИТЕЛЯ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50482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b="1" spc="-25" dirty="0">
                          <a:latin typeface="Arial"/>
                          <a:cs typeface="Arial"/>
                        </a:rPr>
                        <a:t>УЧАЩИХСЯ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  <a:tr h="5030470">
                <a:tc>
                  <a:txBody>
                    <a:bodyPr/>
                    <a:lstStyle/>
                    <a:p>
                      <a:pPr marL="90805" marR="365125">
                        <a:lnSpc>
                          <a:spcPts val="2020"/>
                        </a:lnSpc>
                        <a:spcBef>
                          <a:spcPts val="370"/>
                        </a:spcBef>
                      </a:pPr>
                      <a:r>
                        <a:rPr sz="1800" spc="-30" dirty="0">
                          <a:latin typeface="Arial"/>
                          <a:cs typeface="Arial"/>
                        </a:rPr>
                        <a:t>Составьте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синквейн по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теме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нашего  урока.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 marR="109220">
                        <a:lnSpc>
                          <a:spcPts val="2020"/>
                        </a:lnSpc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Подведение итогов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урока, оценивание  учащихся.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699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>
                        <a:lnSpc>
                          <a:spcPct val="100000"/>
                        </a:lnSpc>
                        <a:spcBef>
                          <a:spcPts val="190"/>
                        </a:spcBef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Схема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синквейна: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750">
                        <a:latin typeface="Times New Roman"/>
                        <a:cs typeface="Times New Roman"/>
                      </a:endParaRPr>
                    </a:p>
                    <a:p>
                      <a:pPr marL="90805" marR="562610">
                        <a:lnSpc>
                          <a:spcPts val="2020"/>
                        </a:lnSpc>
                        <a:buAutoNum type="arabicPlain"/>
                        <a:tabLst>
                          <a:tab pos="281305" algn="l"/>
                        </a:tabLst>
                      </a:pPr>
                      <a:r>
                        <a:rPr sz="1800" dirty="0">
                          <a:latin typeface="Arial"/>
                          <a:cs typeface="Arial"/>
                        </a:rPr>
                        <a:t>строка –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одно существительное, 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выражающее главную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тему  синквейна.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1895"/>
                        </a:lnSpc>
                        <a:buAutoNum type="arabicPlain"/>
                        <a:tabLst>
                          <a:tab pos="281305" algn="l"/>
                        </a:tabLst>
                      </a:pPr>
                      <a:r>
                        <a:rPr sz="1800" dirty="0">
                          <a:latin typeface="Arial"/>
                          <a:cs typeface="Arial"/>
                        </a:rPr>
                        <a:t>строка –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два</a:t>
                      </a:r>
                      <a:r>
                        <a:rPr sz="1800" spc="-3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прилагательных,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2020"/>
                        </a:lnSpc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выражающих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главную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мысль.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 marR="190500">
                        <a:lnSpc>
                          <a:spcPts val="2020"/>
                        </a:lnSpc>
                        <a:spcBef>
                          <a:spcPts val="114"/>
                        </a:spcBef>
                        <a:buAutoNum type="arabicPlain" startAt="3"/>
                        <a:tabLst>
                          <a:tab pos="281305" algn="l"/>
                        </a:tabLst>
                      </a:pPr>
                      <a:r>
                        <a:rPr sz="1800" dirty="0">
                          <a:latin typeface="Arial"/>
                          <a:cs typeface="Arial"/>
                        </a:rPr>
                        <a:t>строка –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три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глагола,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описывающие 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действия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в рамках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темы.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 marR="1344930">
                        <a:lnSpc>
                          <a:spcPts val="2020"/>
                        </a:lnSpc>
                        <a:buAutoNum type="arabicPlain" startAt="3"/>
                        <a:tabLst>
                          <a:tab pos="281305" algn="l"/>
                        </a:tabLst>
                      </a:pPr>
                      <a:r>
                        <a:rPr sz="1800" dirty="0">
                          <a:latin typeface="Arial"/>
                          <a:cs typeface="Arial"/>
                        </a:rPr>
                        <a:t>строка –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фраза, несущая 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определённый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 смысл.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1895"/>
                        </a:lnSpc>
                        <a:buAutoNum type="arabicPlain" startAt="3"/>
                        <a:tabLst>
                          <a:tab pos="281305" algn="l"/>
                        </a:tabLst>
                      </a:pPr>
                      <a:r>
                        <a:rPr sz="1800" dirty="0">
                          <a:latin typeface="Arial"/>
                          <a:cs typeface="Arial"/>
                        </a:rPr>
                        <a:t>строка –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заключение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в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форме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 marR="697865">
                        <a:lnSpc>
                          <a:spcPts val="2020"/>
                        </a:lnSpc>
                        <a:spcBef>
                          <a:spcPts val="115"/>
                        </a:spcBef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существительного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(ассоциация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с 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первым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словом).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413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633220" y="977900"/>
            <a:ext cx="673354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МЕТОДИЧЕСКИЕ </a:t>
            </a:r>
            <a:r>
              <a:rPr spc="-10" dirty="0"/>
              <a:t>РЕКОМЕНДАЦИИ </a:t>
            </a:r>
            <a:r>
              <a:rPr dirty="0"/>
              <a:t>К</a:t>
            </a:r>
            <a:r>
              <a:rPr spc="-15" dirty="0"/>
              <a:t> </a:t>
            </a:r>
            <a:r>
              <a:rPr spc="-5" dirty="0"/>
              <a:t>УРОКУ: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27050" y="1858010"/>
            <a:ext cx="9382125" cy="5041900"/>
          </a:xfrm>
          <a:prstGeom prst="rect">
            <a:avLst/>
          </a:prstGeom>
        </p:spPr>
        <p:txBody>
          <a:bodyPr vert="horz" wrap="square" lIns="0" tIns="9652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760"/>
              </a:spcBef>
            </a:pPr>
            <a:r>
              <a:rPr sz="2400" b="1" spc="-5" dirty="0">
                <a:latin typeface="Times New Roman"/>
                <a:cs typeface="Times New Roman"/>
              </a:rPr>
              <a:t>Задачи</a:t>
            </a:r>
            <a:r>
              <a:rPr sz="2400" b="1" spc="-10" dirty="0">
                <a:latin typeface="Times New Roman"/>
                <a:cs typeface="Times New Roman"/>
              </a:rPr>
              <a:t> </a:t>
            </a:r>
            <a:r>
              <a:rPr sz="2400" b="1" spc="-5" dirty="0">
                <a:latin typeface="Times New Roman"/>
                <a:cs typeface="Times New Roman"/>
              </a:rPr>
              <a:t>урока:</a:t>
            </a:r>
            <a:endParaRPr sz="2400">
              <a:latin typeface="Times New Roman"/>
              <a:cs typeface="Times New Roman"/>
            </a:endParaRPr>
          </a:p>
          <a:p>
            <a:pPr marL="444500" algn="just">
              <a:lnSpc>
                <a:spcPts val="2775"/>
              </a:lnSpc>
              <a:spcBef>
                <a:spcPts val="660"/>
              </a:spcBef>
              <a:buAutoNum type="arabicPeriod"/>
              <a:tabLst>
                <a:tab pos="825500" algn="l"/>
              </a:tabLst>
            </a:pPr>
            <a:r>
              <a:rPr sz="2400" b="1" i="1" spc="-5" dirty="0">
                <a:latin typeface="Times New Roman"/>
                <a:cs typeface="Times New Roman"/>
              </a:rPr>
              <a:t>Образовательные (в игровой форме</a:t>
            </a:r>
            <a:r>
              <a:rPr sz="2400" b="1" i="1" spc="5" dirty="0">
                <a:latin typeface="Times New Roman"/>
                <a:cs typeface="Times New Roman"/>
              </a:rPr>
              <a:t> </a:t>
            </a:r>
            <a:r>
              <a:rPr sz="2400" b="1" i="1" spc="-5" dirty="0">
                <a:latin typeface="Times New Roman"/>
                <a:cs typeface="Times New Roman"/>
              </a:rPr>
              <a:t>повторить):</a:t>
            </a:r>
            <a:endParaRPr sz="2400">
              <a:latin typeface="Times New Roman"/>
              <a:cs typeface="Times New Roman"/>
            </a:endParaRPr>
          </a:p>
          <a:p>
            <a:pPr marL="444500" algn="just">
              <a:lnSpc>
                <a:spcPts val="2685"/>
              </a:lnSpc>
            </a:pPr>
            <a:r>
              <a:rPr sz="2400" spc="-5" dirty="0">
                <a:latin typeface="Times New Roman"/>
                <a:cs typeface="Times New Roman"/>
              </a:rPr>
              <a:t>-общие сведения </a:t>
            </a:r>
            <a:r>
              <a:rPr sz="2400" dirty="0">
                <a:latin typeface="Times New Roman"/>
                <a:cs typeface="Times New Roman"/>
              </a:rPr>
              <a:t>об </a:t>
            </a:r>
            <a:r>
              <a:rPr sz="2400" spc="-5" dirty="0">
                <a:latin typeface="Times New Roman"/>
                <a:cs typeface="Times New Roman"/>
              </a:rPr>
              <a:t>имени</a:t>
            </a:r>
            <a:r>
              <a:rPr sz="2400" spc="0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прилагательном;</a:t>
            </a:r>
            <a:endParaRPr sz="2400">
              <a:latin typeface="Times New Roman"/>
              <a:cs typeface="Times New Roman"/>
            </a:endParaRPr>
          </a:p>
          <a:p>
            <a:pPr marL="444500" algn="just">
              <a:lnSpc>
                <a:spcPts val="2700"/>
              </a:lnSpc>
            </a:pPr>
            <a:r>
              <a:rPr sz="2400" spc="-5" dirty="0">
                <a:latin typeface="Times New Roman"/>
                <a:cs typeface="Times New Roman"/>
              </a:rPr>
              <a:t>-правописание падежных окончаний</a:t>
            </a:r>
            <a:r>
              <a:rPr sz="2400" spc="-10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прилагательных;</a:t>
            </a:r>
            <a:endParaRPr sz="2400">
              <a:latin typeface="Times New Roman"/>
              <a:cs typeface="Times New Roman"/>
            </a:endParaRPr>
          </a:p>
          <a:p>
            <a:pPr marL="444500" algn="just">
              <a:lnSpc>
                <a:spcPts val="2705"/>
              </a:lnSpc>
            </a:pPr>
            <a:r>
              <a:rPr sz="2400" spc="-5" dirty="0">
                <a:latin typeface="Times New Roman"/>
                <a:cs typeface="Times New Roman"/>
              </a:rPr>
              <a:t>-разряды имён</a:t>
            </a:r>
            <a:r>
              <a:rPr sz="2400" spc="-15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прилагательных;</a:t>
            </a:r>
            <a:endParaRPr sz="2400">
              <a:latin typeface="Times New Roman"/>
              <a:cs typeface="Times New Roman"/>
            </a:endParaRPr>
          </a:p>
          <a:p>
            <a:pPr marL="444500" algn="just">
              <a:lnSpc>
                <a:spcPts val="2710"/>
              </a:lnSpc>
            </a:pPr>
            <a:r>
              <a:rPr sz="2400" spc="-5" dirty="0">
                <a:latin typeface="Times New Roman"/>
                <a:cs typeface="Times New Roman"/>
              </a:rPr>
              <a:t>-слитное </a:t>
            </a:r>
            <a:r>
              <a:rPr sz="2400" dirty="0">
                <a:latin typeface="Times New Roman"/>
                <a:cs typeface="Times New Roman"/>
              </a:rPr>
              <a:t>и </a:t>
            </a:r>
            <a:r>
              <a:rPr sz="2400" spc="-5" dirty="0">
                <a:latin typeface="Times New Roman"/>
                <a:cs typeface="Times New Roman"/>
              </a:rPr>
              <a:t>дефисное написание прилагательных;</a:t>
            </a:r>
            <a:endParaRPr sz="2400">
              <a:latin typeface="Times New Roman"/>
              <a:cs typeface="Times New Roman"/>
            </a:endParaRPr>
          </a:p>
          <a:p>
            <a:pPr marL="444500" algn="just">
              <a:lnSpc>
                <a:spcPts val="2705"/>
              </a:lnSpc>
            </a:pPr>
            <a:r>
              <a:rPr sz="2400" spc="-5" dirty="0">
                <a:latin typeface="Times New Roman"/>
                <a:cs typeface="Times New Roman"/>
              </a:rPr>
              <a:t>-правописание </a:t>
            </a:r>
            <a:r>
              <a:rPr sz="2400" b="1" i="1" dirty="0">
                <a:latin typeface="Times New Roman"/>
                <a:cs typeface="Times New Roman"/>
              </a:rPr>
              <a:t>Н </a:t>
            </a:r>
            <a:r>
              <a:rPr sz="2400" dirty="0">
                <a:latin typeface="Times New Roman"/>
                <a:cs typeface="Times New Roman"/>
              </a:rPr>
              <a:t>и </a:t>
            </a:r>
            <a:r>
              <a:rPr sz="2400" b="1" i="1" dirty="0">
                <a:latin typeface="Times New Roman"/>
                <a:cs typeface="Times New Roman"/>
              </a:rPr>
              <a:t>НН </a:t>
            </a:r>
            <a:r>
              <a:rPr sz="2400" dirty="0">
                <a:latin typeface="Times New Roman"/>
                <a:cs typeface="Times New Roman"/>
              </a:rPr>
              <a:t>в </a:t>
            </a:r>
            <a:r>
              <a:rPr sz="2400" spc="-5" dirty="0">
                <a:latin typeface="Times New Roman"/>
                <a:cs typeface="Times New Roman"/>
              </a:rPr>
              <a:t>именных</a:t>
            </a:r>
            <a:r>
              <a:rPr sz="2400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прилагательных;</a:t>
            </a:r>
            <a:endParaRPr sz="2400">
              <a:latin typeface="Times New Roman"/>
              <a:cs typeface="Times New Roman"/>
            </a:endParaRPr>
          </a:p>
          <a:p>
            <a:pPr marL="444500" algn="just">
              <a:lnSpc>
                <a:spcPts val="2705"/>
              </a:lnSpc>
            </a:pPr>
            <a:r>
              <a:rPr sz="2400" dirty="0">
                <a:latin typeface="Times New Roman"/>
                <a:cs typeface="Times New Roman"/>
              </a:rPr>
              <a:t>-роль </a:t>
            </a:r>
            <a:r>
              <a:rPr sz="2400" spc="-5" dirty="0">
                <a:latin typeface="Times New Roman"/>
                <a:cs typeface="Times New Roman"/>
              </a:rPr>
              <a:t>имён прилагательных </a:t>
            </a:r>
            <a:r>
              <a:rPr sz="2400" dirty="0">
                <a:latin typeface="Times New Roman"/>
                <a:cs typeface="Times New Roman"/>
              </a:rPr>
              <a:t>в</a:t>
            </a:r>
            <a:r>
              <a:rPr sz="2400" spc="-20" dirty="0">
                <a:latin typeface="Times New Roman"/>
                <a:cs typeface="Times New Roman"/>
              </a:rPr>
              <a:t> </a:t>
            </a:r>
            <a:r>
              <a:rPr sz="2400" dirty="0">
                <a:latin typeface="Times New Roman"/>
                <a:cs typeface="Times New Roman"/>
              </a:rPr>
              <a:t>речи.</a:t>
            </a:r>
            <a:endParaRPr sz="2400">
              <a:latin typeface="Times New Roman"/>
              <a:cs typeface="Times New Roman"/>
            </a:endParaRPr>
          </a:p>
          <a:p>
            <a:pPr marL="444500" marR="5080" algn="just">
              <a:lnSpc>
                <a:spcPct val="93900"/>
              </a:lnSpc>
              <a:spcBef>
                <a:spcPts val="90"/>
              </a:spcBef>
              <a:buAutoNum type="arabicPeriod" startAt="2"/>
              <a:tabLst>
                <a:tab pos="963930" algn="l"/>
              </a:tabLst>
            </a:pPr>
            <a:r>
              <a:rPr sz="2400" b="1" i="1" spc="-5" dirty="0">
                <a:latin typeface="Times New Roman"/>
                <a:cs typeface="Times New Roman"/>
              </a:rPr>
              <a:t>Развивающая: </a:t>
            </a:r>
            <a:r>
              <a:rPr sz="2400" spc="-5" dirty="0">
                <a:latin typeface="Times New Roman"/>
                <a:cs typeface="Times New Roman"/>
              </a:rPr>
              <a:t>развивать образное мышление, </a:t>
            </a:r>
            <a:r>
              <a:rPr sz="2400" dirty="0">
                <a:latin typeface="Times New Roman"/>
                <a:cs typeface="Times New Roman"/>
              </a:rPr>
              <a:t>устную и  письменную </a:t>
            </a:r>
            <a:r>
              <a:rPr sz="2400" spc="-5" dirty="0">
                <a:latin typeface="Times New Roman"/>
                <a:cs typeface="Times New Roman"/>
              </a:rPr>
              <a:t>речь, внимательное отношение </a:t>
            </a:r>
            <a:r>
              <a:rPr sz="2400" dirty="0">
                <a:latin typeface="Times New Roman"/>
                <a:cs typeface="Times New Roman"/>
              </a:rPr>
              <a:t>к </a:t>
            </a:r>
            <a:r>
              <a:rPr sz="2400" spc="-5" dirty="0">
                <a:latin typeface="Times New Roman"/>
                <a:cs typeface="Times New Roman"/>
              </a:rPr>
              <a:t>слову,  индивидуально совершенствовать навыки работы </a:t>
            </a:r>
            <a:r>
              <a:rPr sz="2400" dirty="0">
                <a:latin typeface="Times New Roman"/>
                <a:cs typeface="Times New Roman"/>
              </a:rPr>
              <a:t>на </a:t>
            </a:r>
            <a:r>
              <a:rPr sz="2400" spc="-5" dirty="0">
                <a:latin typeface="Times New Roman"/>
                <a:cs typeface="Times New Roman"/>
              </a:rPr>
              <a:t>компьютере </a:t>
            </a:r>
            <a:r>
              <a:rPr sz="2400" dirty="0">
                <a:latin typeface="Times New Roman"/>
                <a:cs typeface="Times New Roman"/>
              </a:rPr>
              <a:t>и  </a:t>
            </a:r>
            <a:r>
              <a:rPr sz="2400" spc="-5" dirty="0">
                <a:latin typeface="Times New Roman"/>
                <a:cs typeface="Times New Roman"/>
              </a:rPr>
              <a:t>интерактивной доске.</a:t>
            </a:r>
            <a:endParaRPr sz="2400">
              <a:latin typeface="Times New Roman"/>
              <a:cs typeface="Times New Roman"/>
            </a:endParaRPr>
          </a:p>
          <a:p>
            <a:pPr marL="444500" marR="5080">
              <a:lnSpc>
                <a:spcPts val="2700"/>
              </a:lnSpc>
              <a:spcBef>
                <a:spcPts val="70"/>
              </a:spcBef>
              <a:buAutoNum type="arabicPeriod" startAt="2"/>
              <a:tabLst>
                <a:tab pos="1015365" algn="l"/>
                <a:tab pos="1016000" algn="l"/>
                <a:tab pos="3825875" algn="l"/>
                <a:tab pos="5811520" algn="l"/>
                <a:tab pos="7341870" algn="l"/>
                <a:tab pos="8688070" algn="l"/>
              </a:tabLst>
            </a:pPr>
            <a:r>
              <a:rPr sz="2400" b="1" i="1" spc="-15" dirty="0">
                <a:latin typeface="Times New Roman"/>
                <a:cs typeface="Times New Roman"/>
              </a:rPr>
              <a:t>В</a:t>
            </a:r>
            <a:r>
              <a:rPr sz="2400" b="1" i="1" dirty="0">
                <a:latin typeface="Times New Roman"/>
                <a:cs typeface="Times New Roman"/>
              </a:rPr>
              <a:t>ос</a:t>
            </a:r>
            <a:r>
              <a:rPr sz="2400" b="1" i="1" spc="-10" dirty="0">
                <a:latin typeface="Times New Roman"/>
                <a:cs typeface="Times New Roman"/>
              </a:rPr>
              <a:t>пи</a:t>
            </a:r>
            <a:r>
              <a:rPr sz="2400" b="1" i="1" spc="5" dirty="0">
                <a:latin typeface="Times New Roman"/>
                <a:cs typeface="Times New Roman"/>
              </a:rPr>
              <a:t>т</a:t>
            </a:r>
            <a:r>
              <a:rPr sz="2400" b="1" i="1" spc="-10" dirty="0">
                <a:latin typeface="Times New Roman"/>
                <a:cs typeface="Times New Roman"/>
              </a:rPr>
              <a:t>а</a:t>
            </a:r>
            <a:r>
              <a:rPr sz="2400" b="1" i="1" spc="5" dirty="0">
                <a:latin typeface="Times New Roman"/>
                <a:cs typeface="Times New Roman"/>
              </a:rPr>
              <a:t>т</a:t>
            </a:r>
            <a:r>
              <a:rPr sz="2400" b="1" i="1" dirty="0">
                <a:latin typeface="Times New Roman"/>
                <a:cs typeface="Times New Roman"/>
              </a:rPr>
              <a:t>е</a:t>
            </a:r>
            <a:r>
              <a:rPr sz="2400" b="1" i="1" spc="-5" dirty="0">
                <a:latin typeface="Times New Roman"/>
                <a:cs typeface="Times New Roman"/>
              </a:rPr>
              <a:t>л</a:t>
            </a:r>
            <a:r>
              <a:rPr sz="2400" b="1" i="1" spc="-10" dirty="0">
                <a:latin typeface="Times New Roman"/>
                <a:cs typeface="Times New Roman"/>
              </a:rPr>
              <a:t>ь</a:t>
            </a:r>
            <a:r>
              <a:rPr sz="2400" b="1" i="1" dirty="0">
                <a:latin typeface="Times New Roman"/>
                <a:cs typeface="Times New Roman"/>
              </a:rPr>
              <a:t>на</a:t>
            </a:r>
            <a:r>
              <a:rPr sz="2400" b="1" i="1" spc="-10" dirty="0">
                <a:latin typeface="Times New Roman"/>
                <a:cs typeface="Times New Roman"/>
              </a:rPr>
              <a:t>я</a:t>
            </a:r>
            <a:r>
              <a:rPr sz="2400" b="1" i="1" dirty="0">
                <a:latin typeface="Times New Roman"/>
                <a:cs typeface="Times New Roman"/>
              </a:rPr>
              <a:t>:	</a:t>
            </a:r>
            <a:r>
              <a:rPr sz="2400" spc="-5" dirty="0">
                <a:latin typeface="Times New Roman"/>
                <a:cs typeface="Times New Roman"/>
              </a:rPr>
              <a:t>в</a:t>
            </a:r>
            <a:r>
              <a:rPr sz="2400" dirty="0">
                <a:latin typeface="Times New Roman"/>
                <a:cs typeface="Times New Roman"/>
              </a:rPr>
              <a:t>ос</a:t>
            </a:r>
            <a:r>
              <a:rPr sz="2400" spc="-10" dirty="0">
                <a:latin typeface="Times New Roman"/>
                <a:cs typeface="Times New Roman"/>
              </a:rPr>
              <a:t>пи</a:t>
            </a:r>
            <a:r>
              <a:rPr sz="2400" spc="-5" dirty="0">
                <a:latin typeface="Times New Roman"/>
                <a:cs typeface="Times New Roman"/>
              </a:rPr>
              <a:t>т</a:t>
            </a:r>
            <a:r>
              <a:rPr sz="2400" spc="-10" dirty="0">
                <a:latin typeface="Times New Roman"/>
                <a:cs typeface="Times New Roman"/>
              </a:rPr>
              <a:t>ы</a:t>
            </a:r>
            <a:r>
              <a:rPr sz="2400" spc="-5" dirty="0">
                <a:latin typeface="Times New Roman"/>
                <a:cs typeface="Times New Roman"/>
              </a:rPr>
              <a:t>в</a:t>
            </a:r>
            <a:r>
              <a:rPr sz="2400" dirty="0">
                <a:latin typeface="Times New Roman"/>
                <a:cs typeface="Times New Roman"/>
              </a:rPr>
              <a:t>а</a:t>
            </a:r>
            <a:r>
              <a:rPr sz="2400" spc="-10" dirty="0">
                <a:latin typeface="Times New Roman"/>
                <a:cs typeface="Times New Roman"/>
              </a:rPr>
              <a:t>т</a:t>
            </a:r>
            <a:r>
              <a:rPr sz="2400" dirty="0">
                <a:latin typeface="Times New Roman"/>
                <a:cs typeface="Times New Roman"/>
              </a:rPr>
              <a:t>ь	</a:t>
            </a:r>
            <a:r>
              <a:rPr sz="2400" spc="-10" dirty="0">
                <a:latin typeface="Times New Roman"/>
                <a:cs typeface="Times New Roman"/>
              </a:rPr>
              <a:t>к</a:t>
            </a:r>
            <a:r>
              <a:rPr sz="2400" spc="25" dirty="0">
                <a:latin typeface="Times New Roman"/>
                <a:cs typeface="Times New Roman"/>
              </a:rPr>
              <a:t>у</a:t>
            </a:r>
            <a:r>
              <a:rPr sz="2400" spc="-5" dirty="0">
                <a:latin typeface="Times New Roman"/>
                <a:cs typeface="Times New Roman"/>
              </a:rPr>
              <a:t>ль</a:t>
            </a:r>
            <a:r>
              <a:rPr sz="2400" spc="-10" dirty="0">
                <a:latin typeface="Times New Roman"/>
                <a:cs typeface="Times New Roman"/>
              </a:rPr>
              <a:t>т</a:t>
            </a:r>
            <a:r>
              <a:rPr sz="2400" spc="25" dirty="0">
                <a:latin typeface="Times New Roman"/>
                <a:cs typeface="Times New Roman"/>
              </a:rPr>
              <a:t>у</a:t>
            </a:r>
            <a:r>
              <a:rPr sz="2400" dirty="0">
                <a:latin typeface="Times New Roman"/>
                <a:cs typeface="Times New Roman"/>
              </a:rPr>
              <a:t>ру	п</a:t>
            </a:r>
            <a:r>
              <a:rPr sz="2400" spc="-10" dirty="0">
                <a:latin typeface="Times New Roman"/>
                <a:cs typeface="Times New Roman"/>
              </a:rPr>
              <a:t>и</a:t>
            </a:r>
            <a:r>
              <a:rPr sz="2400" dirty="0">
                <a:latin typeface="Times New Roman"/>
                <a:cs typeface="Times New Roman"/>
              </a:rPr>
              <a:t>с</a:t>
            </a:r>
            <a:r>
              <a:rPr sz="2400" spc="-5" dirty="0">
                <a:latin typeface="Times New Roman"/>
                <a:cs typeface="Times New Roman"/>
              </a:rPr>
              <a:t>ь</a:t>
            </a:r>
            <a:r>
              <a:rPr sz="2400" spc="5" dirty="0">
                <a:latin typeface="Times New Roman"/>
                <a:cs typeface="Times New Roman"/>
              </a:rPr>
              <a:t>м</a:t>
            </a:r>
            <a:r>
              <a:rPr sz="2400" spc="-5" dirty="0">
                <a:latin typeface="Times New Roman"/>
                <a:cs typeface="Times New Roman"/>
              </a:rPr>
              <a:t>а</a:t>
            </a:r>
            <a:r>
              <a:rPr sz="2400" dirty="0">
                <a:latin typeface="Times New Roman"/>
                <a:cs typeface="Times New Roman"/>
              </a:rPr>
              <a:t>,	реч</a:t>
            </a:r>
            <a:r>
              <a:rPr sz="2400" spc="-10" dirty="0">
                <a:latin typeface="Times New Roman"/>
                <a:cs typeface="Times New Roman"/>
              </a:rPr>
              <a:t>и</a:t>
            </a:r>
            <a:r>
              <a:rPr sz="2400" dirty="0">
                <a:latin typeface="Times New Roman"/>
                <a:cs typeface="Times New Roman"/>
              </a:rPr>
              <a:t>,  </a:t>
            </a:r>
            <a:r>
              <a:rPr sz="2400" spc="-5" dirty="0">
                <a:latin typeface="Times New Roman"/>
                <a:cs typeface="Times New Roman"/>
              </a:rPr>
              <a:t>сосредоточенность, внимательность.</a:t>
            </a:r>
            <a:endParaRPr sz="24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633220" y="977900"/>
            <a:ext cx="673354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МЕТОДИЧЕСКИЕ </a:t>
            </a:r>
            <a:r>
              <a:rPr spc="-10" dirty="0"/>
              <a:t>РЕКОМЕНДАЦИИ </a:t>
            </a:r>
            <a:r>
              <a:rPr dirty="0"/>
              <a:t>К</a:t>
            </a:r>
            <a:r>
              <a:rPr spc="-15" dirty="0"/>
              <a:t> </a:t>
            </a:r>
            <a:r>
              <a:rPr spc="-5" dirty="0"/>
              <a:t>УРОКУ: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27050" y="1941829"/>
            <a:ext cx="414909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400" b="1" spc="-5" dirty="0">
                <a:latin typeface="Times New Roman"/>
                <a:cs typeface="Times New Roman"/>
              </a:rPr>
              <a:t>УУД, </a:t>
            </a:r>
            <a:r>
              <a:rPr sz="2400" b="1" spc="-10" dirty="0">
                <a:latin typeface="Times New Roman"/>
                <a:cs typeface="Times New Roman"/>
              </a:rPr>
              <a:t>формируемые </a:t>
            </a:r>
            <a:r>
              <a:rPr sz="2400" b="1" spc="-5" dirty="0">
                <a:latin typeface="Times New Roman"/>
                <a:cs typeface="Times New Roman"/>
              </a:rPr>
              <a:t>на</a:t>
            </a:r>
            <a:r>
              <a:rPr sz="2400" b="1" spc="-20" dirty="0">
                <a:latin typeface="Times New Roman"/>
                <a:cs typeface="Times New Roman"/>
              </a:rPr>
              <a:t> </a:t>
            </a:r>
            <a:r>
              <a:rPr sz="2400" b="1" spc="-5" dirty="0">
                <a:latin typeface="Times New Roman"/>
                <a:cs typeface="Times New Roman"/>
              </a:rPr>
              <a:t>уроке: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635000" y="2495549"/>
            <a:ext cx="134620" cy="19050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1050" spc="215" dirty="0">
                <a:solidFill>
                  <a:srgbClr val="0D584C"/>
                </a:solidFill>
                <a:latin typeface="Calibri"/>
                <a:cs typeface="Calibri"/>
              </a:rPr>
              <a:t>●</a:t>
            </a:r>
            <a:endParaRPr sz="1050">
              <a:latin typeface="Calibri"/>
              <a:cs typeface="Calibri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958850" y="2388870"/>
            <a:ext cx="8951595" cy="735330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12700" marR="5080">
              <a:lnSpc>
                <a:spcPts val="2710"/>
              </a:lnSpc>
              <a:spcBef>
                <a:spcPts val="330"/>
              </a:spcBef>
              <a:tabLst>
                <a:tab pos="2253615" algn="l"/>
                <a:tab pos="4239260" algn="l"/>
                <a:tab pos="6869430" algn="l"/>
                <a:tab pos="8789670" algn="l"/>
              </a:tabLst>
            </a:pPr>
            <a:r>
              <a:rPr sz="2400" i="1" spc="-10" dirty="0">
                <a:latin typeface="Times New Roman"/>
                <a:cs typeface="Times New Roman"/>
              </a:rPr>
              <a:t>Л</a:t>
            </a:r>
            <a:r>
              <a:rPr sz="2400" i="1" dirty="0">
                <a:latin typeface="Times New Roman"/>
                <a:cs typeface="Times New Roman"/>
              </a:rPr>
              <a:t>и</a:t>
            </a:r>
            <a:r>
              <a:rPr sz="2400" i="1" spc="-5" dirty="0">
                <a:latin typeface="Times New Roman"/>
                <a:cs typeface="Times New Roman"/>
              </a:rPr>
              <a:t>чно</a:t>
            </a:r>
            <a:r>
              <a:rPr sz="2400" i="1" dirty="0">
                <a:latin typeface="Times New Roman"/>
                <a:cs typeface="Times New Roman"/>
              </a:rPr>
              <a:t>с</a:t>
            </a:r>
            <a:r>
              <a:rPr sz="2400" i="1" spc="-5" dirty="0">
                <a:latin typeface="Times New Roman"/>
                <a:cs typeface="Times New Roman"/>
              </a:rPr>
              <a:t>тн</a:t>
            </a:r>
            <a:r>
              <a:rPr sz="2400" i="1" spc="-15" dirty="0">
                <a:latin typeface="Times New Roman"/>
                <a:cs typeface="Times New Roman"/>
              </a:rPr>
              <a:t>ы</a:t>
            </a:r>
            <a:r>
              <a:rPr sz="2400" i="1" dirty="0">
                <a:latin typeface="Times New Roman"/>
                <a:cs typeface="Times New Roman"/>
              </a:rPr>
              <a:t>е:	</a:t>
            </a:r>
            <a:r>
              <a:rPr sz="2400" spc="-10" dirty="0">
                <a:latin typeface="Times New Roman"/>
                <a:cs typeface="Times New Roman"/>
              </a:rPr>
              <a:t>п</a:t>
            </a:r>
            <a:r>
              <a:rPr sz="2400" dirty="0">
                <a:latin typeface="Times New Roman"/>
                <a:cs typeface="Times New Roman"/>
              </a:rPr>
              <a:t>ро</a:t>
            </a:r>
            <a:r>
              <a:rPr sz="2400" spc="0" dirty="0">
                <a:latin typeface="Times New Roman"/>
                <a:cs typeface="Times New Roman"/>
              </a:rPr>
              <a:t>я</a:t>
            </a:r>
            <a:r>
              <a:rPr sz="2400" spc="-5" dirty="0">
                <a:latin typeface="Times New Roman"/>
                <a:cs typeface="Times New Roman"/>
              </a:rPr>
              <a:t>в</a:t>
            </a:r>
            <a:r>
              <a:rPr sz="2400" spc="-10" dirty="0">
                <a:latin typeface="Times New Roman"/>
                <a:cs typeface="Times New Roman"/>
              </a:rPr>
              <a:t>л</a:t>
            </a:r>
            <a:r>
              <a:rPr sz="2400" dirty="0">
                <a:latin typeface="Times New Roman"/>
                <a:cs typeface="Times New Roman"/>
              </a:rPr>
              <a:t>ен</a:t>
            </a:r>
            <a:r>
              <a:rPr sz="2400" spc="-10" dirty="0">
                <a:latin typeface="Times New Roman"/>
                <a:cs typeface="Times New Roman"/>
              </a:rPr>
              <a:t>и</a:t>
            </a:r>
            <a:r>
              <a:rPr sz="2400" dirty="0">
                <a:latin typeface="Times New Roman"/>
                <a:cs typeface="Times New Roman"/>
              </a:rPr>
              <a:t>е	</a:t>
            </a:r>
            <a:r>
              <a:rPr sz="2400" spc="-10" dirty="0">
                <a:latin typeface="Times New Roman"/>
                <a:cs typeface="Times New Roman"/>
              </a:rPr>
              <a:t>п</a:t>
            </a:r>
            <a:r>
              <a:rPr sz="2400" dirty="0">
                <a:latin typeface="Times New Roman"/>
                <a:cs typeface="Times New Roman"/>
              </a:rPr>
              <a:t>олож</a:t>
            </a:r>
            <a:r>
              <a:rPr sz="2400" spc="-10" dirty="0">
                <a:latin typeface="Times New Roman"/>
                <a:cs typeface="Times New Roman"/>
              </a:rPr>
              <a:t>и</a:t>
            </a:r>
            <a:r>
              <a:rPr sz="2400" spc="-5" dirty="0">
                <a:latin typeface="Times New Roman"/>
                <a:cs typeface="Times New Roman"/>
              </a:rPr>
              <a:t>т</a:t>
            </a:r>
            <a:r>
              <a:rPr sz="2400" dirty="0">
                <a:latin typeface="Times New Roman"/>
                <a:cs typeface="Times New Roman"/>
              </a:rPr>
              <a:t>е</a:t>
            </a:r>
            <a:r>
              <a:rPr sz="2400" spc="-5" dirty="0">
                <a:latin typeface="Times New Roman"/>
                <a:cs typeface="Times New Roman"/>
              </a:rPr>
              <a:t>ль</a:t>
            </a:r>
            <a:r>
              <a:rPr sz="2400" spc="-10" dirty="0">
                <a:latin typeface="Times New Roman"/>
                <a:cs typeface="Times New Roman"/>
              </a:rPr>
              <a:t>н</a:t>
            </a:r>
            <a:r>
              <a:rPr sz="2400" dirty="0">
                <a:latin typeface="Times New Roman"/>
                <a:cs typeface="Times New Roman"/>
              </a:rPr>
              <a:t>ого	о</a:t>
            </a:r>
            <a:r>
              <a:rPr sz="2400" spc="-10" dirty="0">
                <a:latin typeface="Times New Roman"/>
                <a:cs typeface="Times New Roman"/>
              </a:rPr>
              <a:t>тн</a:t>
            </a:r>
            <a:r>
              <a:rPr sz="2400" dirty="0">
                <a:latin typeface="Times New Roman"/>
                <a:cs typeface="Times New Roman"/>
              </a:rPr>
              <a:t>оше</a:t>
            </a:r>
            <a:r>
              <a:rPr sz="2400" spc="-10" dirty="0">
                <a:latin typeface="Times New Roman"/>
                <a:cs typeface="Times New Roman"/>
              </a:rPr>
              <a:t>н</a:t>
            </a:r>
            <a:r>
              <a:rPr sz="2400" dirty="0">
                <a:latin typeface="Times New Roman"/>
                <a:cs typeface="Times New Roman"/>
              </a:rPr>
              <a:t>ия	к  </a:t>
            </a:r>
            <a:r>
              <a:rPr sz="2400" spc="-5" dirty="0">
                <a:latin typeface="Times New Roman"/>
                <a:cs typeface="Times New Roman"/>
              </a:rPr>
              <a:t>познавательной деятельности, интереса </a:t>
            </a:r>
            <a:r>
              <a:rPr sz="2400" dirty="0">
                <a:latin typeface="Times New Roman"/>
                <a:cs typeface="Times New Roman"/>
              </a:rPr>
              <a:t>к учебному</a:t>
            </a:r>
            <a:r>
              <a:rPr sz="2400" spc="25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материалу.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635000" y="3289300"/>
            <a:ext cx="134620" cy="19050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1050" spc="215" dirty="0">
                <a:solidFill>
                  <a:srgbClr val="0D584C"/>
                </a:solidFill>
                <a:latin typeface="Calibri"/>
                <a:cs typeface="Calibri"/>
              </a:rPr>
              <a:t>●</a:t>
            </a:r>
            <a:endParaRPr sz="1050">
              <a:latin typeface="Calibri"/>
              <a:cs typeface="Calibri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635000" y="4770120"/>
            <a:ext cx="134620" cy="19050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1050" spc="215" dirty="0">
                <a:solidFill>
                  <a:srgbClr val="0D584C"/>
                </a:solidFill>
                <a:latin typeface="Calibri"/>
                <a:cs typeface="Calibri"/>
              </a:rPr>
              <a:t>●</a:t>
            </a:r>
            <a:endParaRPr sz="1050">
              <a:latin typeface="Calibri"/>
              <a:cs typeface="Calibri"/>
            </a:endParaRPr>
          </a:p>
        </p:txBody>
      </p:sp>
      <p:sp>
        <p:nvSpPr>
          <p:cNvPr id="8" name="object 8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43180" rIns="0" bIns="0" rtlCol="0">
            <a:spAutoFit/>
          </a:bodyPr>
          <a:lstStyle/>
          <a:p>
            <a:pPr marL="12700" marR="5080" algn="just">
              <a:lnSpc>
                <a:spcPts val="2700"/>
              </a:lnSpc>
              <a:spcBef>
                <a:spcPts val="340"/>
              </a:spcBef>
            </a:pPr>
            <a:r>
              <a:rPr i="1" spc="-5" dirty="0">
                <a:latin typeface="Times New Roman"/>
                <a:cs typeface="Times New Roman"/>
              </a:rPr>
              <a:t>Познавательные: </a:t>
            </a:r>
            <a:r>
              <a:rPr spc="-5" dirty="0"/>
              <a:t>самостоятельное выделение </a:t>
            </a:r>
            <a:r>
              <a:rPr dirty="0"/>
              <a:t>и </a:t>
            </a:r>
            <a:r>
              <a:rPr spc="-5" dirty="0"/>
              <a:t>формулирование  познавательной цели, самостоятельное создание способов решения  </a:t>
            </a:r>
            <a:r>
              <a:rPr dirty="0"/>
              <a:t>проблем </a:t>
            </a:r>
            <a:r>
              <a:rPr spc="-5" dirty="0"/>
              <a:t>творческого </a:t>
            </a:r>
            <a:r>
              <a:rPr dirty="0"/>
              <a:t>и </a:t>
            </a:r>
            <a:r>
              <a:rPr spc="-5" dirty="0"/>
              <a:t>поискового характера, </a:t>
            </a:r>
            <a:r>
              <a:rPr dirty="0"/>
              <a:t>структурирование  </a:t>
            </a:r>
            <a:r>
              <a:rPr spc="-5" dirty="0"/>
              <a:t>знаний.</a:t>
            </a:r>
          </a:p>
          <a:p>
            <a:pPr marL="12700" algn="just">
              <a:lnSpc>
                <a:spcPct val="100000"/>
              </a:lnSpc>
              <a:spcBef>
                <a:spcPts val="610"/>
              </a:spcBef>
            </a:pPr>
            <a:r>
              <a:rPr i="1" spc="-5" dirty="0">
                <a:latin typeface="Times New Roman"/>
                <a:cs typeface="Times New Roman"/>
              </a:rPr>
              <a:t>Регулятивные: </a:t>
            </a:r>
            <a:r>
              <a:rPr spc="-5" dirty="0"/>
              <a:t>планирование своей деятельности </a:t>
            </a:r>
            <a:r>
              <a:rPr dirty="0"/>
              <a:t>в </a:t>
            </a:r>
            <a:r>
              <a:rPr spc="-5" dirty="0"/>
              <a:t>соответствии</a:t>
            </a:r>
            <a:r>
              <a:rPr dirty="0"/>
              <a:t> с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958850" y="5006340"/>
            <a:ext cx="8946515" cy="735330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12700" marR="5080">
              <a:lnSpc>
                <a:spcPts val="2710"/>
              </a:lnSpc>
              <a:spcBef>
                <a:spcPts val="330"/>
              </a:spcBef>
              <a:tabLst>
                <a:tab pos="2022475" algn="l"/>
                <a:tab pos="3239770" algn="l"/>
                <a:tab pos="3620135" algn="l"/>
                <a:tab pos="5236210" algn="l"/>
                <a:tab pos="5724525" algn="l"/>
                <a:tab pos="7502525" algn="l"/>
              </a:tabLst>
            </a:pPr>
            <a:r>
              <a:rPr sz="2400" dirty="0">
                <a:latin typeface="Times New Roman"/>
                <a:cs typeface="Times New Roman"/>
              </a:rPr>
              <a:t>пос</a:t>
            </a:r>
            <a:r>
              <a:rPr sz="2400" spc="-10" dirty="0">
                <a:latin typeface="Times New Roman"/>
                <a:cs typeface="Times New Roman"/>
              </a:rPr>
              <a:t>т</a:t>
            </a:r>
            <a:r>
              <a:rPr sz="2400" dirty="0">
                <a:latin typeface="Times New Roman"/>
                <a:cs typeface="Times New Roman"/>
              </a:rPr>
              <a:t>а</a:t>
            </a:r>
            <a:r>
              <a:rPr sz="2400" spc="-5" dirty="0">
                <a:latin typeface="Times New Roman"/>
                <a:cs typeface="Times New Roman"/>
              </a:rPr>
              <a:t>в</a:t>
            </a:r>
            <a:r>
              <a:rPr sz="2400" spc="-10" dirty="0">
                <a:latin typeface="Times New Roman"/>
                <a:cs typeface="Times New Roman"/>
              </a:rPr>
              <a:t>л</a:t>
            </a:r>
            <a:r>
              <a:rPr sz="2400" dirty="0">
                <a:latin typeface="Times New Roman"/>
                <a:cs typeface="Times New Roman"/>
              </a:rPr>
              <a:t>ен</a:t>
            </a:r>
            <a:r>
              <a:rPr sz="2400" spc="-10" dirty="0">
                <a:latin typeface="Times New Roman"/>
                <a:cs typeface="Times New Roman"/>
              </a:rPr>
              <a:t>н</a:t>
            </a:r>
            <a:r>
              <a:rPr sz="2400" dirty="0">
                <a:latin typeface="Times New Roman"/>
                <a:cs typeface="Times New Roman"/>
              </a:rPr>
              <a:t>ой	</a:t>
            </a:r>
            <a:r>
              <a:rPr sz="2400" spc="-10" dirty="0">
                <a:latin typeface="Times New Roman"/>
                <a:cs typeface="Times New Roman"/>
              </a:rPr>
              <a:t>з</a:t>
            </a:r>
            <a:r>
              <a:rPr sz="2400" dirty="0">
                <a:latin typeface="Times New Roman"/>
                <a:cs typeface="Times New Roman"/>
              </a:rPr>
              <a:t>а</a:t>
            </a:r>
            <a:r>
              <a:rPr sz="2400" spc="0" dirty="0">
                <a:latin typeface="Times New Roman"/>
                <a:cs typeface="Times New Roman"/>
              </a:rPr>
              <a:t>д</a:t>
            </a:r>
            <a:r>
              <a:rPr sz="2400" spc="-5" dirty="0">
                <a:latin typeface="Times New Roman"/>
                <a:cs typeface="Times New Roman"/>
              </a:rPr>
              <a:t>а</a:t>
            </a:r>
            <a:r>
              <a:rPr sz="2400" dirty="0">
                <a:latin typeface="Times New Roman"/>
                <a:cs typeface="Times New Roman"/>
              </a:rPr>
              <a:t>чей	и	</a:t>
            </a:r>
            <a:r>
              <a:rPr sz="2400" spc="10" dirty="0">
                <a:latin typeface="Times New Roman"/>
                <a:cs typeface="Times New Roman"/>
              </a:rPr>
              <a:t>у</a:t>
            </a:r>
            <a:r>
              <a:rPr sz="2400" dirty="0">
                <a:latin typeface="Times New Roman"/>
                <a:cs typeface="Times New Roman"/>
              </a:rPr>
              <a:t>с</a:t>
            </a:r>
            <a:r>
              <a:rPr sz="2400" spc="-5" dirty="0">
                <a:latin typeface="Times New Roman"/>
                <a:cs typeface="Times New Roman"/>
              </a:rPr>
              <a:t>лов</a:t>
            </a:r>
            <a:r>
              <a:rPr sz="2400" dirty="0">
                <a:latin typeface="Times New Roman"/>
                <a:cs typeface="Times New Roman"/>
              </a:rPr>
              <a:t>и</a:t>
            </a:r>
            <a:r>
              <a:rPr sz="2400" spc="-5" dirty="0">
                <a:latin typeface="Times New Roman"/>
                <a:cs typeface="Times New Roman"/>
              </a:rPr>
              <a:t>ям</a:t>
            </a:r>
            <a:r>
              <a:rPr sz="2400" dirty="0">
                <a:latin typeface="Times New Roman"/>
                <a:cs typeface="Times New Roman"/>
              </a:rPr>
              <a:t>и	</a:t>
            </a:r>
            <a:r>
              <a:rPr sz="2400" spc="-5" dirty="0">
                <a:latin typeface="Times New Roman"/>
                <a:cs typeface="Times New Roman"/>
              </a:rPr>
              <a:t>е</a:t>
            </a:r>
            <a:r>
              <a:rPr sz="2400" dirty="0">
                <a:latin typeface="Times New Roman"/>
                <a:cs typeface="Times New Roman"/>
              </a:rPr>
              <a:t>ё	реа</a:t>
            </a:r>
            <a:r>
              <a:rPr sz="2400" spc="-5" dirty="0">
                <a:latin typeface="Times New Roman"/>
                <a:cs typeface="Times New Roman"/>
              </a:rPr>
              <a:t>лиз</a:t>
            </a:r>
            <a:r>
              <a:rPr sz="2400" dirty="0">
                <a:latin typeface="Times New Roman"/>
                <a:cs typeface="Times New Roman"/>
              </a:rPr>
              <a:t>а</a:t>
            </a:r>
            <a:r>
              <a:rPr sz="2400" spc="-10" dirty="0">
                <a:latin typeface="Times New Roman"/>
                <a:cs typeface="Times New Roman"/>
              </a:rPr>
              <a:t>ц</a:t>
            </a:r>
            <a:r>
              <a:rPr sz="2400" dirty="0">
                <a:latin typeface="Times New Roman"/>
                <a:cs typeface="Times New Roman"/>
              </a:rPr>
              <a:t>и</a:t>
            </a:r>
            <a:r>
              <a:rPr sz="2400" spc="-10" dirty="0">
                <a:latin typeface="Times New Roman"/>
                <a:cs typeface="Times New Roman"/>
              </a:rPr>
              <a:t>и</a:t>
            </a:r>
            <a:r>
              <a:rPr sz="2400" dirty="0">
                <a:latin typeface="Times New Roman"/>
                <a:cs typeface="Times New Roman"/>
              </a:rPr>
              <a:t>,	</a:t>
            </a:r>
            <a:r>
              <a:rPr sz="2400" spc="-10" dirty="0">
                <a:latin typeface="Times New Roman"/>
                <a:cs typeface="Times New Roman"/>
              </a:rPr>
              <a:t>п</a:t>
            </a:r>
            <a:r>
              <a:rPr sz="2400" dirty="0">
                <a:latin typeface="Times New Roman"/>
                <a:cs typeface="Times New Roman"/>
              </a:rPr>
              <a:t>о</a:t>
            </a:r>
            <a:r>
              <a:rPr sz="2400" spc="-5" dirty="0">
                <a:latin typeface="Times New Roman"/>
                <a:cs typeface="Times New Roman"/>
              </a:rPr>
              <a:t>н</a:t>
            </a:r>
            <a:r>
              <a:rPr sz="2400" dirty="0">
                <a:latin typeface="Times New Roman"/>
                <a:cs typeface="Times New Roman"/>
              </a:rPr>
              <a:t>и</a:t>
            </a:r>
            <a:r>
              <a:rPr sz="2400" spc="-5" dirty="0">
                <a:latin typeface="Times New Roman"/>
                <a:cs typeface="Times New Roman"/>
              </a:rPr>
              <a:t>м</a:t>
            </a:r>
            <a:r>
              <a:rPr sz="2400" dirty="0">
                <a:latin typeface="Times New Roman"/>
                <a:cs typeface="Times New Roman"/>
              </a:rPr>
              <a:t>ан</a:t>
            </a:r>
            <a:r>
              <a:rPr sz="2400" spc="-10" dirty="0">
                <a:latin typeface="Times New Roman"/>
                <a:cs typeface="Times New Roman"/>
              </a:rPr>
              <a:t>и</a:t>
            </a:r>
            <a:r>
              <a:rPr sz="2400" dirty="0">
                <a:latin typeface="Times New Roman"/>
                <a:cs typeface="Times New Roman"/>
              </a:rPr>
              <a:t>е  </a:t>
            </a:r>
            <a:r>
              <a:rPr sz="2400" spc="-5" dirty="0">
                <a:latin typeface="Times New Roman"/>
                <a:cs typeface="Times New Roman"/>
              </a:rPr>
              <a:t>выделенных учителем ориентиров действия </a:t>
            </a:r>
            <a:r>
              <a:rPr sz="2400" dirty="0">
                <a:latin typeface="Times New Roman"/>
                <a:cs typeface="Times New Roman"/>
              </a:rPr>
              <a:t>в учебном</a:t>
            </a:r>
            <a:r>
              <a:rPr sz="2400" spc="15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материале.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635000" y="5906770"/>
            <a:ext cx="134620" cy="19050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1050" spc="215" dirty="0">
                <a:solidFill>
                  <a:srgbClr val="0D584C"/>
                </a:solidFill>
                <a:latin typeface="Calibri"/>
                <a:cs typeface="Calibri"/>
              </a:rPr>
              <a:t>●</a:t>
            </a:r>
            <a:endParaRPr sz="1050">
              <a:latin typeface="Calibri"/>
              <a:cs typeface="Calibri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958850" y="5801359"/>
            <a:ext cx="894715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400" i="1" spc="-5" dirty="0">
                <a:latin typeface="Times New Roman"/>
                <a:cs typeface="Times New Roman"/>
              </a:rPr>
              <a:t>Коммуникаивные: </a:t>
            </a:r>
            <a:r>
              <a:rPr sz="2400" dirty="0">
                <a:latin typeface="Times New Roman"/>
                <a:cs typeface="Times New Roman"/>
              </a:rPr>
              <a:t>участие в </a:t>
            </a:r>
            <a:r>
              <a:rPr sz="2400" spc="-5" dirty="0">
                <a:latin typeface="Times New Roman"/>
                <a:cs typeface="Times New Roman"/>
              </a:rPr>
              <a:t>игровых ситуациях, </a:t>
            </a:r>
            <a:r>
              <a:rPr sz="2400" dirty="0">
                <a:latin typeface="Times New Roman"/>
                <a:cs typeface="Times New Roman"/>
              </a:rPr>
              <a:t>в</a:t>
            </a:r>
            <a:r>
              <a:rPr sz="2400" spc="325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работе парами,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958850" y="6144259"/>
            <a:ext cx="8948420" cy="734060"/>
          </a:xfrm>
          <a:prstGeom prst="rect">
            <a:avLst/>
          </a:prstGeom>
        </p:spPr>
        <p:txBody>
          <a:bodyPr vert="horz" wrap="square" lIns="0" tIns="43180" rIns="0" bIns="0" rtlCol="0">
            <a:spAutoFit/>
          </a:bodyPr>
          <a:lstStyle/>
          <a:p>
            <a:pPr marL="12700" marR="5080">
              <a:lnSpc>
                <a:spcPts val="2700"/>
              </a:lnSpc>
              <a:spcBef>
                <a:spcPts val="340"/>
              </a:spcBef>
              <a:tabLst>
                <a:tab pos="1370965" algn="l"/>
                <a:tab pos="3863340" algn="l"/>
                <a:tab pos="5648325" algn="l"/>
                <a:tab pos="6209030" algn="l"/>
                <a:tab pos="7647305" algn="l"/>
              </a:tabLst>
            </a:pPr>
            <a:r>
              <a:rPr sz="2400" spc="25" dirty="0">
                <a:latin typeface="Times New Roman"/>
                <a:cs typeface="Times New Roman"/>
              </a:rPr>
              <a:t>у</a:t>
            </a:r>
            <a:r>
              <a:rPr sz="2400" spc="-5" dirty="0">
                <a:latin typeface="Times New Roman"/>
                <a:cs typeface="Times New Roman"/>
              </a:rPr>
              <a:t>м</a:t>
            </a:r>
            <a:r>
              <a:rPr sz="2400" dirty="0">
                <a:latin typeface="Times New Roman"/>
                <a:cs typeface="Times New Roman"/>
              </a:rPr>
              <a:t>е</a:t>
            </a:r>
            <a:r>
              <a:rPr sz="2400" spc="-10" dirty="0">
                <a:latin typeface="Times New Roman"/>
                <a:cs typeface="Times New Roman"/>
              </a:rPr>
              <a:t>н</a:t>
            </a:r>
            <a:r>
              <a:rPr sz="2400" dirty="0">
                <a:latin typeface="Times New Roman"/>
                <a:cs typeface="Times New Roman"/>
              </a:rPr>
              <a:t>ие	</a:t>
            </a:r>
            <a:r>
              <a:rPr sz="2400" spc="-5" dirty="0">
                <a:latin typeface="Times New Roman"/>
                <a:cs typeface="Times New Roman"/>
              </a:rPr>
              <a:t>до</a:t>
            </a:r>
            <a:r>
              <a:rPr sz="2400" dirty="0">
                <a:latin typeface="Times New Roman"/>
                <a:cs typeface="Times New Roman"/>
              </a:rPr>
              <a:t>го</a:t>
            </a:r>
            <a:r>
              <a:rPr sz="2400" spc="-15" dirty="0">
                <a:latin typeface="Times New Roman"/>
                <a:cs typeface="Times New Roman"/>
              </a:rPr>
              <a:t>в</a:t>
            </a:r>
            <a:r>
              <a:rPr sz="2400" dirty="0">
                <a:latin typeface="Times New Roman"/>
                <a:cs typeface="Times New Roman"/>
              </a:rPr>
              <a:t>ари</a:t>
            </a:r>
            <a:r>
              <a:rPr sz="2400" spc="-15" dirty="0">
                <a:latin typeface="Times New Roman"/>
                <a:cs typeface="Times New Roman"/>
              </a:rPr>
              <a:t>в</a:t>
            </a:r>
            <a:r>
              <a:rPr sz="2400" dirty="0">
                <a:latin typeface="Times New Roman"/>
                <a:cs typeface="Times New Roman"/>
              </a:rPr>
              <a:t>а</a:t>
            </a:r>
            <a:r>
              <a:rPr sz="2400" spc="-5" dirty="0">
                <a:latin typeface="Times New Roman"/>
                <a:cs typeface="Times New Roman"/>
              </a:rPr>
              <a:t>ть</a:t>
            </a:r>
            <a:r>
              <a:rPr sz="2400" dirty="0">
                <a:latin typeface="Times New Roman"/>
                <a:cs typeface="Times New Roman"/>
              </a:rPr>
              <a:t>с</a:t>
            </a:r>
            <a:r>
              <a:rPr sz="2400" spc="-5" dirty="0">
                <a:latin typeface="Times New Roman"/>
                <a:cs typeface="Times New Roman"/>
              </a:rPr>
              <a:t>я</a:t>
            </a:r>
            <a:r>
              <a:rPr sz="2400" dirty="0">
                <a:latin typeface="Times New Roman"/>
                <a:cs typeface="Times New Roman"/>
              </a:rPr>
              <a:t>,	п</a:t>
            </a:r>
            <a:r>
              <a:rPr sz="2400" spc="-10" dirty="0">
                <a:latin typeface="Times New Roman"/>
                <a:cs typeface="Times New Roman"/>
              </a:rPr>
              <a:t>р</a:t>
            </a:r>
            <a:r>
              <a:rPr sz="2400" dirty="0">
                <a:latin typeface="Times New Roman"/>
                <a:cs typeface="Times New Roman"/>
              </a:rPr>
              <a:t>иходи</a:t>
            </a:r>
            <a:r>
              <a:rPr sz="2400" spc="-10" dirty="0">
                <a:latin typeface="Times New Roman"/>
                <a:cs typeface="Times New Roman"/>
              </a:rPr>
              <a:t>т</a:t>
            </a:r>
            <a:r>
              <a:rPr sz="2400" dirty="0">
                <a:latin typeface="Times New Roman"/>
                <a:cs typeface="Times New Roman"/>
              </a:rPr>
              <a:t>ь	к	обще</a:t>
            </a:r>
            <a:r>
              <a:rPr sz="2400" spc="-5" dirty="0">
                <a:latin typeface="Times New Roman"/>
                <a:cs typeface="Times New Roman"/>
              </a:rPr>
              <a:t>м</a:t>
            </a:r>
            <a:r>
              <a:rPr sz="2400" dirty="0">
                <a:latin typeface="Times New Roman"/>
                <a:cs typeface="Times New Roman"/>
              </a:rPr>
              <a:t>у	р</a:t>
            </a:r>
            <a:r>
              <a:rPr sz="2400" spc="-5" dirty="0">
                <a:latin typeface="Times New Roman"/>
                <a:cs typeface="Times New Roman"/>
              </a:rPr>
              <a:t>еш</a:t>
            </a:r>
            <a:r>
              <a:rPr sz="2400" dirty="0">
                <a:latin typeface="Times New Roman"/>
                <a:cs typeface="Times New Roman"/>
              </a:rPr>
              <a:t>е</a:t>
            </a:r>
            <a:r>
              <a:rPr sz="2400" spc="-10" dirty="0">
                <a:latin typeface="Times New Roman"/>
                <a:cs typeface="Times New Roman"/>
              </a:rPr>
              <a:t>н</a:t>
            </a:r>
            <a:r>
              <a:rPr sz="2400" dirty="0">
                <a:latin typeface="Times New Roman"/>
                <a:cs typeface="Times New Roman"/>
              </a:rPr>
              <a:t>и</a:t>
            </a:r>
            <a:r>
              <a:rPr sz="2400" spc="-5" dirty="0">
                <a:latin typeface="Times New Roman"/>
                <a:cs typeface="Times New Roman"/>
              </a:rPr>
              <a:t>ю</a:t>
            </a:r>
            <a:r>
              <a:rPr sz="2400" dirty="0">
                <a:latin typeface="Times New Roman"/>
                <a:cs typeface="Times New Roman"/>
              </a:rPr>
              <a:t>,  </a:t>
            </a:r>
            <a:r>
              <a:rPr sz="2400" spc="-5" dirty="0">
                <a:latin typeface="Times New Roman"/>
                <a:cs typeface="Times New Roman"/>
              </a:rPr>
              <a:t>использование </a:t>
            </a:r>
            <a:r>
              <a:rPr sz="2400" dirty="0">
                <a:latin typeface="Times New Roman"/>
                <a:cs typeface="Times New Roman"/>
              </a:rPr>
              <a:t>в </a:t>
            </a:r>
            <a:r>
              <a:rPr sz="2400" spc="-5" dirty="0">
                <a:latin typeface="Times New Roman"/>
                <a:cs typeface="Times New Roman"/>
              </a:rPr>
              <a:t>общении правил</a:t>
            </a:r>
            <a:r>
              <a:rPr sz="2400" spc="-10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вежливости.</a:t>
            </a:r>
            <a:endParaRPr sz="24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965450" y="977900"/>
            <a:ext cx="4070985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10" dirty="0"/>
              <a:t>СТРУКТУРА </a:t>
            </a:r>
            <a:r>
              <a:rPr dirty="0"/>
              <a:t>И </a:t>
            </a:r>
            <a:r>
              <a:rPr spc="-5" dirty="0"/>
              <a:t>ХОД</a:t>
            </a:r>
            <a:r>
              <a:rPr spc="-55" dirty="0"/>
              <a:t> </a:t>
            </a:r>
            <a:r>
              <a:rPr spc="-5" dirty="0"/>
              <a:t>УРОКА: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35000" y="1851660"/>
            <a:ext cx="7846695" cy="3633470"/>
          </a:xfrm>
          <a:prstGeom prst="rect">
            <a:avLst/>
          </a:prstGeom>
        </p:spPr>
        <p:txBody>
          <a:bodyPr vert="horz" wrap="square" lIns="0" tIns="97790" rIns="0" bIns="0" rtlCol="0">
            <a:spAutoFit/>
          </a:bodyPr>
          <a:lstStyle/>
          <a:p>
            <a:pPr marL="336550" indent="-323850">
              <a:lnSpc>
                <a:spcPct val="100000"/>
              </a:lnSpc>
              <a:spcBef>
                <a:spcPts val="770"/>
              </a:spcBef>
              <a:buClr>
                <a:srgbClr val="0D584C"/>
              </a:buClr>
              <a:buAutoNum type="arabicPeriod"/>
              <a:tabLst>
                <a:tab pos="336550" algn="l"/>
              </a:tabLst>
            </a:pPr>
            <a:r>
              <a:rPr sz="2400" spc="-5" dirty="0">
                <a:latin typeface="Times New Roman"/>
                <a:cs typeface="Times New Roman"/>
              </a:rPr>
              <a:t>Организационный момент.</a:t>
            </a:r>
            <a:endParaRPr sz="2400">
              <a:latin typeface="Times New Roman"/>
              <a:cs typeface="Times New Roman"/>
            </a:endParaRPr>
          </a:p>
          <a:p>
            <a:pPr marL="336550" indent="-323850">
              <a:lnSpc>
                <a:spcPct val="100000"/>
              </a:lnSpc>
              <a:spcBef>
                <a:spcPts val="670"/>
              </a:spcBef>
              <a:buClr>
                <a:srgbClr val="0D584C"/>
              </a:buClr>
              <a:buAutoNum type="arabicPeriod"/>
              <a:tabLst>
                <a:tab pos="336550" algn="l"/>
              </a:tabLst>
            </a:pPr>
            <a:r>
              <a:rPr sz="2400" spc="-5" dirty="0">
                <a:latin typeface="Times New Roman"/>
                <a:cs typeface="Times New Roman"/>
              </a:rPr>
              <a:t>Проверка домашнего</a:t>
            </a:r>
            <a:r>
              <a:rPr sz="2400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задания.</a:t>
            </a:r>
            <a:endParaRPr sz="2400">
              <a:latin typeface="Times New Roman"/>
              <a:cs typeface="Times New Roman"/>
            </a:endParaRPr>
          </a:p>
          <a:p>
            <a:pPr marL="336550" indent="-323850">
              <a:lnSpc>
                <a:spcPct val="100000"/>
              </a:lnSpc>
              <a:spcBef>
                <a:spcPts val="670"/>
              </a:spcBef>
              <a:buClr>
                <a:srgbClr val="0D584C"/>
              </a:buClr>
              <a:buAutoNum type="arabicPeriod"/>
              <a:tabLst>
                <a:tab pos="336550" algn="l"/>
              </a:tabLst>
            </a:pPr>
            <a:r>
              <a:rPr sz="2400" spc="-5" dirty="0">
                <a:latin typeface="Times New Roman"/>
                <a:cs typeface="Times New Roman"/>
              </a:rPr>
              <a:t>Актуализация</a:t>
            </a:r>
            <a:r>
              <a:rPr sz="2400" spc="-10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знаний.</a:t>
            </a:r>
            <a:endParaRPr sz="2400">
              <a:latin typeface="Times New Roman"/>
              <a:cs typeface="Times New Roman"/>
            </a:endParaRPr>
          </a:p>
          <a:p>
            <a:pPr marL="336550" indent="-323850">
              <a:lnSpc>
                <a:spcPct val="100000"/>
              </a:lnSpc>
              <a:spcBef>
                <a:spcPts val="680"/>
              </a:spcBef>
              <a:buClr>
                <a:srgbClr val="0D584C"/>
              </a:buClr>
              <a:buAutoNum type="arabicPeriod"/>
              <a:tabLst>
                <a:tab pos="336550" algn="l"/>
              </a:tabLst>
            </a:pPr>
            <a:r>
              <a:rPr sz="2400" spc="-5" dirty="0">
                <a:latin typeface="Times New Roman"/>
                <a:cs typeface="Times New Roman"/>
              </a:rPr>
              <a:t>Актуализация </a:t>
            </a:r>
            <a:r>
              <a:rPr sz="2400" dirty="0">
                <a:latin typeface="Times New Roman"/>
                <a:cs typeface="Times New Roman"/>
              </a:rPr>
              <a:t>и </a:t>
            </a:r>
            <a:r>
              <a:rPr sz="2400" spc="-5" dirty="0">
                <a:latin typeface="Times New Roman"/>
                <a:cs typeface="Times New Roman"/>
              </a:rPr>
              <a:t>проверка знаний, полученных </a:t>
            </a:r>
            <a:r>
              <a:rPr sz="2400" dirty="0">
                <a:latin typeface="Times New Roman"/>
                <a:cs typeface="Times New Roman"/>
              </a:rPr>
              <a:t>в 5</a:t>
            </a:r>
            <a:r>
              <a:rPr sz="2400" spc="5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классе.</a:t>
            </a:r>
            <a:endParaRPr sz="2400">
              <a:latin typeface="Times New Roman"/>
              <a:cs typeface="Times New Roman"/>
            </a:endParaRPr>
          </a:p>
          <a:p>
            <a:pPr marL="336550" indent="-323850">
              <a:lnSpc>
                <a:spcPct val="100000"/>
              </a:lnSpc>
              <a:spcBef>
                <a:spcPts val="670"/>
              </a:spcBef>
              <a:buClr>
                <a:srgbClr val="0D584C"/>
              </a:buClr>
              <a:buAutoNum type="arabicPeriod"/>
              <a:tabLst>
                <a:tab pos="336550" algn="l"/>
              </a:tabLst>
            </a:pPr>
            <a:r>
              <a:rPr sz="2400" spc="-5" dirty="0">
                <a:latin typeface="Times New Roman"/>
                <a:cs typeface="Times New Roman"/>
              </a:rPr>
              <a:t>Актуализация </a:t>
            </a:r>
            <a:r>
              <a:rPr sz="2400" dirty="0">
                <a:latin typeface="Times New Roman"/>
                <a:cs typeface="Times New Roman"/>
              </a:rPr>
              <a:t>и </a:t>
            </a:r>
            <a:r>
              <a:rPr sz="2400" spc="-5" dirty="0">
                <a:latin typeface="Times New Roman"/>
                <a:cs typeface="Times New Roman"/>
              </a:rPr>
              <a:t>проверка новых знаний.</a:t>
            </a:r>
            <a:endParaRPr sz="2400">
              <a:latin typeface="Times New Roman"/>
              <a:cs typeface="Times New Roman"/>
            </a:endParaRPr>
          </a:p>
          <a:p>
            <a:pPr marL="336550" indent="-323850">
              <a:lnSpc>
                <a:spcPct val="100000"/>
              </a:lnSpc>
              <a:spcBef>
                <a:spcPts val="670"/>
              </a:spcBef>
              <a:buClr>
                <a:srgbClr val="0D584C"/>
              </a:buClr>
              <a:buAutoNum type="arabicPeriod"/>
              <a:tabLst>
                <a:tab pos="336550" algn="l"/>
              </a:tabLst>
            </a:pPr>
            <a:r>
              <a:rPr sz="2400" spc="-5" dirty="0">
                <a:latin typeface="Times New Roman"/>
                <a:cs typeface="Times New Roman"/>
              </a:rPr>
              <a:t>Обобщение.</a:t>
            </a:r>
            <a:endParaRPr sz="2400">
              <a:latin typeface="Times New Roman"/>
              <a:cs typeface="Times New Roman"/>
            </a:endParaRPr>
          </a:p>
          <a:p>
            <a:pPr marL="336550" indent="-323850">
              <a:lnSpc>
                <a:spcPct val="100000"/>
              </a:lnSpc>
              <a:spcBef>
                <a:spcPts val="670"/>
              </a:spcBef>
              <a:buClr>
                <a:srgbClr val="0D584C"/>
              </a:buClr>
              <a:buAutoNum type="arabicPeriod"/>
              <a:tabLst>
                <a:tab pos="336550" algn="l"/>
              </a:tabLst>
            </a:pPr>
            <a:r>
              <a:rPr sz="2400" spc="-5" dirty="0">
                <a:latin typeface="Times New Roman"/>
                <a:cs typeface="Times New Roman"/>
              </a:rPr>
              <a:t>Инструкция по выполнению домашнего</a:t>
            </a:r>
            <a:r>
              <a:rPr sz="2400" dirty="0">
                <a:latin typeface="Times New Roman"/>
                <a:cs typeface="Times New Roman"/>
              </a:rPr>
              <a:t> </a:t>
            </a:r>
            <a:r>
              <a:rPr sz="2400" spc="-5" dirty="0">
                <a:latin typeface="Times New Roman"/>
                <a:cs typeface="Times New Roman"/>
              </a:rPr>
              <a:t>задания.</a:t>
            </a:r>
            <a:endParaRPr sz="2400">
              <a:latin typeface="Times New Roman"/>
              <a:cs typeface="Times New Roman"/>
            </a:endParaRPr>
          </a:p>
          <a:p>
            <a:pPr marL="336550" indent="-323850">
              <a:lnSpc>
                <a:spcPct val="100000"/>
              </a:lnSpc>
              <a:spcBef>
                <a:spcPts val="670"/>
              </a:spcBef>
              <a:buClr>
                <a:srgbClr val="0D584C"/>
              </a:buClr>
              <a:buAutoNum type="arabicPeriod"/>
              <a:tabLst>
                <a:tab pos="336550" algn="l"/>
              </a:tabLst>
            </a:pPr>
            <a:r>
              <a:rPr sz="2400" spc="-5" dirty="0">
                <a:latin typeface="Times New Roman"/>
                <a:cs typeface="Times New Roman"/>
              </a:rPr>
              <a:t>Рефлексия.</a:t>
            </a:r>
            <a:endParaRPr sz="24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484120" y="977900"/>
            <a:ext cx="511937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1. ОРГАНИЗАЦИОННЫЙ</a:t>
            </a:r>
            <a:r>
              <a:rPr spc="-55" dirty="0"/>
              <a:t> </a:t>
            </a:r>
            <a:r>
              <a:rPr spc="-5" dirty="0"/>
              <a:t>МОМЕНТ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739775" y="2101214"/>
          <a:ext cx="8609330" cy="19888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04030"/>
                <a:gridCol w="4305300"/>
              </a:tblGrid>
              <a:tr h="356870">
                <a:tc>
                  <a:txBody>
                    <a:bodyPr/>
                    <a:lstStyle/>
                    <a:p>
                      <a:pPr marL="62801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УЧИТЕЛЯ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50482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b="1" spc="-25" dirty="0">
                          <a:latin typeface="Arial"/>
                          <a:cs typeface="Arial"/>
                        </a:rPr>
                        <a:t>УЧАЩИХСЯ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  <a:tr h="1631950">
                <a:tc>
                  <a:txBody>
                    <a:bodyPr/>
                    <a:lstStyle/>
                    <a:p>
                      <a:pPr marL="90805" marR="408940">
                        <a:lnSpc>
                          <a:spcPct val="93400"/>
                        </a:lnSpc>
                        <a:spcBef>
                          <a:spcPts val="330"/>
                        </a:spcBef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Проверка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готовности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к </a:t>
                      </a:r>
                      <a:r>
                        <a:rPr sz="1800" spc="-45" dirty="0">
                          <a:latin typeface="Arial"/>
                          <a:cs typeface="Arial"/>
                        </a:rPr>
                        <a:t>уроку, 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создание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благоприятного 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психологического климата.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Учитель  </a:t>
                      </a:r>
                      <a:r>
                        <a:rPr sz="1800" spc="-25" dirty="0">
                          <a:latin typeface="Arial"/>
                          <a:cs typeface="Arial"/>
                        </a:rPr>
                        <a:t>приветствует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учащихся,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проверяет 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готовность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к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совместной 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деятельности.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191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>
                        <a:lnSpc>
                          <a:spcPct val="100000"/>
                        </a:lnSpc>
                        <a:spcBef>
                          <a:spcPts val="190"/>
                        </a:spcBef>
                      </a:pPr>
                      <a:r>
                        <a:rPr sz="1800" spc="-10" dirty="0">
                          <a:latin typeface="Arial"/>
                          <a:cs typeface="Arial"/>
                        </a:rPr>
                        <a:t>Настраиваются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на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сотрудничество.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413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146300" y="977900"/>
            <a:ext cx="579247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2. ПРОВЕРКА </a:t>
            </a:r>
            <a:r>
              <a:rPr spc="-10" dirty="0"/>
              <a:t>ДОМАШНЕГО</a:t>
            </a:r>
            <a:r>
              <a:rPr spc="-40" dirty="0"/>
              <a:t> </a:t>
            </a:r>
            <a:r>
              <a:rPr spc="-5" dirty="0"/>
              <a:t>ЗАДАНИЯ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739775" y="2101214"/>
          <a:ext cx="8609330" cy="12204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04030"/>
                <a:gridCol w="4305300"/>
              </a:tblGrid>
              <a:tr h="356870">
                <a:tc>
                  <a:txBody>
                    <a:bodyPr/>
                    <a:lstStyle/>
                    <a:p>
                      <a:pPr marL="62801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УЧИТЕЛЯ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50482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b="1" spc="-25" dirty="0">
                          <a:latin typeface="Arial"/>
                          <a:cs typeface="Arial"/>
                        </a:rPr>
                        <a:t>УЧАЩИХСЯ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  <a:tr h="863600">
                <a:tc>
                  <a:txBody>
                    <a:bodyPr/>
                    <a:lstStyle/>
                    <a:p>
                      <a:pPr marL="90805" marR="928369">
                        <a:lnSpc>
                          <a:spcPts val="2020"/>
                        </a:lnSpc>
                        <a:spcBef>
                          <a:spcPts val="370"/>
                        </a:spcBef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Определение уровня усвоения  материала предыдущей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 темы.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699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 marR="746760">
                        <a:lnSpc>
                          <a:spcPts val="2020"/>
                        </a:lnSpc>
                        <a:spcBef>
                          <a:spcPts val="370"/>
                        </a:spcBef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Учащиеся </a:t>
                      </a:r>
                      <a:r>
                        <a:rPr sz="1800" spc="-25" dirty="0">
                          <a:latin typeface="Arial"/>
                          <a:cs typeface="Arial"/>
                        </a:rPr>
                        <a:t>отвечают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на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вопросы,  обращаются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к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домашнему 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упражнению.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699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923539" y="977900"/>
            <a:ext cx="424053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3. АКТУАЛИЗАЦИЯ</a:t>
            </a:r>
            <a:r>
              <a:rPr spc="-75" dirty="0"/>
              <a:t> </a:t>
            </a:r>
            <a:r>
              <a:rPr spc="-5" dirty="0"/>
              <a:t>ЗНАНИЙ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739775" y="2101214"/>
          <a:ext cx="8609330" cy="40398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04030"/>
                <a:gridCol w="4305300"/>
              </a:tblGrid>
              <a:tr h="356870">
                <a:tc>
                  <a:txBody>
                    <a:bodyPr/>
                    <a:lstStyle/>
                    <a:p>
                      <a:pPr marL="62801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УЧИТЕЛЯ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50482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b="1" spc="-25" dirty="0">
                          <a:latin typeface="Arial"/>
                          <a:cs typeface="Arial"/>
                        </a:rPr>
                        <a:t>УЧАЩИХСЯ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  <a:tr h="3683000">
                <a:tc>
                  <a:txBody>
                    <a:bodyPr/>
                    <a:lstStyle/>
                    <a:p>
                      <a:pPr marL="90805" marR="309245">
                        <a:lnSpc>
                          <a:spcPts val="2020"/>
                        </a:lnSpc>
                        <a:spcBef>
                          <a:spcPts val="370"/>
                        </a:spcBef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Постановка </a:t>
                      </a:r>
                      <a:r>
                        <a:rPr sz="1800" spc="-25" dirty="0">
                          <a:latin typeface="Arial"/>
                          <a:cs typeface="Arial"/>
                        </a:rPr>
                        <a:t>цели,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задач. Опрос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по 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теме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„Имя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прилагательное </a:t>
                      </a:r>
                      <a:r>
                        <a:rPr sz="1800" spc="5" dirty="0">
                          <a:latin typeface="Arial"/>
                          <a:cs typeface="Arial"/>
                        </a:rPr>
                        <a:t>как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часть 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речи“.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  <a:p>
                      <a:pPr marL="90805" marR="454025">
                        <a:lnSpc>
                          <a:spcPts val="2020"/>
                        </a:lnSpc>
                        <a:spcBef>
                          <a:spcPts val="1455"/>
                        </a:spcBef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Творческая работа: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интерактивный  тест-задание </a:t>
                      </a:r>
                      <a:r>
                        <a:rPr sz="1800" spc="-10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2"/>
                        </a:rPr>
                        <a:t>„Восстанови </a:t>
                      </a: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2"/>
                        </a:rPr>
                        <a:t>стихи“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  <a:p>
                      <a:pPr marL="90805">
                        <a:lnSpc>
                          <a:spcPts val="2085"/>
                        </a:lnSpc>
                        <a:spcBef>
                          <a:spcPts val="1555"/>
                        </a:spcBef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Интерактивный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тест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2085"/>
                        </a:lnSpc>
                      </a:pP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3"/>
                        </a:rPr>
                        <a:t>„Имя </a:t>
                      </a:r>
                      <a:r>
                        <a:rPr sz="1800" spc="-1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3"/>
                        </a:rPr>
                        <a:t>прилагательное“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699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>
                        <a:lnSpc>
                          <a:spcPct val="100000"/>
                        </a:lnSpc>
                        <a:spcBef>
                          <a:spcPts val="190"/>
                        </a:spcBef>
                      </a:pPr>
                      <a:r>
                        <a:rPr sz="1800" spc="-25" dirty="0">
                          <a:latin typeface="Arial"/>
                          <a:cs typeface="Arial"/>
                        </a:rPr>
                        <a:t>Устный ответ</a:t>
                      </a:r>
                      <a:r>
                        <a:rPr sz="1800" spc="1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ученика.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750">
                        <a:latin typeface="Times New Roman"/>
                        <a:cs typeface="Times New Roman"/>
                      </a:endParaRPr>
                    </a:p>
                    <a:p>
                      <a:pPr marL="90805" marR="121920">
                        <a:lnSpc>
                          <a:spcPts val="2020"/>
                        </a:lnSpc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Используя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схему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рассуждения,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ученик  </a:t>
                      </a:r>
                      <a:r>
                        <a:rPr sz="1800" spc="-30" dirty="0">
                          <a:latin typeface="Arial"/>
                          <a:cs typeface="Arial"/>
                        </a:rPr>
                        <a:t>доказывает,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что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данное слово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– имя 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прилагательное.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90805">
                        <a:lnSpc>
                          <a:spcPts val="2090"/>
                        </a:lnSpc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Схема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рассуждения</a:t>
                      </a:r>
                      <a:r>
                        <a:rPr sz="1800" spc="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(опора):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 marR="781050">
                        <a:lnSpc>
                          <a:spcPts val="2020"/>
                        </a:lnSpc>
                        <a:spcBef>
                          <a:spcPts val="115"/>
                        </a:spcBef>
                        <a:buAutoNum type="arabicPeriod"/>
                        <a:tabLst>
                          <a:tab pos="346075" algn="l"/>
                        </a:tabLst>
                      </a:pPr>
                      <a:r>
                        <a:rPr sz="1800" spc="-20" dirty="0">
                          <a:latin typeface="Arial"/>
                          <a:cs typeface="Arial"/>
                        </a:rPr>
                        <a:t>Слово...отвечает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на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вопрос.... 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(какой?).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 marR="742950">
                        <a:lnSpc>
                          <a:spcPts val="2020"/>
                        </a:lnSpc>
                        <a:buAutoNum type="arabicPeriod"/>
                        <a:tabLst>
                          <a:tab pos="346075" algn="l"/>
                        </a:tabLst>
                      </a:pPr>
                      <a:r>
                        <a:rPr sz="1800" spc="-20" dirty="0">
                          <a:latin typeface="Arial"/>
                          <a:cs typeface="Arial"/>
                        </a:rPr>
                        <a:t>Слово...обозначает...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(признак 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предмета).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1895"/>
                        </a:lnSpc>
                        <a:buAutoNum type="arabicPeriod"/>
                        <a:tabLst>
                          <a:tab pos="346075" algn="l"/>
                        </a:tabLst>
                      </a:pPr>
                      <a:r>
                        <a:rPr sz="1800" spc="-20" dirty="0">
                          <a:latin typeface="Arial"/>
                          <a:cs typeface="Arial"/>
                        </a:rPr>
                        <a:t>Имеет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постоянные</a:t>
                      </a:r>
                      <a:r>
                        <a:rPr sz="1800" spc="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признаки...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2020"/>
                        </a:lnSpc>
                        <a:buAutoNum type="arabicPeriod"/>
                        <a:tabLst>
                          <a:tab pos="346075" algn="l"/>
                        </a:tabLst>
                      </a:pPr>
                      <a:r>
                        <a:rPr sz="1800" spc="-15" dirty="0">
                          <a:latin typeface="Arial"/>
                          <a:cs typeface="Arial"/>
                        </a:rPr>
                        <a:t>Изменяется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по...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2090"/>
                        </a:lnSpc>
                        <a:buAutoNum type="arabicPeriod"/>
                        <a:tabLst>
                          <a:tab pos="346075" algn="l"/>
                        </a:tabLst>
                      </a:pPr>
                      <a:r>
                        <a:rPr sz="1800" spc="-40" dirty="0">
                          <a:latin typeface="Arial"/>
                          <a:cs typeface="Arial"/>
                        </a:rPr>
                        <a:t>Значит,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…прилагательное.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413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212725" rIns="0" bIns="0" rtlCol="0">
            <a:spAutoFit/>
          </a:bodyPr>
          <a:lstStyle/>
          <a:p>
            <a:pPr marL="2200275" marR="5080" indent="-1130300">
              <a:lnSpc>
                <a:spcPts val="2740"/>
              </a:lnSpc>
              <a:spcBef>
                <a:spcPts val="305"/>
              </a:spcBef>
            </a:pPr>
            <a:r>
              <a:rPr spc="-5" dirty="0"/>
              <a:t>4. АКТУАЛИЗАЦИЯ </a:t>
            </a:r>
            <a:r>
              <a:rPr dirty="0"/>
              <a:t>И </a:t>
            </a:r>
            <a:r>
              <a:rPr spc="-5" dirty="0"/>
              <a:t>ПРОВЕРКА</a:t>
            </a:r>
            <a:r>
              <a:rPr spc="-80" dirty="0"/>
              <a:t> </a:t>
            </a:r>
            <a:r>
              <a:rPr spc="-5" dirty="0"/>
              <a:t>ЗНАНИЙ,  ПОЛУЧЕННЫХ </a:t>
            </a:r>
            <a:r>
              <a:rPr dirty="0"/>
              <a:t>В 5</a:t>
            </a:r>
            <a:r>
              <a:rPr spc="-25" dirty="0"/>
              <a:t> </a:t>
            </a:r>
            <a:r>
              <a:rPr spc="-5" dirty="0"/>
              <a:t>КЛАССЕ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739775" y="2101214"/>
          <a:ext cx="8609330" cy="250126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04030"/>
                <a:gridCol w="4305300"/>
              </a:tblGrid>
              <a:tr h="356870">
                <a:tc>
                  <a:txBody>
                    <a:bodyPr/>
                    <a:lstStyle/>
                    <a:p>
                      <a:pPr marL="62801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УЧИТЕЛЯ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50482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b="1" spc="-25" dirty="0">
                          <a:latin typeface="Arial"/>
                          <a:cs typeface="Arial"/>
                        </a:rPr>
                        <a:t>УЧАЩИХСЯ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  <a:tr h="2144395">
                <a:tc>
                  <a:txBody>
                    <a:bodyPr/>
                    <a:lstStyle/>
                    <a:p>
                      <a:pPr marL="90805" marR="657225">
                        <a:lnSpc>
                          <a:spcPts val="2020"/>
                        </a:lnSpc>
                        <a:spcBef>
                          <a:spcPts val="370"/>
                        </a:spcBef>
                      </a:pPr>
                      <a:r>
                        <a:rPr sz="1800" spc="-20" dirty="0">
                          <a:latin typeface="Arial"/>
                          <a:cs typeface="Arial"/>
                        </a:rPr>
                        <a:t>Технология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обучения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в 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сотрудничестве (работа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в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парах). 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Разноуровневые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задания 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(раздаточный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материал).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  <a:p>
                      <a:pPr marL="90805">
                        <a:lnSpc>
                          <a:spcPct val="100000"/>
                        </a:lnSpc>
                        <a:spcBef>
                          <a:spcPts val="1270"/>
                        </a:spcBef>
                      </a:pPr>
                      <a:r>
                        <a:rPr sz="1800" spc="-10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2"/>
                        </a:rPr>
                        <a:t>Контрольный </a:t>
                      </a: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2"/>
                        </a:rPr>
                        <a:t>интерактивный</a:t>
                      </a:r>
                      <a:r>
                        <a:rPr sz="1800" spc="0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2"/>
                        </a:rPr>
                        <a:t> </a:t>
                      </a:r>
                      <a:r>
                        <a:rPr sz="1800" spc="-1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2"/>
                        </a:rPr>
                        <a:t>тест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699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 marR="356235">
                        <a:lnSpc>
                          <a:spcPts val="2020"/>
                        </a:lnSpc>
                        <a:spcBef>
                          <a:spcPts val="370"/>
                        </a:spcBef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Взаимопроверка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и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самопроверка по  </a:t>
                      </a:r>
                      <a:r>
                        <a:rPr sz="1800" spc="-35" dirty="0">
                          <a:latin typeface="Arial"/>
                          <a:cs typeface="Arial"/>
                        </a:rPr>
                        <a:t>образцу.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699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252219" y="977900"/>
            <a:ext cx="758063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5. АКТУАЛИЗАЦИЯ </a:t>
            </a:r>
            <a:r>
              <a:rPr dirty="0"/>
              <a:t>И </a:t>
            </a:r>
            <a:r>
              <a:rPr spc="-5" dirty="0"/>
              <a:t>ПРОВЕРКА НОВЫХ</a:t>
            </a:r>
            <a:r>
              <a:rPr spc="-70" dirty="0"/>
              <a:t> </a:t>
            </a:r>
            <a:r>
              <a:rPr spc="-5" dirty="0"/>
              <a:t>ЗНАНИЙ</a:t>
            </a:r>
          </a:p>
        </p:txBody>
      </p:sp>
      <p:graphicFrame>
        <p:nvGraphicFramePr>
          <p:cNvPr id="3" name="object 3"/>
          <p:cNvGraphicFramePr>
            <a:graphicFrameLocks noGrp="1"/>
          </p:cNvGraphicFramePr>
          <p:nvPr/>
        </p:nvGraphicFramePr>
        <p:xfrm>
          <a:off x="739775" y="2101214"/>
          <a:ext cx="8609330" cy="53289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04030"/>
                <a:gridCol w="4305300"/>
              </a:tblGrid>
              <a:tr h="356870">
                <a:tc>
                  <a:txBody>
                    <a:bodyPr/>
                    <a:lstStyle/>
                    <a:p>
                      <a:pPr marL="62801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УЧИТЕЛЯ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504825">
                        <a:lnSpc>
                          <a:spcPct val="100000"/>
                        </a:lnSpc>
                        <a:spcBef>
                          <a:spcPts val="229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ДЕЯТЕЛЬНОСТЬ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b="1" spc="-25" dirty="0">
                          <a:latin typeface="Arial"/>
                          <a:cs typeface="Arial"/>
                        </a:rPr>
                        <a:t>УЧАЩИХСЯ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29209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  <a:tr h="4972050">
                <a:tc>
                  <a:txBody>
                    <a:bodyPr/>
                    <a:lstStyle/>
                    <a:p>
                      <a:pPr marL="90805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1800" b="1" spc="-10" dirty="0">
                          <a:latin typeface="Arial"/>
                          <a:cs typeface="Arial"/>
                        </a:rPr>
                        <a:t>Разноуровневые </a:t>
                      </a:r>
                      <a:r>
                        <a:rPr sz="1800" b="1" spc="-5" dirty="0">
                          <a:latin typeface="Arial"/>
                          <a:cs typeface="Arial"/>
                        </a:rPr>
                        <a:t>задания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: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800">
                        <a:latin typeface="Times New Roman"/>
                        <a:cs typeface="Times New Roman"/>
                      </a:endParaRPr>
                    </a:p>
                    <a:p>
                      <a:pPr marL="90805" marR="270510">
                        <a:lnSpc>
                          <a:spcPts val="2010"/>
                        </a:lnSpc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-пониженной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трудности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–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расставить 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по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алфавиту;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ts val="1910"/>
                        </a:lnSpc>
                      </a:pPr>
                      <a:r>
                        <a:rPr sz="1800" spc="-1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2"/>
                        </a:rPr>
                        <a:t>Упражнение</a:t>
                      </a:r>
                      <a:r>
                        <a:rPr sz="1800" spc="-8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2"/>
                        </a:rPr>
                        <a:t> </a:t>
                      </a: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2"/>
                        </a:rPr>
                        <a:t>1.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 marR="1267460">
                        <a:lnSpc>
                          <a:spcPts val="2020"/>
                        </a:lnSpc>
                        <a:spcBef>
                          <a:spcPts val="114"/>
                        </a:spcBef>
                      </a:pPr>
                      <a:r>
                        <a:rPr sz="1800" spc="-5" dirty="0">
                          <a:latin typeface="Arial"/>
                          <a:cs typeface="Arial"/>
                        </a:rPr>
                        <a:t>-повышенной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трудности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– 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распределить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по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разрядам.  </a:t>
                      </a:r>
                      <a:r>
                        <a:rPr sz="1800" spc="-1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3"/>
                        </a:rPr>
                        <a:t>Упражнение</a:t>
                      </a:r>
                      <a:r>
                        <a:rPr sz="1800" spc="-10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3"/>
                        </a:rPr>
                        <a:t> </a:t>
                      </a: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3"/>
                        </a:rPr>
                        <a:t>2.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 marR="77470">
                        <a:lnSpc>
                          <a:spcPts val="4040"/>
                        </a:lnSpc>
                        <a:spcBef>
                          <a:spcPts val="395"/>
                        </a:spcBef>
                      </a:pPr>
                      <a:r>
                        <a:rPr sz="1800" spc="-10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4"/>
                        </a:rPr>
                        <a:t>Опорная </a:t>
                      </a:r>
                      <a:r>
                        <a:rPr sz="1800" spc="-1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4"/>
                        </a:rPr>
                        <a:t>схема </a:t>
                      </a:r>
                      <a:r>
                        <a:rPr sz="1800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4"/>
                        </a:rPr>
                        <a:t>– </a:t>
                      </a:r>
                      <a:r>
                        <a:rPr sz="1800" spc="-1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4"/>
                        </a:rPr>
                        <a:t>повторение </a:t>
                      </a: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4"/>
                        </a:rPr>
                        <a:t>правила. </a:t>
                      </a: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Физкультминутка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 marL="90805">
                        <a:lnSpc>
                          <a:spcPct val="100000"/>
                        </a:lnSpc>
                        <a:spcBef>
                          <a:spcPts val="1430"/>
                        </a:spcBef>
                      </a:pPr>
                      <a:r>
                        <a:rPr sz="1800" spc="-2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5"/>
                        </a:rPr>
                        <a:t>Тест </a:t>
                      </a: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5"/>
                        </a:rPr>
                        <a:t>„Н </a:t>
                      </a:r>
                      <a:r>
                        <a:rPr sz="1800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5"/>
                        </a:rPr>
                        <a:t>и</a:t>
                      </a:r>
                      <a:r>
                        <a:rPr sz="1800" spc="10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5"/>
                        </a:rPr>
                        <a:t> </a:t>
                      </a: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5"/>
                        </a:rPr>
                        <a:t>НН“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  <a:p>
                      <a:pPr marL="90805">
                        <a:lnSpc>
                          <a:spcPct val="100000"/>
                        </a:lnSpc>
                        <a:spcBef>
                          <a:spcPts val="1590"/>
                        </a:spcBef>
                      </a:pPr>
                      <a:r>
                        <a:rPr sz="1800" spc="-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6"/>
                        </a:rPr>
                        <a:t>Сложные</a:t>
                      </a:r>
                      <a:r>
                        <a:rPr sz="1800" spc="-10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6"/>
                        </a:rPr>
                        <a:t> </a:t>
                      </a:r>
                      <a:r>
                        <a:rPr sz="1800" spc="-15" dirty="0">
                          <a:solidFill>
                            <a:srgbClr val="00007F"/>
                          </a:solidFill>
                          <a:latin typeface="Arial"/>
                          <a:cs typeface="Arial"/>
                          <a:hlinkClick r:id="rId6"/>
                        </a:rPr>
                        <a:t>прилагательные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3048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  <a:tc>
                  <a:txBody>
                    <a:bodyPr/>
                    <a:lstStyle/>
                    <a:p>
                      <a:pPr marL="90805" marR="251460">
                        <a:lnSpc>
                          <a:spcPts val="2020"/>
                        </a:lnSpc>
                        <a:spcBef>
                          <a:spcPts val="370"/>
                        </a:spcBef>
                      </a:pPr>
                      <a:r>
                        <a:rPr sz="1800" spc="-10" dirty="0">
                          <a:latin typeface="Arial"/>
                          <a:cs typeface="Arial"/>
                        </a:rPr>
                        <a:t>Индивидуальная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и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групповыя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работа 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с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последующей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самопроверкой.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  <a:p>
                      <a:pPr marL="90805">
                        <a:lnSpc>
                          <a:spcPct val="100000"/>
                        </a:lnSpc>
                        <a:spcBef>
                          <a:spcPts val="1560"/>
                        </a:spcBef>
                      </a:pPr>
                      <a:r>
                        <a:rPr sz="1800" spc="-25" dirty="0">
                          <a:latin typeface="Arial"/>
                          <a:cs typeface="Arial"/>
                        </a:rPr>
                        <a:t>Устно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45" dirty="0">
                          <a:latin typeface="Arial"/>
                          <a:cs typeface="Arial"/>
                        </a:rPr>
                        <a:t>отвечают.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2850">
                        <a:latin typeface="Times New Roman"/>
                        <a:cs typeface="Times New Roman"/>
                      </a:endParaRPr>
                    </a:p>
                    <a:p>
                      <a:pPr marL="90805">
                        <a:lnSpc>
                          <a:spcPct val="100000"/>
                        </a:lnSpc>
                      </a:pPr>
                      <a:r>
                        <a:rPr sz="1800" spc="-25" dirty="0">
                          <a:latin typeface="Arial"/>
                          <a:cs typeface="Arial"/>
                        </a:rPr>
                        <a:t>Работа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с</a:t>
                      </a:r>
                      <a:r>
                        <a:rPr sz="1800" spc="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таблицей.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90805">
                        <a:lnSpc>
                          <a:spcPct val="100000"/>
                        </a:lnSpc>
                      </a:pPr>
                      <a:r>
                        <a:rPr sz="1800" dirty="0">
                          <a:latin typeface="Arial"/>
                          <a:cs typeface="Arial"/>
                        </a:rPr>
                        <a:t>Активная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двигательная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деятельность.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1750">
                        <a:latin typeface="Times New Roman"/>
                        <a:cs typeface="Times New Roman"/>
                      </a:endParaRPr>
                    </a:p>
                    <a:p>
                      <a:pPr marL="90805" marR="202565">
                        <a:lnSpc>
                          <a:spcPts val="2020"/>
                        </a:lnSpc>
                      </a:pPr>
                      <a:r>
                        <a:rPr sz="1800" spc="-10" dirty="0">
                          <a:latin typeface="Arial"/>
                          <a:cs typeface="Arial"/>
                        </a:rPr>
                        <a:t>Индивидуальная </a:t>
                      </a:r>
                      <a:r>
                        <a:rPr sz="1800" spc="-15" dirty="0">
                          <a:latin typeface="Arial"/>
                          <a:cs typeface="Arial"/>
                        </a:rPr>
                        <a:t>работа,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обсуждение 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и </a:t>
                      </a:r>
                      <a:r>
                        <a:rPr sz="1800" spc="-5" dirty="0">
                          <a:latin typeface="Arial"/>
                          <a:cs typeface="Arial"/>
                        </a:rPr>
                        <a:t>проверка </a:t>
                      </a:r>
                      <a:r>
                        <a:rPr sz="1800" spc="-10" dirty="0">
                          <a:latin typeface="Arial"/>
                          <a:cs typeface="Arial"/>
                        </a:rPr>
                        <a:t>полученных</a:t>
                      </a:r>
                      <a:r>
                        <a:rPr sz="1800" spc="-5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35" dirty="0">
                          <a:latin typeface="Arial"/>
                          <a:cs typeface="Arial"/>
                        </a:rPr>
                        <a:t>результатов.</a:t>
                      </a:r>
                      <a:endParaRPr sz="18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550">
                        <a:latin typeface="Times New Roman"/>
                        <a:cs typeface="Times New Roman"/>
                      </a:endParaRPr>
                    </a:p>
                    <a:p>
                      <a:pPr marL="90805">
                        <a:lnSpc>
                          <a:spcPct val="100000"/>
                        </a:lnSpc>
                      </a:pPr>
                      <a:r>
                        <a:rPr sz="1800" spc="-25" dirty="0">
                          <a:latin typeface="Arial"/>
                          <a:cs typeface="Arial"/>
                        </a:rPr>
                        <a:t>Работа </a:t>
                      </a:r>
                      <a:r>
                        <a:rPr sz="1800" dirty="0">
                          <a:latin typeface="Arial"/>
                          <a:cs typeface="Arial"/>
                        </a:rPr>
                        <a:t>с</a:t>
                      </a:r>
                      <a:r>
                        <a:rPr sz="1800" spc="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1800" spc="-20" dirty="0">
                          <a:latin typeface="Arial"/>
                          <a:cs typeface="Arial"/>
                        </a:rPr>
                        <a:t>таблицей.</a:t>
                      </a:r>
                      <a:endParaRPr sz="1800">
                        <a:latin typeface="Arial"/>
                        <a:cs typeface="Arial"/>
                      </a:endParaRPr>
                    </a:p>
                  </a:txBody>
                  <a:tcPr marL="0" marR="0" marT="46990" marB="0">
                    <a:lnL w="3175">
                      <a:solidFill>
                        <a:srgbClr val="FFFFFF"/>
                      </a:solidFill>
                      <a:prstDash val="solid"/>
                    </a:lnL>
                    <a:lnR w="3175">
                      <a:solidFill>
                        <a:srgbClr val="FFFFFF"/>
                      </a:solidFill>
                      <a:prstDash val="solid"/>
                    </a:lnR>
                    <a:lnT w="3175">
                      <a:solidFill>
                        <a:srgbClr val="FFFFFF"/>
                      </a:solidFill>
                      <a:prstDash val="solid"/>
                    </a:lnT>
                    <a:lnB w="3175">
                      <a:solidFill>
                        <a:srgbClr val="FFFFFF"/>
                      </a:solidFill>
                      <a:prstDash val="solid"/>
                    </a:lnB>
                    <a:solidFill>
                      <a:srgbClr val="DCDCD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776</Words>
  <Application>Microsoft Office PowerPoint</Application>
  <PresentationFormat>Произвольный</PresentationFormat>
  <Paragraphs>138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Office Theme</vt:lpstr>
      <vt:lpstr>МЕТОДИЧЕСКИЕ РЕКОМЕНДАЦИИ К УРОКУ:</vt:lpstr>
      <vt:lpstr>МЕТОДИЧЕСКИЕ РЕКОМЕНДАЦИИ К УРОКУ:</vt:lpstr>
      <vt:lpstr>МЕТОДИЧЕСКИЕ РЕКОМЕНДАЦИИ К УРОКУ:</vt:lpstr>
      <vt:lpstr>СТРУКТУРА И ХОД УРОКА:</vt:lpstr>
      <vt:lpstr>1. ОРГАНИЗАЦИОННЫЙ МОМЕНТ</vt:lpstr>
      <vt:lpstr>2. ПРОВЕРКА ДОМАШНЕГО ЗАДАНИЯ</vt:lpstr>
      <vt:lpstr>3. АКТУАЛИЗАЦИЯ ЗНАНИЙ</vt:lpstr>
      <vt:lpstr>4. АКТУАЛИЗАЦИЯ И ПРОВЕРКА ЗНАНИЙ,  ПОЛУЧЕННЫХ В 5 КЛАССЕ</vt:lpstr>
      <vt:lpstr>5. АКТУАЛИЗАЦИЯ И ПРОВЕРКА НОВЫХ ЗНАНИЙ</vt:lpstr>
      <vt:lpstr>6. ОБОБЩЕНИЕ</vt:lpstr>
      <vt:lpstr>7. ИНСТРУКЦИЯ ПО ВЫПОЛНЕНИЮ ДОМАШНЕГО  ЗАДАНИЯ</vt:lpstr>
      <vt:lpstr>8. РЕФЛЕКСИЯ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МЕТОДИЧЕСКИЕ РЕКОМЕНДАЦИИ К УРОКУ:</dc:title>
  <cp:lastModifiedBy>admin</cp:lastModifiedBy>
  <cp:revision>1</cp:revision>
  <dcterms:created xsi:type="dcterms:W3CDTF">2017-10-20T13:54:49Z</dcterms:created>
  <dcterms:modified xsi:type="dcterms:W3CDTF">2017-10-20T13:56:26Z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2017-06-05T00:00:00Z</vt:filetime>
  </property>
  <property fmtid="{D5CDD505-2E9C-101B-9397-08002B2CF9AE}" pid="3" name="Creator">
    <vt:lpwstr>Impress</vt:lpwstr>
  </property>
  <property fmtid="{D5CDD505-2E9C-101B-9397-08002B2CF9AE}" pid="4" name="LastSaved">
    <vt:filetime>2017-10-20T00:00:00Z</vt:filetime>
  </property>
</Properties>
</file>