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83229"/>
    <a:srgbClr val="003374"/>
    <a:srgbClr val="53A3E6"/>
    <a:srgbClr val="ECF3F9"/>
    <a:srgbClr val="FFC900"/>
    <a:srgbClr val="173A8D"/>
    <a:srgbClr val="129481"/>
    <a:srgbClr val="0F2741"/>
    <a:srgbClr val="001736"/>
    <a:srgbClr val="C9A09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3" d="100"/>
          <a:sy n="83" d="100"/>
        </p:scale>
        <p:origin x="-76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12/29/2020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12/29/2020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465729"/>
            <a:ext cx="788670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91547"/>
            <a:ext cx="7886699" cy="9778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199" y="1268730"/>
            <a:ext cx="4273826" cy="453771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itchFamily="18" charset="0"/>
                <a:cs typeface="Times New Roman" pitchFamily="18" charset="0"/>
              </a:rPr>
              <a:t>Интегрированный урок английского языка и литературы на тему «Ромео и </a:t>
            </a:r>
            <a:r>
              <a:rPr lang="ru-RU" sz="32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itchFamily="18" charset="0"/>
                <a:cs typeface="Times New Roman" pitchFamily="18" charset="0"/>
              </a:rPr>
              <a:t>Джульета</a:t>
            </a:r>
            <a:r>
              <a:rPr lang="ru-RU" sz="3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itchFamily="18" charset="0"/>
                <a:cs typeface="Times New Roman" pitchFamily="18" charset="0"/>
              </a:rPr>
              <a:t>: истинная пара»</a:t>
            </a:r>
            <a:br>
              <a:rPr lang="ru-RU" sz="3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Учителя: </a:t>
            </a:r>
            <a:r>
              <a:rPr lang="ru-RU" sz="20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itchFamily="18" charset="0"/>
                <a:cs typeface="Times New Roman" pitchFamily="18" charset="0"/>
              </a:rPr>
              <a:t>Ракова</a:t>
            </a:r>
            <a:r>
              <a:rPr lang="ru-RU" sz="2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itchFamily="18" charset="0"/>
                <a:cs typeface="Times New Roman" pitchFamily="18" charset="0"/>
              </a:rPr>
              <a:t> С.В.</a:t>
            </a:r>
            <a:br>
              <a:rPr lang="ru-RU" sz="2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itchFamily="18" charset="0"/>
                <a:cs typeface="Times New Roman" pitchFamily="18" charset="0"/>
              </a:rPr>
              <a:t>Стельмах С.В.</a:t>
            </a:r>
            <a:br>
              <a:rPr lang="ru-RU" sz="2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itchFamily="18" charset="0"/>
                <a:cs typeface="Times New Roman" pitchFamily="18" charset="0"/>
              </a:rPr>
              <a:t>МБОУ г. Мурманска СОШ №31</a:t>
            </a:r>
            <a:endParaRPr lang="en-US" sz="20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Книги «Ромео и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Джульета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 У. Шекспира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ages (36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35392" y="1271270"/>
            <a:ext cx="1850708" cy="2662248"/>
          </a:xfrm>
        </p:spPr>
      </p:pic>
      <p:pic>
        <p:nvPicPr>
          <p:cNvPr id="5" name="Рисунок 4" descr="images (7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7547" y="1283017"/>
            <a:ext cx="1685925" cy="2714625"/>
          </a:xfrm>
          <a:prstGeom prst="rect">
            <a:avLst/>
          </a:prstGeom>
        </p:spPr>
      </p:pic>
      <p:pic>
        <p:nvPicPr>
          <p:cNvPr id="6" name="Рисунок 5" descr="Без названия (18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68252" y="1251585"/>
            <a:ext cx="1704975" cy="2686050"/>
          </a:xfrm>
          <a:prstGeom prst="rect">
            <a:avLst/>
          </a:prstGeom>
        </p:spPr>
      </p:pic>
      <p:pic>
        <p:nvPicPr>
          <p:cNvPr id="7" name="Рисунок 6" descr="Без названия (36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45630" y="1232535"/>
            <a:ext cx="1676400" cy="2724150"/>
          </a:xfrm>
          <a:prstGeom prst="rect">
            <a:avLst/>
          </a:prstGeom>
        </p:spPr>
      </p:pic>
      <p:pic>
        <p:nvPicPr>
          <p:cNvPr id="9" name="Рисунок 8" descr="Без названия (40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10627" y="4042410"/>
            <a:ext cx="1762125" cy="2590800"/>
          </a:xfrm>
          <a:prstGeom prst="rect">
            <a:avLst/>
          </a:prstGeom>
        </p:spPr>
      </p:pic>
      <p:pic>
        <p:nvPicPr>
          <p:cNvPr id="10" name="Рисунок 9" descr="Без названия (42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73743" y="4006215"/>
            <a:ext cx="1629728" cy="2567504"/>
          </a:xfrm>
          <a:prstGeom prst="rect">
            <a:avLst/>
          </a:prstGeom>
        </p:spPr>
      </p:pic>
      <p:pic>
        <p:nvPicPr>
          <p:cNvPr id="11" name="Рисунок 10" descr="images (74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989195" y="4100512"/>
            <a:ext cx="1883732" cy="2426018"/>
          </a:xfrm>
          <a:prstGeom prst="rect">
            <a:avLst/>
          </a:prstGeom>
        </p:spPr>
      </p:pic>
      <p:pic>
        <p:nvPicPr>
          <p:cNvPr id="12" name="Рисунок 11" descr="images (75)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086600" y="4046220"/>
            <a:ext cx="1637347" cy="24694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Кадры из фильмов «Ромео и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Джульета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Ромео_и_Джульетта-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5810" y="1328103"/>
            <a:ext cx="1810884" cy="2535237"/>
          </a:xfrm>
        </p:spPr>
      </p:pic>
      <p:pic>
        <p:nvPicPr>
          <p:cNvPr id="5" name="Рисунок 4" descr="Ромео_и_Джульетта-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94660" y="1315403"/>
            <a:ext cx="2928937" cy="2461642"/>
          </a:xfrm>
          <a:prstGeom prst="rect">
            <a:avLst/>
          </a:prstGeom>
        </p:spPr>
      </p:pic>
      <p:pic>
        <p:nvPicPr>
          <p:cNvPr id="6" name="Рисунок 5" descr="Ромео_и_Джульетта-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80810" y="1371599"/>
            <a:ext cx="1864996" cy="2514601"/>
          </a:xfrm>
          <a:prstGeom prst="rect">
            <a:avLst/>
          </a:prstGeom>
        </p:spPr>
      </p:pic>
      <p:pic>
        <p:nvPicPr>
          <p:cNvPr id="7" name="Рисунок 6" descr="Ромео_и_Джульетта-2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68930" y="3837623"/>
            <a:ext cx="2163906" cy="2768917"/>
          </a:xfrm>
          <a:prstGeom prst="rect">
            <a:avLst/>
          </a:prstGeom>
        </p:spPr>
      </p:pic>
      <p:pic>
        <p:nvPicPr>
          <p:cNvPr id="9" name="Рисунок 8" descr="Ромео_и_Джульетта-3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4380" y="4052394"/>
            <a:ext cx="1817353" cy="2577006"/>
          </a:xfrm>
          <a:prstGeom prst="rect">
            <a:avLst/>
          </a:prstGeom>
        </p:spPr>
      </p:pic>
      <p:pic>
        <p:nvPicPr>
          <p:cNvPr id="10" name="Рисунок 9" descr="Ромео_и_Джульетта-3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83593" y="4000500"/>
            <a:ext cx="3413827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Слайд №3 По мере чтения, ответьте  на вопросы: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223010"/>
            <a:ext cx="7886701" cy="5086350"/>
          </a:xfrm>
        </p:spPr>
        <p:txBody>
          <a:bodyPr>
            <a:normAutofit fontScale="47500" lnSpcReduction="20000"/>
          </a:bodyPr>
          <a:lstStyle/>
          <a:p>
            <a:endParaRPr lang="ru-RU" dirty="0" smtClean="0"/>
          </a:p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Ромео:</a:t>
            </a:r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У Ромео есть девушка (Розалина), с которой он мог бы связать свое будущее: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Да      Б) Нет    В) В тексте не сказано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 Ромео категорически против брака с этой девушкой: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Да      Б) Нет    В) В тексте не сказано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3 Может ли любовь Ромео повлиять на дальнейшие отношения с девушкой и изменить ее решение?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Да      Б) Нет    В) В тексте не сказано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Джульетта:</a:t>
            </a:r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У Джульетты есть жених, с которым она могла бы связать свое будущее: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Да      Б) Нет    В) В тексте не сказано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 Джульетта категорически против брака с этим молодым человеком: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Да      Б) Нет    В) В тексте не сказано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 Может ли любовь Париса к Джульетте повлиять на их отношения  и ее решение выйти за него замуж?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Да      Б) Нет    В) В тексте не сказано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Вывод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: Могли ли Ромео и Джульетта иметь совсем другие отношения в будущем?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Тема урока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«Ромео и Джульетта</a:t>
            </a: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: истинная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пара » </a:t>
            </a:r>
          </a:p>
          <a:p>
            <a:pPr algn="ctr"/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(Творчество У. Шекспира)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Составляем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на английском языке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1существительное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2два прилагательных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3три  глагола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4ключевая фраза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5существительное-обобщение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Пример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синквейна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Love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2True, genuine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3combined, rallied, married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4 In literature and life – forever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oath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1256</TotalTime>
  <Words>146</Words>
  <Application>Microsoft Office PowerPoint</Application>
  <PresentationFormat>Экран (4:3)</PresentationFormat>
  <Paragraphs>39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Office Theme</vt:lpstr>
      <vt:lpstr>Интегрированный урок английского языка и литературы на тему «Ромео и Джульета: истинная пара»  Учителя: Ракова С.В. Стельмах С.В.  МБОУ г. Мурманска СОШ №31</vt:lpstr>
      <vt:lpstr>Книги «Ромео и Джульета» У. Шекспира</vt:lpstr>
      <vt:lpstr>Кадры из фильмов «Ромео и Джульета»</vt:lpstr>
      <vt:lpstr>Слайд №3 По мере чтения, ответьте  на вопросы:</vt:lpstr>
      <vt:lpstr>Тема урока</vt:lpstr>
      <vt:lpstr>Составляем синквейн на английском языке</vt:lpstr>
      <vt:lpstr>Пример синквейна</vt:lpstr>
    </vt:vector>
  </TitlesOfParts>
  <Company>PJSC "New Engineering Technologies"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user</cp:lastModifiedBy>
  <cp:revision>100</cp:revision>
  <dcterms:created xsi:type="dcterms:W3CDTF">2016-11-18T14:12:19Z</dcterms:created>
  <dcterms:modified xsi:type="dcterms:W3CDTF">2020-12-29T00:29:27Z</dcterms:modified>
</cp:coreProperties>
</file>