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59" r:id="rId3"/>
    <p:sldId id="261" r:id="rId4"/>
    <p:sldId id="257" r:id="rId5"/>
    <p:sldId id="262" r:id="rId6"/>
    <p:sldId id="263" r:id="rId7"/>
    <p:sldId id="264" r:id="rId8"/>
    <p:sldId id="268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4" r:id="rId17"/>
    <p:sldId id="273" r:id="rId18"/>
    <p:sldId id="276" r:id="rId19"/>
    <p:sldId id="277" r:id="rId20"/>
    <p:sldId id="278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90" autoAdjust="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0488D-2290-4EBA-A65C-AB684A767E67}" type="datetimeFigureOut">
              <a:rPr lang="ru-RU" smtClean="0"/>
              <a:pPr/>
              <a:t>22.03.2022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69F0B-A35C-4FFF-B7BE-33FE008E971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hyperlink" Target="&#1053;&#1080;&#1072;&#1075;&#1072;&#1088;&#1089;&#1082;&#1080;&#1081;%20&#1074;&#1086;&#1076;&#1086;&#1087;&#1072;&#1076;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&#1090;&#1086;&#1088;&#1085;&#1072;&#1076;&#1086;.mp4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&#1090;&#1086;&#1088;&#1085;&#1072;&#1076;&#1086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hyperlink" Target="&#1090;&#1086;&#1088;&#1085;&#1072;&#1076;&#1086;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5%D0%BA%D0%B0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upload.wikimedia.org/wikipedia/commons/3/36/Mackenzie_River_Freeze-up.jpg" TargetMode="External"/><Relationship Id="rId5" Type="http://schemas.openxmlformats.org/officeDocument/2006/relationships/hyperlink" Target="https://ru.wikipedia.org/wiki/%D0%9C%D0%B0%D0%BA%D0%BA%D0%B5%D0%BD%D0%B7%D0%B8,_%D0%90%D0%BB%D0%B5%D0%BA%D1%81%D0%B0%D0%BD%D0%B4%D1%80_(%D0%BF%D1%83%D1%82%D0%B5%D1%88%D0%B5%D1%81%D1%82%D0%B2%D0%B5%D0%BD%D0%BD%D0%B8%D0%BA)" TargetMode="External"/><Relationship Id="rId4" Type="http://schemas.openxmlformats.org/officeDocument/2006/relationships/hyperlink" Target="https://ru.wikipedia.org/wiki/%D0%9A%D0%B0%D0%BD%D0%B0%D0%B4%D0%B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980728"/>
            <a:ext cx="8283696" cy="172819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Климат и внутренние воды Северной Америки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4" name="Picture 4" descr="Климат Северной Америки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92896"/>
            <a:ext cx="3672408" cy="418246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188640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/>
              <a:t>III ВСЕРОССИЙСКИЙ ПЕДАГОГИЧЕСКИЙ КОНКУРС</a:t>
            </a:r>
            <a:r>
              <a:rPr lang="ru-RU" cap="all" dirty="0" smtClean="0"/>
              <a:t/>
            </a:r>
            <a:br>
              <a:rPr lang="ru-RU" cap="all" dirty="0" smtClean="0"/>
            </a:br>
            <a:r>
              <a:rPr lang="ru-RU" b="1" cap="all" dirty="0" smtClean="0"/>
              <a:t>«МОЯ ЛУЧШАЯ ПРЕЗЕНТАЦИЯ»</a:t>
            </a:r>
            <a:endParaRPr lang="ru-RU" cap="all" dirty="0"/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4644008" y="3645024"/>
            <a:ext cx="43204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/>
              <a:t>Автор: Калина Светлана </a:t>
            </a:r>
            <a:r>
              <a:rPr lang="ru-RU" dirty="0" smtClean="0"/>
              <a:t>Николаевна</a:t>
            </a:r>
          </a:p>
          <a:p>
            <a:pPr algn="ctr"/>
            <a:r>
              <a:rPr lang="ru-RU" dirty="0" smtClean="0"/>
              <a:t>МАОУ «</a:t>
            </a:r>
            <a:r>
              <a:rPr lang="ru-RU" dirty="0" err="1" smtClean="0"/>
              <a:t>Вадская</a:t>
            </a:r>
            <a:r>
              <a:rPr lang="ru-RU" dirty="0" smtClean="0"/>
              <a:t> СОШ»</a:t>
            </a:r>
          </a:p>
          <a:p>
            <a:pPr algn="ctr"/>
            <a:r>
              <a:rPr lang="ru-RU" dirty="0" smtClean="0"/>
              <a:t>Нижегородская область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67944" y="63093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Вад, 2022 .г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67544" y="116632"/>
            <a:ext cx="8229600" cy="83671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Крупнейшие реки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220072" y="764704"/>
            <a:ext cx="3923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    Река в переводе с одного из индейских языков   «Большая вода». </a:t>
            </a:r>
          </a:p>
          <a:p>
            <a:r>
              <a:rPr lang="ru-RU" sz="2000" dirty="0" smtClean="0">
                <a:cs typeface="Times New Roman" pitchFamily="18" charset="0"/>
              </a:rPr>
              <a:t>    Река протекает в Канаде и США (Аляска). Длина — 3700 км</a:t>
            </a:r>
            <a:r>
              <a:rPr lang="en-US" sz="2000" dirty="0" smtClean="0">
                <a:cs typeface="Times New Roman" pitchFamily="18" charset="0"/>
              </a:rPr>
              <a:t>.</a:t>
            </a:r>
            <a:r>
              <a:rPr lang="ru-RU" sz="2000" dirty="0" smtClean="0">
                <a:cs typeface="Times New Roman" pitchFamily="18" charset="0"/>
              </a:rPr>
              <a:t> Она расположена в субарктическом поясе, питание ледниковое, снеговое. Полноводна летом. Почти полгода покрыта льдом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293096"/>
            <a:ext cx="11769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Юкон</a:t>
            </a:r>
            <a:endParaRPr lang="ru-RU" sz="2800" b="1" dirty="0"/>
          </a:p>
        </p:txBody>
      </p:sp>
      <p:pic>
        <p:nvPicPr>
          <p:cNvPr id="5" name="Picture 2" descr="C:\Users\User\Desktop\20120905_40Mile_07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908720"/>
            <a:ext cx="4767825" cy="3024336"/>
          </a:xfrm>
          <a:prstGeom prst="rect">
            <a:avLst/>
          </a:prstGeom>
          <a:noFill/>
          <a:ln>
            <a:solidFill>
              <a:srgbClr val="00153E"/>
            </a:solidFill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717032"/>
            <a:ext cx="4283968" cy="2999826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692696"/>
            <a:ext cx="4283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За многие миллионы лет, что она протекает здесь, вымыла огромное ущелье, которое называется Большой каньон, что значит “труба”, его считают Восьмым чудом Света.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Это интересный пример разрушительной деятельности рек.</a:t>
            </a:r>
          </a:p>
          <a:p>
            <a:pPr lvl="0"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Испанцы назвали реку «красная река», т.к. ее ущелье сложено</a:t>
            </a:r>
          </a:p>
          <a:p>
            <a:pPr lvl="0" algn="just"/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породами красного цвета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467544" y="116632"/>
            <a:ext cx="8229600" cy="83671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Крупнейшие реки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4" name="Picture 5" descr="1222764190_colorado_river_usa_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4320479" cy="3456384"/>
          </a:xfrm>
          <a:prstGeom prst="rect">
            <a:avLst/>
          </a:prstGeom>
          <a:noFill/>
        </p:spPr>
      </p:pic>
      <p:pic>
        <p:nvPicPr>
          <p:cNvPr id="5" name="Picture 2" descr="C:\Users\User\Desktop\plase_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73016"/>
            <a:ext cx="4320480" cy="3186354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Rot="1" noChangeArrowheads="1"/>
          </p:cNvSpPr>
          <p:nvPr/>
        </p:nvSpPr>
        <p:spPr>
          <a:xfrm>
            <a:off x="755576" y="4653136"/>
            <a:ext cx="30963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Колорадо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User\Desktop\94_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92696"/>
            <a:ext cx="5856312" cy="4392234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467544" y="116632"/>
            <a:ext cx="8229600" cy="83671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Большой каньон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4" name="Picture 5" descr="632093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284984"/>
            <a:ext cx="4579888" cy="34349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5157192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Небесная  тропа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24328" y="2708920"/>
            <a:ext cx="1332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Подкова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67544" y="116632"/>
            <a:ext cx="8229600" cy="83671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Крупнейшие озёра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" name="Picture 7" descr="карта"/>
          <p:cNvPicPr>
            <a:picLocks noChangeAspect="1" noChangeArrowheads="1"/>
          </p:cNvPicPr>
          <p:nvPr/>
        </p:nvPicPr>
        <p:blipFill>
          <a:blip r:embed="rId2" cstate="print"/>
          <a:srcRect l="38291" t="1819" r="1899" b="3569"/>
          <a:stretch>
            <a:fillRect/>
          </a:stretch>
        </p:blipFill>
        <p:spPr bwMode="auto">
          <a:xfrm>
            <a:off x="251520" y="764704"/>
            <a:ext cx="3954901" cy="4032448"/>
          </a:xfrm>
          <a:prstGeom prst="rect">
            <a:avLst/>
          </a:prstGeom>
          <a:noFill/>
        </p:spPr>
      </p:pic>
      <p:pic>
        <p:nvPicPr>
          <p:cNvPr id="4" name="Picture 6" descr="Онтари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499992" y="748377"/>
            <a:ext cx="3888432" cy="2392591"/>
          </a:xfrm>
          <a:prstGeom prst="rect">
            <a:avLst/>
          </a:prstGeom>
        </p:spPr>
      </p:pic>
      <p:pic>
        <p:nvPicPr>
          <p:cNvPr id="6" name="Picture 4" descr="оз мичига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924944"/>
            <a:ext cx="3733800" cy="2800350"/>
          </a:xfrm>
          <a:prstGeom prst="rect">
            <a:avLst/>
          </a:prstGeom>
          <a:noFill/>
        </p:spPr>
      </p:pic>
      <p:pic>
        <p:nvPicPr>
          <p:cNvPr id="7" name="Picture 6" descr="верх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3356992"/>
            <a:ext cx="3953105" cy="277495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3528" y="5949280"/>
            <a:ext cx="4202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Великие Американские озёра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Вид на комплекс водопадов (слева — «Американский» и «Фата», справа — «Подкова»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3685569" cy="2448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3968" y="908720"/>
            <a:ext cx="48600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Ниагарские </a:t>
            </a:r>
            <a:r>
              <a:rPr lang="ru-RU" sz="2000" b="1" dirty="0"/>
              <a:t>водопады — это водопад «Подкова</a:t>
            </a:r>
            <a:r>
              <a:rPr lang="ru-RU" sz="2000" b="1" dirty="0" smtClean="0"/>
              <a:t>», иногда </a:t>
            </a:r>
            <a:r>
              <a:rPr lang="ru-RU" sz="2000" b="1" dirty="0"/>
              <a:t>ещё называемый «Канадским водопадом» </a:t>
            </a:r>
            <a:r>
              <a:rPr lang="ru-RU" sz="2000" b="1" dirty="0" smtClean="0"/>
              <a:t>, «</a:t>
            </a:r>
            <a:r>
              <a:rPr lang="ru-RU" sz="2000" b="1" dirty="0"/>
              <a:t>Американский водопад» </a:t>
            </a:r>
            <a:r>
              <a:rPr lang="ru-RU" sz="2000" b="1" dirty="0" smtClean="0"/>
              <a:t>и </a:t>
            </a:r>
            <a:r>
              <a:rPr lang="ru-RU" sz="2000" b="1" dirty="0"/>
              <a:t>водопад «Фата́</a:t>
            </a:r>
            <a:r>
              <a:rPr lang="ru-RU" sz="2000" b="1" dirty="0" smtClean="0"/>
              <a:t>»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/>
              <a:t> </a:t>
            </a:r>
            <a:r>
              <a:rPr lang="ru-RU" sz="2000" b="1" dirty="0" smtClean="0"/>
              <a:t>Высота водопадов составляет 53 метра.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Было одно очень интересное событие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29 марта 1848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г.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– затор на озере Эри. Водопад молчал 24 часа</a:t>
            </a:r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0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Из озера Эри в Онтарио течет бурная река Ниагара, на которой образовался водопад.</a:t>
            </a:r>
          </a:p>
        </p:txBody>
      </p:sp>
      <p:pic>
        <p:nvPicPr>
          <p:cNvPr id="28674" name="Picture 2" descr="https://upload.wikimedia.org/wikipedia/commons/thumb/3/3f/Niagara_01.jpg/620px-Niagara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7632848" cy="2862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 txBox="1">
            <a:spLocks noChangeArrowheads="1"/>
          </p:cNvSpPr>
          <p:nvPr/>
        </p:nvSpPr>
        <p:spPr>
          <a:xfrm>
            <a:off x="395536" y="188640"/>
            <a:ext cx="8229600" cy="20875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«Ниагара» - индейское слово, в переводе означает «грохочущая вода»</a:t>
            </a:r>
            <a: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400" b="1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>
          <a:xfrm>
            <a:off x="467544" y="4365104"/>
            <a:ext cx="3528392" cy="118908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Шум Ниагарского водопада слышен на расстоянии 25 км.</a:t>
            </a:r>
            <a:br>
              <a:rPr kumimoji="0" lang="ru-RU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" name="Picture 2" descr="C:\Users\User\Desktop\776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4031764" cy="3008277"/>
          </a:xfrm>
          <a:prstGeom prst="rect">
            <a:avLst/>
          </a:prstGeom>
          <a:noFill/>
          <a:ln>
            <a:solidFill>
              <a:srgbClr val="001236"/>
            </a:solidFill>
          </a:ln>
        </p:spPr>
      </p:pic>
      <p:pic>
        <p:nvPicPr>
          <p:cNvPr id="31746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4149080"/>
            <a:ext cx="4592509" cy="2583287"/>
          </a:xfrm>
          <a:prstGeom prst="rect">
            <a:avLst/>
          </a:prstGeom>
          <a:noFill/>
        </p:spPr>
      </p:pic>
      <p:pic>
        <p:nvPicPr>
          <p:cNvPr id="31748" name="Picture 4" descr="Картинки по запросу ниагара водопад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1124744"/>
            <a:ext cx="4386486" cy="2854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229600" cy="836712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Современное оледенение материка</a:t>
            </a:r>
            <a:endParaRPr lang="ru-RU" sz="4000" dirty="0" smtClean="0"/>
          </a:p>
        </p:txBody>
      </p:sp>
      <p:sp>
        <p:nvSpPr>
          <p:cNvPr id="522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eaLnBrk="1" hangingPunct="1">
              <a:buNone/>
            </a:pPr>
            <a:r>
              <a:rPr lang="ru-RU" sz="2000" b="1" dirty="0" smtClean="0"/>
              <a:t>Гренландия (покровный ледник)                           Горный ледник сползает </a:t>
            </a:r>
          </a:p>
          <a:p>
            <a:pPr algn="r" eaLnBrk="1" hangingPunct="1">
              <a:buFontTx/>
              <a:buNone/>
            </a:pPr>
            <a:r>
              <a:rPr lang="ru-RU" sz="2000" b="1" dirty="0" smtClean="0"/>
              <a:t>по межгорным долинам,</a:t>
            </a:r>
          </a:p>
          <a:p>
            <a:pPr algn="r" eaLnBrk="1" hangingPunct="1">
              <a:buFontTx/>
              <a:buNone/>
            </a:pPr>
            <a:r>
              <a:rPr lang="ru-RU" sz="2000" b="1" dirty="0" smtClean="0"/>
              <a:t> местами достигают океана. </a:t>
            </a:r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  <a:p>
            <a:pPr eaLnBrk="1" hangingPunct="1"/>
            <a:endParaRPr lang="ru-RU" sz="1600" b="1" dirty="0" smtClean="0"/>
          </a:p>
        </p:txBody>
      </p:sp>
      <p:pic>
        <p:nvPicPr>
          <p:cNvPr id="52228" name="Picture 5" descr="Долинный ледник самый круп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797152"/>
            <a:ext cx="3660647" cy="1912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AutoShape 2" descr="Картинки по запросу гренлан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Картинки по запросу гренлан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4" name="AutoShape 6" descr="Картинки по запросу гренлан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6" name="AutoShape 8" descr="Картинки по запросу гренлан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8" name="AutoShape 10" descr="Картинки по запросу гренланд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80" name="Picture 12" descr="Картинки по запросу гренланд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365104"/>
            <a:ext cx="4392488" cy="2199597"/>
          </a:xfrm>
          <a:prstGeom prst="rect">
            <a:avLst/>
          </a:prstGeom>
          <a:noFill/>
        </p:spPr>
      </p:pic>
      <p:pic>
        <p:nvPicPr>
          <p:cNvPr id="32782" name="Picture 1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276872"/>
            <a:ext cx="3723658" cy="2402360"/>
          </a:xfrm>
          <a:prstGeom prst="rect">
            <a:avLst/>
          </a:prstGeom>
          <a:noFill/>
        </p:spPr>
      </p:pic>
      <p:pic>
        <p:nvPicPr>
          <p:cNvPr id="32784" name="Picture 1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1556792"/>
            <a:ext cx="4176464" cy="26402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Картинки по запросу многолетняя мерзлота в северной а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573016"/>
            <a:ext cx="4634880" cy="3089920"/>
          </a:xfrm>
          <a:prstGeom prst="rect">
            <a:avLst/>
          </a:prstGeom>
          <a:noFill/>
        </p:spPr>
      </p:pic>
      <p:pic>
        <p:nvPicPr>
          <p:cNvPr id="33798" name="Picture 6" descr="Картинки по запросу многолетняя мерзлота в северной америке карта"/>
          <p:cNvPicPr>
            <a:picLocks noChangeAspect="1" noChangeArrowheads="1"/>
          </p:cNvPicPr>
          <p:nvPr/>
        </p:nvPicPr>
        <p:blipFill>
          <a:blip r:embed="rId3" cstate="print"/>
          <a:srcRect l="55205" r="5177" b="13833"/>
          <a:stretch>
            <a:fillRect/>
          </a:stretch>
        </p:blipFill>
        <p:spPr bwMode="auto">
          <a:xfrm rot="5400000">
            <a:off x="1297334" y="78930"/>
            <a:ext cx="2444876" cy="42484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0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Распространение многолетней</a:t>
            </a:r>
          </a:p>
          <a:p>
            <a:pPr algn="ctr"/>
            <a:r>
              <a:rPr lang="ru-RU" sz="2800" b="1" dirty="0" smtClean="0"/>
              <a:t>   мерзлоты </a:t>
            </a:r>
            <a:endParaRPr lang="ru-RU" sz="2800" dirty="0"/>
          </a:p>
        </p:txBody>
      </p:sp>
      <p:pic>
        <p:nvPicPr>
          <p:cNvPr id="33800" name="Picture 8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4077072"/>
            <a:ext cx="3847355" cy="256490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67536" y="548680"/>
            <a:ext cx="41764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Заболоченность</a:t>
            </a:r>
            <a:endParaRPr lang="ru-RU" sz="2800" dirty="0"/>
          </a:p>
        </p:txBody>
      </p:sp>
      <p:pic>
        <p:nvPicPr>
          <p:cNvPr id="33802" name="Picture 10" descr="Картинки по запросу побережье гудзоно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1124744"/>
            <a:ext cx="2826668" cy="2826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6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43808" y="2132856"/>
            <a:ext cx="2833283" cy="2664296"/>
          </a:xfrm>
        </p:spPr>
      </p:pic>
      <p:sp>
        <p:nvSpPr>
          <p:cNvPr id="57347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5652120" y="980728"/>
            <a:ext cx="3312368" cy="5184576"/>
          </a:xfrm>
        </p:spPr>
        <p:txBody>
          <a:bodyPr>
            <a:normAutofit/>
          </a:bodyPr>
          <a:lstStyle/>
          <a:p>
            <a:pPr marL="533400" indent="-533400" eaLnBrk="1" hangingPunct="1">
              <a:buFontTx/>
              <a:buAutoNum type="arabicPeriod"/>
            </a:pPr>
            <a:r>
              <a:rPr lang="ru-RU" sz="2200" b="1" dirty="0" smtClean="0"/>
              <a:t>Это одна из самых длинных рек на Земле, смешанное питание с преобладанием дождевого.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200" b="1" dirty="0" smtClean="0"/>
              <a:t>Эта река несет свои воды в Тихий океан, она полноводна летом, с индейского «большая вода».</a:t>
            </a:r>
          </a:p>
          <a:p>
            <a:pPr marL="533400" indent="-533400" eaLnBrk="1" hangingPunct="1">
              <a:buFontTx/>
              <a:buAutoNum type="arabicPeriod"/>
            </a:pPr>
            <a:r>
              <a:rPr lang="ru-RU" sz="2200" b="1" dirty="0" smtClean="0"/>
              <a:t>Река Ниагара, соединяет озера Эри и …. </a:t>
            </a:r>
          </a:p>
          <a:p>
            <a:pPr marL="533400" indent="-533400" eaLnBrk="1" hangingPunct="1">
              <a:buFontTx/>
              <a:buAutoNum type="arabicPeriod"/>
            </a:pPr>
            <a:endParaRPr lang="ru-RU" sz="1600" b="1" dirty="0" smtClean="0"/>
          </a:p>
          <a:p>
            <a:pPr marL="533400" indent="-533400" eaLnBrk="1" hangingPunct="1"/>
            <a:endParaRPr lang="ru-RU" sz="1600" b="1" dirty="0" smtClean="0"/>
          </a:p>
          <a:p>
            <a:pPr marL="533400" indent="-533400" eaLnBrk="1" hangingPunct="1"/>
            <a:endParaRPr lang="ru-RU" sz="2400" dirty="0" smtClean="0"/>
          </a:p>
          <a:p>
            <a:pPr marL="533400" indent="-533400" eaLnBrk="1" hangingPunct="1"/>
            <a:endParaRPr lang="ru-RU" sz="2400" dirty="0" smtClean="0"/>
          </a:p>
        </p:txBody>
      </p:sp>
      <p:pic>
        <p:nvPicPr>
          <p:cNvPr id="57349" name="Picture 12"/>
          <p:cNvPicPr>
            <a:picLocks noChangeAspect="1" noChangeArrowheads="1"/>
          </p:cNvPicPr>
          <p:nvPr/>
        </p:nvPicPr>
        <p:blipFill>
          <a:blip r:embed="rId3" cstate="print"/>
          <a:srcRect b="8295"/>
          <a:stretch>
            <a:fillRect/>
          </a:stretch>
        </p:blipFill>
        <p:spPr bwMode="auto">
          <a:xfrm>
            <a:off x="179511" y="4005064"/>
            <a:ext cx="2546861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0" name="Picture 13"/>
          <p:cNvPicPr>
            <a:picLocks noChangeAspect="1" noChangeArrowheads="1"/>
          </p:cNvPicPr>
          <p:nvPr/>
        </p:nvPicPr>
        <p:blipFill>
          <a:blip r:embed="rId4" cstate="print"/>
          <a:srcRect b="10361"/>
          <a:stretch>
            <a:fillRect/>
          </a:stretch>
        </p:blipFill>
        <p:spPr bwMode="auto">
          <a:xfrm>
            <a:off x="251520" y="1052736"/>
            <a:ext cx="2520280" cy="260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23728" y="98072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162880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27784" y="594928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95536" y="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0" indent="-533400">
              <a:spcBef>
                <a:spcPct val="20000"/>
              </a:spcBef>
            </a:pPr>
            <a:r>
              <a:rPr lang="ru-RU" sz="2800" b="1" dirty="0">
                <a:solidFill>
                  <a:prstClr val="black"/>
                </a:solidFill>
              </a:rPr>
              <a:t>На каком  фрагменте карты </a:t>
            </a:r>
            <a:r>
              <a:rPr lang="ru-RU" sz="2800" b="1" dirty="0" smtClean="0">
                <a:solidFill>
                  <a:prstClr val="black"/>
                </a:solidFill>
              </a:rPr>
              <a:t>изображен </a:t>
            </a:r>
            <a:r>
              <a:rPr lang="ru-RU" sz="2800" b="1" dirty="0">
                <a:solidFill>
                  <a:prstClr val="black"/>
                </a:solidFill>
              </a:rPr>
              <a:t>следующий географический объект: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лиматограммы умеренного пояса"/>
          <p:cNvPicPr>
            <a:picLocks noChangeAspect="1" noChangeArrowheads="1"/>
          </p:cNvPicPr>
          <p:nvPr/>
        </p:nvPicPr>
        <p:blipFill>
          <a:blip r:embed="rId2" cstate="print"/>
          <a:srcRect l="799" t="7986" r="64058"/>
          <a:stretch>
            <a:fillRect/>
          </a:stretch>
        </p:blipFill>
        <p:spPr bwMode="auto">
          <a:xfrm>
            <a:off x="4788024" y="2564904"/>
            <a:ext cx="3168352" cy="3733614"/>
          </a:xfrm>
          <a:prstGeom prst="rect">
            <a:avLst/>
          </a:prstGeom>
          <a:noFill/>
        </p:spPr>
      </p:pic>
      <p:pic>
        <p:nvPicPr>
          <p:cNvPr id="1026" name="Picture 2" descr="Картинки по запросу климатограммы субэкваториального"/>
          <p:cNvPicPr>
            <a:picLocks noChangeAspect="1" noChangeArrowheads="1"/>
          </p:cNvPicPr>
          <p:nvPr/>
        </p:nvPicPr>
        <p:blipFill>
          <a:blip r:embed="rId3" cstate="print"/>
          <a:srcRect l="4932" t="40950" r="69497" b="11801"/>
          <a:stretch>
            <a:fillRect/>
          </a:stretch>
        </p:blipFill>
        <p:spPr bwMode="auto">
          <a:xfrm>
            <a:off x="827584" y="1124744"/>
            <a:ext cx="3096344" cy="429090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95536" y="0"/>
            <a:ext cx="84969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0" indent="-533400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</a:rPr>
              <a:t>Определите тип климата Северной Америки по </a:t>
            </a:r>
            <a:r>
              <a:rPr lang="ru-RU" sz="2800" b="1" dirty="0" err="1" smtClean="0">
                <a:solidFill>
                  <a:prstClr val="black"/>
                </a:solidFill>
              </a:rPr>
              <a:t>климатограмме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195736" y="1340768"/>
            <a:ext cx="5921964" cy="5328592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67544" y="0"/>
            <a:ext cx="7851648" cy="1124744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Климат и внутренние воды Северной Америки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1772816"/>
            <a:ext cx="26642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2000" b="1" dirty="0" smtClean="0"/>
              <a:t> Климатические пояса</a:t>
            </a:r>
          </a:p>
          <a:p>
            <a:endParaRPr lang="ru-RU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 Распределение средних температур  и осадков</a:t>
            </a:r>
          </a:p>
          <a:p>
            <a:pPr>
              <a:buFontTx/>
              <a:buChar char="-"/>
            </a:pPr>
            <a:endParaRPr lang="ru-RU" sz="2000" b="1" dirty="0"/>
          </a:p>
          <a:p>
            <a:pPr>
              <a:buFontTx/>
              <a:buChar char="-"/>
            </a:pPr>
            <a:r>
              <a:rPr lang="ru-RU" sz="2000" b="1" dirty="0" smtClean="0"/>
              <a:t> Что влияет на климат? </a:t>
            </a:r>
          </a:p>
          <a:p>
            <a:pPr>
              <a:buFontTx/>
              <a:buChar char="-"/>
            </a:pPr>
            <a:endParaRPr lang="ru-RU" sz="2000" b="1" dirty="0"/>
          </a:p>
          <a:p>
            <a:pPr>
              <a:buFontTx/>
              <a:buChar char="-"/>
            </a:pPr>
            <a:r>
              <a:rPr lang="ru-RU" sz="2000" b="1" dirty="0" smtClean="0"/>
              <a:t> Крупнейшие реки и озёра, ледники и болота</a:t>
            </a:r>
          </a:p>
          <a:p>
            <a:pPr>
              <a:buFontTx/>
              <a:buChar char="-"/>
            </a:pPr>
            <a:endParaRPr lang="ru-RU" sz="2000" b="1" dirty="0" smtClean="0"/>
          </a:p>
          <a:p>
            <a:pPr>
              <a:buFontTx/>
              <a:buChar char="-"/>
            </a:pPr>
            <a:endParaRPr lang="ru-RU" sz="2000" b="1" dirty="0"/>
          </a:p>
          <a:p>
            <a:pPr>
              <a:buFontTx/>
              <a:buChar char="-"/>
            </a:pP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8496944" cy="405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0" indent="-533400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</a:rPr>
              <a:t>Домашнее задание:</a:t>
            </a:r>
          </a:p>
          <a:p>
            <a:pPr marL="533400" lvl="0" indent="-533400">
              <a:spcBef>
                <a:spcPct val="20000"/>
              </a:spcBef>
            </a:pPr>
            <a:endParaRPr lang="ru-RU" sz="2800" b="1" dirty="0" smtClean="0">
              <a:solidFill>
                <a:prstClr val="black"/>
              </a:solidFill>
            </a:endParaRPr>
          </a:p>
          <a:p>
            <a:pPr marL="533400" lvl="0" indent="-533400">
              <a:spcBef>
                <a:spcPct val="20000"/>
              </a:spcBef>
              <a:buAutoNum type="arabicParenR"/>
            </a:pPr>
            <a:r>
              <a:rPr lang="ru-RU" sz="2800" b="1" dirty="0" smtClean="0">
                <a:solidFill>
                  <a:prstClr val="black"/>
                </a:solidFill>
              </a:rPr>
              <a:t>§40, на к.к. Северной Америки отметить все изученные объекты</a:t>
            </a:r>
          </a:p>
          <a:p>
            <a:pPr marL="533400" lvl="0" indent="-533400">
              <a:spcBef>
                <a:spcPct val="20000"/>
              </a:spcBef>
              <a:buAutoNum type="arabicParenR"/>
            </a:pPr>
            <a:r>
              <a:rPr lang="ru-RU" sz="2800" b="1" dirty="0" smtClean="0">
                <a:solidFill>
                  <a:prstClr val="black"/>
                </a:solidFill>
              </a:rPr>
              <a:t>Стр.165 №9 (устное объяснение)</a:t>
            </a:r>
          </a:p>
          <a:p>
            <a:pPr marL="533400" lvl="0" indent="-533400">
              <a:spcBef>
                <a:spcPct val="20000"/>
              </a:spcBef>
              <a:buAutoNum type="arabicParenR"/>
            </a:pPr>
            <a:r>
              <a:rPr lang="ru-RU" sz="2800" b="1" dirty="0" smtClean="0">
                <a:solidFill>
                  <a:prstClr val="black"/>
                </a:solidFill>
              </a:rPr>
              <a:t>По желанию: стр.165 №10 («5» – 20 объектов,</a:t>
            </a:r>
          </a:p>
          <a:p>
            <a:pPr marL="533400" lvl="0" indent="-533400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</a:rPr>
              <a:t>                                                           «4» - 15 объектов,</a:t>
            </a:r>
          </a:p>
          <a:p>
            <a:pPr marL="533400" lvl="0" indent="-533400">
              <a:spcBef>
                <a:spcPct val="20000"/>
              </a:spcBef>
            </a:pPr>
            <a:r>
              <a:rPr lang="ru-RU" sz="2800" b="1" dirty="0" smtClean="0">
                <a:solidFill>
                  <a:prstClr val="black"/>
                </a:solidFill>
              </a:rPr>
              <a:t>                                                           «3» – 10 объектов)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https://sitekid.ru/planeta_zemlya/severnaya_amerika.html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https://uchitel.pro/%D1%81%D0%B5%D0%B2%D0%B5%D1%80%D0%BD%D0%B0%D1%8F-%D0%B0%D0%BC%D0%B5%D1%80%D0%B8%D0%BA%D0%B0-%D1%80%D0%B5%D0%BB%D1%8C%D0%B5%D1%84-%D0%B8-%D0%BA%D0%BB%D0%B8%D0%BC%D0%B0%D1%82/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3105835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https://geographyofrussia.com/klimat-severnoj-ameriki-2/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артинки по запросу карта климатические пояса северной америки"/>
          <p:cNvPicPr>
            <a:picLocks noChangeAspect="1" noChangeArrowheads="1"/>
          </p:cNvPicPr>
          <p:nvPr/>
        </p:nvPicPr>
        <p:blipFill>
          <a:blip r:embed="rId2" cstate="print"/>
          <a:srcRect l="1011" t="3034" r="2936" b="38848"/>
          <a:stretch>
            <a:fillRect/>
          </a:stretch>
        </p:blipFill>
        <p:spPr bwMode="auto">
          <a:xfrm>
            <a:off x="251520" y="620687"/>
            <a:ext cx="4176463" cy="3749325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0" y="116632"/>
            <a:ext cx="1403648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107504" y="0"/>
            <a:ext cx="8384" cy="414908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740352" y="6741368"/>
            <a:ext cx="1403648" cy="0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9036496" y="3861048"/>
            <a:ext cx="0" cy="2996952"/>
          </a:xfrm>
          <a:prstGeom prst="line">
            <a:avLst/>
          </a:prstGeom>
          <a:ln w="349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395536" y="0"/>
            <a:ext cx="7851648" cy="8367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Климат Северной Америки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509120"/>
            <a:ext cx="460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Расположена во всех северных климатических поясах, кроме экваториального.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5589240"/>
            <a:ext cx="37444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Большая часть  находится в умеренном климатическом поясе.</a:t>
            </a:r>
            <a:endParaRPr lang="ru-RU" sz="2000" b="1" dirty="0"/>
          </a:p>
        </p:txBody>
      </p:sp>
      <p:pic>
        <p:nvPicPr>
          <p:cNvPr id="18434" name="Picture 2" descr="Северная Америка (География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184043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79512" y="4005064"/>
            <a:ext cx="28083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Средние </a:t>
            </a:r>
            <a:r>
              <a:rPr lang="en-US" sz="2000" b="1" dirty="0" smtClean="0"/>
              <a:t>t</a:t>
            </a:r>
            <a:r>
              <a:rPr lang="ru-RU" sz="2000" b="1" dirty="0" err="1" smtClean="0"/>
              <a:t>°</a:t>
            </a:r>
            <a:r>
              <a:rPr lang="ru-RU" sz="2800" b="1" baseline="-25000" dirty="0" err="1" smtClean="0"/>
              <a:t>я</a:t>
            </a:r>
            <a:r>
              <a:rPr lang="ru-RU" sz="2000" b="1" dirty="0" smtClean="0"/>
              <a:t> изменяются от +24° на юге до -40° на севере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47864" y="4005064"/>
            <a:ext cx="25922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- Средние </a:t>
            </a:r>
            <a:r>
              <a:rPr lang="en-US" sz="2000" b="1" dirty="0" smtClean="0"/>
              <a:t>t</a:t>
            </a:r>
            <a:r>
              <a:rPr lang="ru-RU" sz="2000" b="1" dirty="0" err="1" smtClean="0"/>
              <a:t>°</a:t>
            </a:r>
            <a:r>
              <a:rPr lang="ru-RU" sz="2800" b="1" baseline="-25000" dirty="0" err="1" smtClean="0"/>
              <a:t>и</a:t>
            </a:r>
            <a:r>
              <a:rPr lang="ru-RU" sz="2000" b="1" dirty="0" smtClean="0"/>
              <a:t> изменяются от +24° на юге до -8° на севере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5373216"/>
            <a:ext cx="59046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</a:t>
            </a:r>
            <a:r>
              <a:rPr lang="en-US" sz="2000" b="1" dirty="0" smtClean="0"/>
              <a:t>MIN t = - 47</a:t>
            </a:r>
            <a:r>
              <a:rPr lang="ru-RU" sz="2000" b="1" dirty="0" smtClean="0"/>
              <a:t> °                              </a:t>
            </a:r>
            <a:r>
              <a:rPr lang="en-US" sz="2000" b="1" dirty="0" smtClean="0"/>
              <a:t>MAX</a:t>
            </a:r>
            <a:r>
              <a:rPr lang="ru-RU" sz="2000" b="1" dirty="0" smtClean="0"/>
              <a:t> </a:t>
            </a:r>
            <a:r>
              <a:rPr lang="en-US" sz="2000" b="1" dirty="0" smtClean="0"/>
              <a:t>t = + 48</a:t>
            </a:r>
            <a:r>
              <a:rPr lang="ru-RU" sz="2000" b="1" dirty="0" smtClean="0"/>
              <a:t> °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28184" y="3933056"/>
            <a:ext cx="280831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000" b="1" dirty="0" smtClean="0"/>
              <a:t> MAX </a:t>
            </a:r>
            <a:r>
              <a:rPr lang="ru-RU" sz="2000" b="1" dirty="0" smtClean="0"/>
              <a:t>осадков выпадает на  юге материка,</a:t>
            </a:r>
            <a:r>
              <a:rPr lang="ru-RU" sz="2000" b="1" dirty="0"/>
              <a:t> </a:t>
            </a:r>
            <a:r>
              <a:rPr lang="ru-RU" sz="2000" b="1" dirty="0" smtClean="0"/>
              <a:t> западном побережье  умеренных широт                                                                                                          </a:t>
            </a:r>
            <a:endParaRPr lang="en-US" sz="2000" b="1" dirty="0" smtClean="0"/>
          </a:p>
          <a:p>
            <a:pPr>
              <a:buFontTx/>
              <a:buChar char="-"/>
            </a:pPr>
            <a:r>
              <a:rPr lang="ru-RU" sz="2000" b="1" dirty="0" smtClean="0"/>
              <a:t> </a:t>
            </a:r>
            <a:r>
              <a:rPr lang="en-US" sz="2000" b="1" dirty="0" smtClean="0"/>
              <a:t>MIN </a:t>
            </a:r>
            <a:r>
              <a:rPr lang="ru-RU" sz="2000" b="1" dirty="0" smtClean="0"/>
              <a:t>осадков на северо-востоке материка,  в Долине Смерти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2817031" cy="3778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32656"/>
            <a:ext cx="2773177" cy="3595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116632"/>
            <a:ext cx="2816771" cy="3766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2" descr="Картинки по запросу природа флори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8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052736"/>
            <a:ext cx="4463058" cy="2816732"/>
          </a:xfrm>
          <a:prstGeom prst="rect">
            <a:avLst/>
          </a:prstGeom>
          <a:noFill/>
        </p:spPr>
      </p:pic>
      <p:pic>
        <p:nvPicPr>
          <p:cNvPr id="21510" name="Picture 6" descr="Картинки по запросу полуост калифорния природ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4200467" cy="31683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5013176"/>
            <a:ext cx="86044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000" b="1" dirty="0" smtClean="0"/>
              <a:t>Почему в одних и тех же широтах тропического климата на Тихоокеанском побережье расположена Калифорнийская пустыня, а в восточной части материка — п-ов Флорида, который испанцы назвали «цветущим»?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188640"/>
            <a:ext cx="8352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Сравните климат полуостровов Северной Америки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196752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Калифорния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3933056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Флорида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Ванкуве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5136232" cy="3105155"/>
          </a:xfrm>
          <a:prstGeom prst="rect">
            <a:avLst/>
          </a:prstGeom>
          <a:noFill/>
        </p:spPr>
      </p:pic>
      <p:pic>
        <p:nvPicPr>
          <p:cNvPr id="23556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501008"/>
            <a:ext cx="4706888" cy="2880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4221088"/>
            <a:ext cx="3672408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Почему в г. Ванкувере, расположенном в удобной Тихоокеанской бухте,</a:t>
            </a:r>
          </a:p>
          <a:p>
            <a:pPr algn="ctr"/>
            <a:r>
              <a:rPr lang="ru-RU" sz="2000" b="1" dirty="0"/>
              <a:t> самый мягкий во всей Канаде климат, а также обильные осадки круглый год?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116632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Канадский город – Ванкувер </a:t>
            </a:r>
            <a:endParaRPr lang="ru-RU" sz="2400" b="1" dirty="0"/>
          </a:p>
        </p:txBody>
      </p:sp>
      <p:pic>
        <p:nvPicPr>
          <p:cNvPr id="23558" name="Picture 6" descr="Картинки по запросу ванкувер олимпиада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4208" y="980728"/>
            <a:ext cx="1905000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95536" y="188639"/>
            <a:ext cx="8291513" cy="57606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Внутренние воды Северной Америки</a:t>
            </a:r>
          </a:p>
        </p:txBody>
      </p:sp>
      <p:sp>
        <p:nvSpPr>
          <p:cNvPr id="3" name="AutoShape 15"/>
          <p:cNvSpPr>
            <a:spLocks noChangeArrowheads="1"/>
          </p:cNvSpPr>
          <p:nvPr/>
        </p:nvSpPr>
        <p:spPr bwMode="auto">
          <a:xfrm>
            <a:off x="323528" y="1124744"/>
            <a:ext cx="2520280" cy="576064"/>
          </a:xfrm>
          <a:prstGeom prst="cub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Реки</a:t>
            </a:r>
          </a:p>
        </p:txBody>
      </p:sp>
      <p:sp>
        <p:nvSpPr>
          <p:cNvPr id="4" name="AutoShape 17"/>
          <p:cNvSpPr>
            <a:spLocks noChangeArrowheads="1"/>
          </p:cNvSpPr>
          <p:nvPr/>
        </p:nvSpPr>
        <p:spPr bwMode="auto">
          <a:xfrm>
            <a:off x="3419872" y="1124744"/>
            <a:ext cx="2376264" cy="576064"/>
          </a:xfrm>
          <a:prstGeom prst="cub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 dirty="0"/>
              <a:t>Озера</a:t>
            </a:r>
          </a:p>
        </p:txBody>
      </p:sp>
      <p:sp>
        <p:nvSpPr>
          <p:cNvPr id="5" name="AutoShape 18"/>
          <p:cNvSpPr>
            <a:spLocks noChangeArrowheads="1"/>
          </p:cNvSpPr>
          <p:nvPr/>
        </p:nvSpPr>
        <p:spPr bwMode="auto">
          <a:xfrm>
            <a:off x="6372200" y="1124744"/>
            <a:ext cx="2159000" cy="576064"/>
          </a:xfrm>
          <a:prstGeom prst="cub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/>
              <a:t>Ледники</a:t>
            </a:r>
          </a:p>
        </p:txBody>
      </p:sp>
      <p:pic>
        <p:nvPicPr>
          <p:cNvPr id="7" name="Picture 23" descr="ледни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844824"/>
            <a:ext cx="273615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4" descr="мерзлота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4725144"/>
            <a:ext cx="302418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4932040" y="3789040"/>
            <a:ext cx="2952750" cy="719137"/>
          </a:xfrm>
          <a:prstGeom prst="cub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/>
              <a:t>Многолетняя </a:t>
            </a:r>
          </a:p>
          <a:p>
            <a:pPr algn="ctr"/>
            <a:r>
              <a:rPr lang="ru-RU" sz="2000" b="1" dirty="0"/>
              <a:t>мерзлота</a:t>
            </a:r>
          </a:p>
        </p:txBody>
      </p:sp>
      <p:sp>
        <p:nvSpPr>
          <p:cNvPr id="10" name="AutoShape 19"/>
          <p:cNvSpPr>
            <a:spLocks noChangeArrowheads="1"/>
          </p:cNvSpPr>
          <p:nvPr/>
        </p:nvSpPr>
        <p:spPr bwMode="auto">
          <a:xfrm>
            <a:off x="1259632" y="3861048"/>
            <a:ext cx="2952750" cy="719137"/>
          </a:xfrm>
          <a:prstGeom prst="cube">
            <a:avLst>
              <a:gd name="adj" fmla="val 2500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b="1" dirty="0" smtClean="0"/>
              <a:t>Болота</a:t>
            </a:r>
            <a:endParaRPr lang="ru-RU" sz="2400" b="1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836712"/>
            <a:ext cx="655272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259632" y="836712"/>
            <a:ext cx="0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059832" y="836712"/>
            <a:ext cx="0" cy="295232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499992" y="836712"/>
            <a:ext cx="0" cy="28803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084168" y="836712"/>
            <a:ext cx="0" cy="288032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7812360" y="836712"/>
            <a:ext cx="0" cy="21602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C:\Users\User\Desktop\3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75856" y="1844824"/>
            <a:ext cx="2652464" cy="1769690"/>
          </a:xfrm>
          <a:prstGeom prst="rect">
            <a:avLst/>
          </a:prstGeom>
          <a:noFill/>
        </p:spPr>
      </p:pic>
      <p:pic>
        <p:nvPicPr>
          <p:cNvPr id="29" name="Picture 6" descr="Маккенз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844824"/>
            <a:ext cx="2664296" cy="1872208"/>
          </a:xfrm>
          <a:prstGeom prst="rect">
            <a:avLst/>
          </a:prstGeom>
          <a:noFill/>
        </p:spPr>
      </p:pic>
      <p:pic>
        <p:nvPicPr>
          <p:cNvPr id="22530" name="Picture 2" descr="Картинки по запросу болот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725144"/>
            <a:ext cx="3260044" cy="1735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7544" y="260648"/>
            <a:ext cx="8229600" cy="764704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  <a:t>Крупнейшие реки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600" b="1" dirty="0" smtClean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4FB3F-748F-461E-9FDD-EB13879E196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6" name="Picture 2" descr="http://top-earth.ru/kartinki/Missisi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4176464" cy="405714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908720"/>
            <a:ext cx="44279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cs typeface="Times New Roman" pitchFamily="18" charset="0"/>
              </a:rPr>
              <a:t>      Её называют великой рекой, и она заслуживает это название: в нее вливаются воды почти с трети территории США. </a:t>
            </a:r>
          </a:p>
          <a:p>
            <a:r>
              <a:rPr lang="ru-RU" sz="2000" dirty="0">
                <a:cs typeface="Times New Roman" pitchFamily="18" charset="0"/>
              </a:rPr>
              <a:t> </a:t>
            </a:r>
            <a:r>
              <a:rPr lang="ru-RU" sz="2000" dirty="0" smtClean="0">
                <a:cs typeface="Times New Roman" pitchFamily="18" charset="0"/>
              </a:rPr>
              <a:t>    Имеет крупные притоки.</a:t>
            </a:r>
            <a:r>
              <a:rPr lang="ru-RU" sz="2000" dirty="0" smtClean="0"/>
              <a:t>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Собирает воду со Скалистых гор, Аппалачей, с Центральных и Великих равнин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cs typeface="Times New Roman" pitchFamily="18" charset="0"/>
              </a:rPr>
              <a:t>     В переводе с индейского её название означает «отец вод».</a:t>
            </a:r>
          </a:p>
        </p:txBody>
      </p:sp>
      <p:pic>
        <p:nvPicPr>
          <p:cNvPr id="24578" name="Picture 2" descr="Stan Musial Veterans Memorial Bridge Aeri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293096"/>
            <a:ext cx="4340904" cy="2448272"/>
          </a:xfrm>
          <a:prstGeom prst="rect">
            <a:avLst/>
          </a:prstGeom>
          <a:noFill/>
        </p:spPr>
      </p:pic>
      <p:sp>
        <p:nvSpPr>
          <p:cNvPr id="12" name="Rectangle 2"/>
          <p:cNvSpPr txBox="1">
            <a:spLocks noRot="1" noChangeArrowheads="1"/>
          </p:cNvSpPr>
          <p:nvPr/>
        </p:nvSpPr>
        <p:spPr>
          <a:xfrm>
            <a:off x="179512" y="4869160"/>
            <a:ext cx="4032448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Миссисипи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с притоками Миссури, Огайо, Арканзас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467544" y="116632"/>
            <a:ext cx="8229600" cy="836712"/>
          </a:xfrm>
          <a:prstGeom prst="rect">
            <a:avLst/>
          </a:prstGeom>
        </p:spPr>
        <p:txBody>
          <a:bodyPr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Крупнейшие реки</a:t>
            </a:r>
            <a:b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</a:b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pic>
        <p:nvPicPr>
          <p:cNvPr id="3" name="Picture 2" descr="C:\Users\User\Desktop\wpid-ch4aoLxT7J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5"/>
            <a:ext cx="4704524" cy="35283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932040" y="764704"/>
            <a:ext cx="40324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Крупнейшая</a:t>
            </a:r>
            <a:r>
              <a:rPr lang="ru-RU" sz="2000" dirty="0"/>
              <a:t> </a:t>
            </a:r>
            <a:r>
              <a:rPr lang="ru-RU" sz="2000" dirty="0">
                <a:hlinkClick r:id="rId3" tooltip="Река"/>
              </a:rPr>
              <a:t>река</a:t>
            </a:r>
            <a:r>
              <a:rPr lang="ru-RU" sz="2000" dirty="0"/>
              <a:t> </a:t>
            </a:r>
            <a:r>
              <a:rPr lang="ru-RU" sz="2000" dirty="0">
                <a:hlinkClick r:id="rId4" tooltip="Канада"/>
              </a:rPr>
              <a:t>Канады</a:t>
            </a:r>
            <a:r>
              <a:rPr lang="ru-RU" sz="2000" dirty="0"/>
              <a:t> и всего американского севера протяжённостью 1738 км. </a:t>
            </a:r>
            <a:r>
              <a:rPr lang="ru-RU" sz="2000" dirty="0" smtClean="0"/>
              <a:t>Её открыл </a:t>
            </a:r>
            <a:r>
              <a:rPr lang="ru-RU" sz="2000" dirty="0" smtClean="0">
                <a:hlinkClick r:id="rId5" tooltip="Маккензи, Александр (путешественник)"/>
              </a:rPr>
              <a:t>Александр </a:t>
            </a:r>
            <a:r>
              <a:rPr lang="ru-RU" sz="2000" dirty="0" err="1" smtClean="0">
                <a:hlinkClick r:id="rId5" tooltip="Маккензи, Александр (путешественник)"/>
              </a:rPr>
              <a:t>Маккензи</a:t>
            </a:r>
            <a:r>
              <a:rPr lang="ru-RU" sz="2000" dirty="0" smtClean="0"/>
              <a:t>,  и назвал «разочарование», так как он искал путь в Тихий океан, а попал совершенно в другой.</a:t>
            </a:r>
            <a:endParaRPr lang="ru-RU" sz="2000" dirty="0"/>
          </a:p>
        </p:txBody>
      </p:sp>
      <p:pic>
        <p:nvPicPr>
          <p:cNvPr id="8" name="Picture 2" descr="Файл:Mackenzie River Freeze-up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83968" y="3501008"/>
            <a:ext cx="4572032" cy="3168352"/>
          </a:xfrm>
          <a:prstGeom prst="rect">
            <a:avLst/>
          </a:prstGeom>
          <a:noFill/>
          <a:ln cmpd="sng">
            <a:solidFill>
              <a:srgbClr val="00153E"/>
            </a:solidFill>
          </a:ln>
        </p:spPr>
      </p:pic>
      <p:sp>
        <p:nvSpPr>
          <p:cNvPr id="9" name="Rectangle 2"/>
          <p:cNvSpPr txBox="1">
            <a:spLocks noRot="1" noChangeArrowheads="1"/>
          </p:cNvSpPr>
          <p:nvPr/>
        </p:nvSpPr>
        <p:spPr>
          <a:xfrm>
            <a:off x="755576" y="4653136"/>
            <a:ext cx="3096344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j-ea"/>
                <a:cs typeface="+mj-cs"/>
              </a:rPr>
              <a:t>Маккензи</a:t>
            </a: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578</Words>
  <Application>Microsoft Office PowerPoint</Application>
  <PresentationFormat>Экран (4:3)</PresentationFormat>
  <Paragraphs>101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Крупнейшие реки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Современное оледенение материка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Калин</dc:creator>
  <cp:lastModifiedBy>Калина</cp:lastModifiedBy>
  <cp:revision>97</cp:revision>
  <dcterms:created xsi:type="dcterms:W3CDTF">2018-03-14T19:18:46Z</dcterms:created>
  <dcterms:modified xsi:type="dcterms:W3CDTF">2022-03-22T21:01:28Z</dcterms:modified>
</cp:coreProperties>
</file>