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7"/>
  </p:notesMasterIdLst>
  <p:sldIdLst>
    <p:sldId id="256" r:id="rId2"/>
    <p:sldId id="669" r:id="rId3"/>
    <p:sldId id="647" r:id="rId4"/>
    <p:sldId id="648" r:id="rId5"/>
    <p:sldId id="649" r:id="rId6"/>
    <p:sldId id="652" r:id="rId7"/>
    <p:sldId id="650" r:id="rId8"/>
    <p:sldId id="651" r:id="rId9"/>
    <p:sldId id="653" r:id="rId10"/>
    <p:sldId id="654" r:id="rId11"/>
    <p:sldId id="655" r:id="rId12"/>
    <p:sldId id="656" r:id="rId13"/>
    <p:sldId id="657" r:id="rId14"/>
    <p:sldId id="658" r:id="rId15"/>
    <p:sldId id="659" r:id="rId16"/>
    <p:sldId id="660" r:id="rId17"/>
    <p:sldId id="661" r:id="rId18"/>
    <p:sldId id="662" r:id="rId19"/>
    <p:sldId id="663" r:id="rId20"/>
    <p:sldId id="664" r:id="rId21"/>
    <p:sldId id="665" r:id="rId22"/>
    <p:sldId id="666" r:id="rId23"/>
    <p:sldId id="667" r:id="rId24"/>
    <p:sldId id="668" r:id="rId25"/>
    <p:sldId id="67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EEEAF2"/>
    <a:srgbClr val="FF603B"/>
    <a:srgbClr val="FF5229"/>
    <a:srgbClr val="FF896D"/>
    <a:srgbClr val="2E7047"/>
    <a:srgbClr val="214200"/>
    <a:srgbClr val="404F21"/>
    <a:srgbClr val="00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71" autoAdjust="0"/>
  </p:normalViewPr>
  <p:slideViewPr>
    <p:cSldViewPr>
      <p:cViewPr varScale="1">
        <p:scale>
          <a:sx n="79" d="100"/>
          <a:sy n="79" d="100"/>
        </p:scale>
        <p:origin x="29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98811-A731-4BA0-901E-773D873299C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8B569-EB4A-4734-A3DC-2CED7F90C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6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8B569-EB4A-4734-A3DC-2CED7F90C44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867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5"/>
            <a:ext cx="12192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0" y="6648"/>
            <a:ext cx="1217672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0.xml"/><Relationship Id="rId3" Type="http://schemas.openxmlformats.org/officeDocument/2006/relationships/slide" Target="slide13.xml"/><Relationship Id="rId7" Type="http://schemas.openxmlformats.org/officeDocument/2006/relationships/image" Target="../media/image7.png"/><Relationship Id="rId12" Type="http://schemas.openxmlformats.org/officeDocument/2006/relationships/slide" Target="slide16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12.xml"/><Relationship Id="rId5" Type="http://schemas.openxmlformats.org/officeDocument/2006/relationships/slide" Target="slide14.xml"/><Relationship Id="rId15" Type="http://schemas.openxmlformats.org/officeDocument/2006/relationships/slide" Target="slide8.xml"/><Relationship Id="rId10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slide" Target="slide15.xml"/><Relationship Id="rId14" Type="http://schemas.openxmlformats.org/officeDocument/2006/relationships/slide" Target="slide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20.xml"/><Relationship Id="rId3" Type="http://schemas.openxmlformats.org/officeDocument/2006/relationships/slide" Target="slide17.xml"/><Relationship Id="rId7" Type="http://schemas.openxmlformats.org/officeDocument/2006/relationships/image" Target="../media/image13.png"/><Relationship Id="rId12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slide" Target="slide12.xml"/><Relationship Id="rId5" Type="http://schemas.openxmlformats.org/officeDocument/2006/relationships/slide" Target="slide18.xml"/><Relationship Id="rId10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slide" Target="slide19.xml"/><Relationship Id="rId14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20.xml"/><Relationship Id="rId3" Type="http://schemas.openxmlformats.org/officeDocument/2006/relationships/slide" Target="slide13.xml"/><Relationship Id="rId7" Type="http://schemas.openxmlformats.org/officeDocument/2006/relationships/image" Target="../media/image24.png"/><Relationship Id="rId12" Type="http://schemas.openxmlformats.org/officeDocument/2006/relationships/slide" Target="slide16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12.xml"/><Relationship Id="rId5" Type="http://schemas.openxmlformats.org/officeDocument/2006/relationships/slide" Target="slide22.xml"/><Relationship Id="rId15" Type="http://schemas.openxmlformats.org/officeDocument/2006/relationships/slide" Target="slide8.xml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slide" Target="slide15.xml"/><Relationship Id="rId14" Type="http://schemas.openxmlformats.org/officeDocument/2006/relationships/slide" Target="slide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slide" Target="slide15.xml"/><Relationship Id="rId18" Type="http://schemas.openxmlformats.org/officeDocument/2006/relationships/slide" Target="slide24.xml"/><Relationship Id="rId3" Type="http://schemas.openxmlformats.org/officeDocument/2006/relationships/slide" Target="slide13.xml"/><Relationship Id="rId7" Type="http://schemas.openxmlformats.org/officeDocument/2006/relationships/image" Target="../media/image30.png"/><Relationship Id="rId17" Type="http://schemas.openxmlformats.org/officeDocument/2006/relationships/slide" Target="slide20.xml"/><Relationship Id="rId16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5" Type="http://schemas.openxmlformats.org/officeDocument/2006/relationships/slide" Target="slide12.xml"/><Relationship Id="rId10" Type="http://schemas.openxmlformats.org/officeDocument/2006/relationships/image" Target="../media/image35.png"/><Relationship Id="rId19" Type="http://schemas.openxmlformats.org/officeDocument/2006/relationships/slide" Target="slide8.xml"/><Relationship Id="rId4" Type="http://schemas.openxmlformats.org/officeDocument/2006/relationships/image" Target="../media/image29.png"/><Relationship Id="rId9" Type="http://schemas.openxmlformats.org/officeDocument/2006/relationships/slide" Target="slide15.xml"/><Relationship Id="rId1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slide" Target="slide10.xml"/><Relationship Id="rId18" Type="http://schemas.openxmlformats.org/officeDocument/2006/relationships/slide" Target="slide12.xml"/><Relationship Id="rId21" Type="http://schemas.openxmlformats.org/officeDocument/2006/relationships/slide" Target="slide24.xml"/><Relationship Id="rId12" Type="http://schemas.openxmlformats.org/officeDocument/2006/relationships/image" Target="../media/image31.png"/><Relationship Id="rId17" Type="http://schemas.openxmlformats.org/officeDocument/2006/relationships/image" Target="../media/image41.png"/><Relationship Id="rId2" Type="http://schemas.openxmlformats.org/officeDocument/2006/relationships/slide" Target="slide9.xml"/><Relationship Id="rId16" Type="http://schemas.openxmlformats.org/officeDocument/2006/relationships/slide" Target="slide11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11" Type="http://schemas.openxmlformats.org/officeDocument/2006/relationships/slide" Target="slide9.xml"/><Relationship Id="rId15" Type="http://schemas.openxmlformats.org/officeDocument/2006/relationships/slide" Target="slide11.xml"/><Relationship Id="rId19" Type="http://schemas.openxmlformats.org/officeDocument/2006/relationships/slide" Target="slide16.xml"/><Relationship Id="rId14" Type="http://schemas.openxmlformats.org/officeDocument/2006/relationships/image" Target="../media/image32.png"/><Relationship Id="rId22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8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57" y="748218"/>
            <a:ext cx="4083809" cy="52439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 userDrawn="1"/>
        </p:nvSpPr>
        <p:spPr>
          <a:xfrm>
            <a:off x="332649" y="2245867"/>
            <a:ext cx="7297887" cy="2096952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D5CA8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0" y="6393526"/>
            <a:ext cx="12192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33247" y="-11116"/>
            <a:ext cx="4649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Машкова Н.А., МАОУ Зареченская СОШ, 2018 г.</a:t>
            </a:r>
          </a:p>
        </p:txBody>
      </p:sp>
      <p:sp>
        <p:nvSpPr>
          <p:cNvPr id="16" name="TextBox 14"/>
          <p:cNvSpPr txBox="1"/>
          <p:nvPr/>
        </p:nvSpPr>
        <p:spPr>
          <a:xfrm>
            <a:off x="476665" y="2216047"/>
            <a:ext cx="6984776" cy="2308324"/>
          </a:xfrm>
          <a:prstGeom prst="rect">
            <a:avLst/>
          </a:prstGeom>
          <a:solidFill>
            <a:srgbClr val="44A786">
              <a:alpha val="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Формулы сокращенного умножения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41" y="1445618"/>
            <a:ext cx="2376264" cy="952500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/>
        </p:nvSpPr>
        <p:spPr>
          <a:xfrm>
            <a:off x="332649" y="682478"/>
            <a:ext cx="9144000" cy="54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sz="1800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/>
              </a:rPr>
              <a:t>УРОК-ИГРА ПО АЛГЕБРЕ. 7 КЛАСС.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20" name="Прямоугольник 1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Заголовок 1"/>
          <p:cNvSpPr txBox="1">
            <a:spLocks/>
          </p:cNvSpPr>
          <p:nvPr/>
        </p:nvSpPr>
        <p:spPr>
          <a:xfrm>
            <a:off x="29393" y="-55748"/>
            <a:ext cx="12199014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Организационный момент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Упростить 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выражение.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783632" y="5242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r>
                  <a:rPr lang="ru-RU" sz="2800" b="1" dirty="0" smtClean="0"/>
                  <a:t>а)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ru-RU" sz="2800" b="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−6</m:t>
                            </m:r>
                          </m:e>
                        </m:d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 = </m:t>
                    </m:r>
                  </m:oMath>
                </a14:m>
                <a:endParaRPr lang="ru-RU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36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1">
                          <a:latin typeface="Cambria Math" panose="02040503050406030204" pitchFamily="18" charset="0"/>
                        </a:rPr>
                        <m:t>𝟐𝟏</m:t>
                      </m:r>
                    </m:oMath>
                  </m:oMathPara>
                </a14:m>
                <a:endParaRPr lang="ru-RU" sz="2800" b="1" dirty="0"/>
              </a:p>
              <a:p>
                <a:r>
                  <a:rPr lang="ru-RU" sz="2800" b="1" dirty="0"/>
                  <a:t>б) </a:t>
                </a:r>
                <a14:m>
                  <m:oMath xmlns:m="http://schemas.openxmlformats.org/officeDocument/2006/math">
                    <m:r>
                      <a:rPr lang="ru-RU" sz="2800" b="0" i="1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−4</m:t>
                    </m:r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ru-RU" sz="2800" b="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8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=3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−20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𝑎𝑏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−4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==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12</m:t>
                          </m:r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−60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75</m:t>
                          </m:r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−16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==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ru-RU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𝟔𝟎</m:t>
                      </m:r>
                      <m:r>
                        <a:rPr lang="en-US" sz="2800" b="1" i="1">
                          <a:latin typeface="Cambria Math" panose="02040503050406030204" pitchFamily="18" charset="0"/>
                        </a:rPr>
                        <m:t>𝒂𝒃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𝟏𝟏𝟏</m:t>
                      </m:r>
                      <m:sSup>
                        <m:sSupPr>
                          <m:ctrlPr>
                            <a:rPr lang="ru-RU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p>
                          <m:r>
                            <a:rPr lang="ru-RU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5242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 l="-18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олилиния 12"/>
          <p:cNvSpPr/>
          <p:nvPr/>
        </p:nvSpPr>
        <p:spPr>
          <a:xfrm>
            <a:off x="157400" y="1299779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8" name="TextBox 17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9" name="TextBox 18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0" name="TextBox 19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45710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Упростить 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выражение.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855640" y="558292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r>
                  <a:rPr lang="ru-RU" sz="2800" dirty="0" smtClean="0"/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800" b="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−(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7+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−7</m:t>
                        </m:r>
                      </m:e>
                    </m:d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8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−12−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−9−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+49=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𝟒</m:t>
                      </m:r>
                      <m:sSup>
                        <m:sSupPr>
                          <m:ctrlPr>
                            <a:rPr lang="ru-RU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ru-RU" sz="28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28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𝟏𝟏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𝟐𝟖</m:t>
                      </m:r>
                    </m:oMath>
                  </m:oMathPara>
                </a14:m>
                <a:endParaRPr lang="ru-RU" sz="2800" b="1" dirty="0"/>
              </a:p>
              <a:p>
                <a:r>
                  <a:rPr lang="ru-RU" sz="2800" dirty="0"/>
                  <a:t>б) </a:t>
                </a:r>
                <a14:m>
                  <m:oMath xmlns:m="http://schemas.openxmlformats.org/officeDocument/2006/math">
                    <m:r>
                      <a:rPr lang="ru-RU" sz="2800" b="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−1)</m:t>
                            </m:r>
                          </m:e>
                          <m:sup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−2</m:t>
                        </m:r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sz="28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sz="2800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                             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(4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−4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ru-RU" sz="2800" b="0" i="1">
                        <a:latin typeface="Cambria Math" panose="02040503050406030204" pitchFamily="18" charset="0"/>
                      </a:rPr>
                      <m:t>−2</m:t>
                    </m:r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ru-RU" sz="2800" b="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800" b="0" i="1" dirty="0" smtClean="0"/>
              </a:p>
              <a:p>
                <a:r>
                  <a:rPr lang="ru-RU" sz="2800" dirty="0" smtClean="0"/>
                  <a:t>                          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28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sz="2800" b="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800" i="1" dirty="0" smtClean="0">
                  <a:latin typeface="Cambria Math" panose="02040503050406030204" pitchFamily="18" charset="0"/>
                </a:endParaRPr>
              </a:p>
              <a:p>
                <a:r>
                  <a:rPr lang="ru-RU" sz="2800" dirty="0" smtClean="0"/>
                  <a:t>                            </a:t>
                </a:r>
                <a14:m>
                  <m:oMath xmlns:m="http://schemas.openxmlformats.org/officeDocument/2006/math">
                    <m:r>
                      <a:rPr lang="ru-RU" sz="2800" b="1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ru-RU" sz="2800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ru-RU" sz="28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2800" b="1" i="1">
                        <a:latin typeface="Cambria Math" panose="02040503050406030204" pitchFamily="18" charset="0"/>
                      </a:rPr>
                      <m:t>𝟒</m:t>
                    </m:r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ru-RU" sz="28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ru-RU" sz="2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2800" b="1" i="1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ru-RU" sz="2800" b="1" i="1" dirty="0"/>
                  <a:t>-</a:t>
                </a:r>
                <a:r>
                  <a:rPr lang="ru-RU" sz="2800" b="1" dirty="0"/>
                  <a:t>2</a:t>
                </a:r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58292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 l="-19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олилиния 13"/>
          <p:cNvSpPr/>
          <p:nvPr/>
        </p:nvSpPr>
        <p:spPr>
          <a:xfrm>
            <a:off x="191190" y="1299779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8" name="TextBox 17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9" name="TextBox 18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0" name="TextBox 19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160941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Разложить на множители.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>
                <a:hlinkClick r:id="rId2" action="ppaction://hlinksldjump"/>
              </p:cNvPr>
              <p:cNvSpPr/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r>
                  <a:rPr lang="ru-RU" sz="2800" dirty="0" smtClean="0"/>
                  <a:t> 	а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−81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ru-RU" sz="2800" dirty="0"/>
                  <a:t>     </a:t>
                </a:r>
                <a:endParaRPr lang="ru-RU" sz="2800" dirty="0" smtClean="0"/>
              </a:p>
              <a:p>
                <a:r>
                  <a:rPr lang="ru-RU" sz="2800" dirty="0" smtClean="0"/>
                  <a:t> 	б</a:t>
                </a:r>
                <a:r>
                  <a:rPr lang="ru-RU" sz="2800" dirty="0"/>
                  <a:t>)</a:t>
                </a:r>
                <a14:m>
                  <m:oMath xmlns:m="http://schemas.openxmlformats.org/officeDocument/2006/math">
                    <m:r>
                      <a:rPr lang="ru-RU" sz="2800" b="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16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−56</m:t>
                    </m:r>
                    <m:r>
                      <a:rPr lang="ru-RU" sz="2800" b="0" i="1">
                        <a:latin typeface="Cambria Math" panose="02040503050406030204" pitchFamily="18" charset="0"/>
                      </a:rPr>
                      <m:t>𝑚𝑛</m:t>
                    </m:r>
                    <m:r>
                      <a:rPr lang="ru-RU" sz="2800" b="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49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/>
                  <a:t>  </a:t>
                </a:r>
                <a:endParaRPr lang="ru-RU" sz="2800" dirty="0" smtClean="0"/>
              </a:p>
              <a:p>
                <a:r>
                  <a:rPr lang="ru-RU" sz="2800" dirty="0" smtClean="0"/>
                  <a:t> 	в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−27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Полилиния 4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3630927" y="836714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олилиния 6">
                <a:hlinkClick r:id="rId5" action="ppaction://hlinksldjump"/>
              </p:cNvPr>
              <p:cNvSpPr/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73150" rIns="776271" bIns="273150" numCol="1" spcCol="1270" anchor="ctr" anchorCtr="0">
                <a:noAutofit/>
              </a:bodyPr>
              <a:lstStyle/>
              <a:p>
                <a:r>
                  <a:rPr lang="ru-RU" sz="2800" i="0" kern="1200" dirty="0" smtClean="0"/>
                  <a:t> 	</a:t>
                </a:r>
                <a:r>
                  <a:rPr lang="ru-RU" sz="2800" dirty="0" smtClean="0"/>
                  <a:t>а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r>
                      <a:rPr lang="ru-RU" sz="2800" b="0" i="1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24</m:t>
                        </m:r>
                      </m:num>
                      <m:den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−1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ru-RU" sz="2800" dirty="0"/>
                  <a:t>   </a:t>
                </a:r>
              </a:p>
              <a:p>
                <a:r>
                  <a:rPr lang="ru-RU" sz="2800" dirty="0" smtClean="0"/>
                  <a:t> 	б</a:t>
                </a:r>
                <a:r>
                  <a:rPr lang="ru-RU" sz="2800" dirty="0"/>
                  <a:t>)  </a:t>
                </a:r>
                <a14:m>
                  <m:oMath xmlns:m="http://schemas.openxmlformats.org/officeDocument/2006/math">
                    <m:r>
                      <a:rPr lang="ru-RU" sz="2800" b="0" i="1">
                        <a:latin typeface="Cambria Math" panose="02040503050406030204" pitchFamily="18" charset="0"/>
                      </a:rPr>
                      <m:t>25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1,44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−12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ru-RU" sz="2800" dirty="0"/>
                  <a:t>        </a:t>
                </a:r>
              </a:p>
              <a:p>
                <a:r>
                  <a:rPr lang="ru-RU" sz="2800" smtClean="0"/>
                  <a:t> </a:t>
                </a:r>
                <a:r>
                  <a:rPr lang="ru-RU" sz="2800" dirty="0" smtClean="0"/>
                  <a:t>	в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−5)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−16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Полилиния 6">
                <a:hlinkClick r:id="rId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олилиния 7"/>
          <p:cNvSpPr/>
          <p:nvPr/>
        </p:nvSpPr>
        <p:spPr>
          <a:xfrm>
            <a:off x="1347225" y="2856783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олилиния 8">
                <a:hlinkClick r:id="rId8" action="ppaction://hlinksldjump"/>
              </p:cNvPr>
              <p:cNvSpPr/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685" tIns="275469" rIns="787037" bIns="275469" numCol="1" spcCol="1270" anchor="ctr" anchorCtr="0">
                <a:noAutofit/>
              </a:bodyPr>
              <a:lstStyle/>
              <a:p>
                <a:r>
                  <a:rPr lang="ru-RU" sz="2800" i="0" kern="1200" dirty="0" smtClean="0"/>
                  <a:t> 	</a:t>
                </a:r>
                <a:r>
                  <a:rPr lang="ru-RU" sz="2800" dirty="0" smtClean="0"/>
                  <a:t>а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4−25(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−3)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2800" dirty="0"/>
              </a:p>
              <a:p>
                <a:r>
                  <a:rPr lang="ru-RU" sz="2800" dirty="0" smtClean="0"/>
                  <a:t> 	б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(7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−4)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2800" i="0" kern="1200" dirty="0"/>
              </a:p>
            </p:txBody>
          </p:sp>
        </mc:Choice>
        <mc:Fallback xmlns="">
          <p:sp>
            <p:nvSpPr>
              <p:cNvPr id="9" name="Полилиния 8">
                <a:hlinkClick r:id="rId9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олилиния 20"/>
          <p:cNvSpPr/>
          <p:nvPr/>
        </p:nvSpPr>
        <p:spPr>
          <a:xfrm>
            <a:off x="174557" y="5003643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15" name="TextBox 14">
            <a:hlinkClick r:id="rId11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6" name="TextBox 15">
            <a:hlinkClick r:id="rId12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8" name="TextBox 17">
            <a:hlinkClick r:id="rId13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9" name="TextBox 18">
            <a:hlinkClick r:id="rId14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0" name="TextBox 19">
            <a:hlinkClick r:id="rId15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179715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Разложить на множители.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855640" y="5076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r>
                  <a:rPr lang="ru-RU" sz="3600" dirty="0" smtClean="0"/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3600" b="0" i="1">
                        <a:latin typeface="Cambria Math" panose="02040503050406030204" pitchFamily="18" charset="0"/>
                      </a:rPr>
                      <m:t>−81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ru-RU" sz="3600" b="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36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>
                          <a:latin typeface="Cambria Math" panose="02040503050406030204" pitchFamily="18" charset="0"/>
                        </a:rPr>
                        <m:t>=(</m:t>
                      </m:r>
                      <m:sSup>
                        <m:sSupPr>
                          <m:ctrlPr>
                            <a:rPr lang="ru-RU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𝒂𝒙</m:t>
                          </m:r>
                        </m:e>
                        <m: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ru-RU" sz="3600" b="1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𝟗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ru-RU" sz="3600" b="1" i="1">
                          <a:latin typeface="Cambria Math" panose="02040503050406030204" pitchFamily="18" charset="0"/>
                        </a:rPr>
                        <m:t>)(</m:t>
                      </m:r>
                      <m:sSup>
                        <m:sSupPr>
                          <m:ctrlPr>
                            <a:rPr lang="ru-RU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𝒂𝒙</m:t>
                          </m:r>
                        </m:e>
                        <m: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ru-RU" sz="36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𝟗</m:t>
                      </m:r>
                      <m:sSup>
                        <m:sSupPr>
                          <m:ctrlPr>
                            <a:rPr lang="ru-RU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ru-RU" sz="3600" b="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3600" b="1" dirty="0"/>
              </a:p>
              <a:p>
                <a:r>
                  <a:rPr lang="ru-RU" sz="3600" dirty="0"/>
                  <a:t>б)</a:t>
                </a:r>
                <a14:m>
                  <m:oMath xmlns:m="http://schemas.openxmlformats.org/officeDocument/2006/math">
                    <m:r>
                      <a:rPr lang="ru-RU" sz="3600" b="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16</m:t>
                        </m:r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600" b="0" i="1">
                        <a:latin typeface="Cambria Math" panose="02040503050406030204" pitchFamily="18" charset="0"/>
                      </a:rPr>
                      <m:t>−56</m:t>
                    </m:r>
                    <m:r>
                      <a:rPr lang="ru-RU" sz="3600" b="0" i="1">
                        <a:latin typeface="Cambria Math" panose="02040503050406030204" pitchFamily="18" charset="0"/>
                      </a:rPr>
                      <m:t>𝑚𝑛</m:t>
                    </m:r>
                    <m:r>
                      <a:rPr lang="ru-RU" sz="3600" b="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49</m:t>
                        </m:r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600" b="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3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ru-RU" sz="3600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  <m:r>
                              <a:rPr lang="ru-RU" sz="3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36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ru-RU" sz="36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</m:d>
                      </m:e>
                      <m:sup>
                        <m:r>
                          <a:rPr lang="ru-RU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3600" b="1" dirty="0"/>
              </a:p>
              <a:p>
                <a:r>
                  <a:rPr lang="ru-RU" sz="3600" dirty="0" smtClean="0"/>
                  <a:t>в</a:t>
                </a:r>
                <a:r>
                  <a:rPr lang="ru-RU" sz="3600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3600" b="0" i="1">
                        <a:latin typeface="Cambria Math" panose="02040503050406030204" pitchFamily="18" charset="0"/>
                      </a:rPr>
                      <m:t>−27=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𝒂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ru-RU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ru-RU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ru-RU" sz="36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𝒂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𝟗</m:t>
                    </m:r>
                    <m:r>
                      <a:rPr lang="ru-RU" sz="36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076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 l="-26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229527" y="1268760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8" name="TextBox 17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9" name="TextBox 18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20" name="TextBox 19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1" name="TextBox 20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322071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Разложить на множители.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олилиния 4"/>
              <p:cNvSpPr/>
              <p:nvPr/>
            </p:nvSpPr>
            <p:spPr>
              <a:xfrm>
                <a:off x="2783632" y="5242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r>
                  <a:rPr lang="ru-RU" sz="2800" dirty="0" smtClean="0"/>
                  <a:t>а) </a:t>
                </a:r>
                <a14:m>
                  <m:oMath xmlns:m="http://schemas.openxmlformats.org/officeDocument/2006/math">
                    <m:r>
                      <a:rPr lang="ru-RU" sz="2800" b="0" i="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24</m:t>
                        </m:r>
                      </m:num>
                      <m:den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ru-RU" sz="2800" b="0" i="0">
                        <a:latin typeface="Cambria Math" panose="02040503050406030204" pitchFamily="18" charset="0"/>
                      </a:rPr>
                      <m:t>−1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2800" b="0" i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800" dirty="0" smtClean="0">
                  <a:latin typeface="Cambria Math" panose="02040503050406030204" pitchFamily="18" charset="0"/>
                </a:endParaRPr>
              </a:p>
              <a:p>
                <a:r>
                  <a:rPr lang="ru-RU" sz="2800" dirty="0" smtClean="0"/>
                  <a:t>	</a:t>
                </a:r>
                <a14:m>
                  <m:oMath xmlns:m="http://schemas.openxmlformats.org/officeDocument/2006/math">
                    <m:r>
                      <a:rPr lang="ru-RU" sz="2800" b="1" i="0">
                        <a:latin typeface="Cambria Math" panose="02040503050406030204" pitchFamily="18" charset="0"/>
                      </a:rPr>
                      <m:t>=(</m:t>
                    </m:r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>
                            <a:latin typeface="Cambria Math" panose="02040503050406030204" pitchFamily="18" charset="0"/>
                          </a:rPr>
                          <m:t>𝐧</m:t>
                        </m:r>
                      </m:e>
                      <m: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ru-RU" sz="2800" b="1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  <m:r>
                      <a:rPr lang="en-US" sz="2800" b="1" i="0">
                        <a:latin typeface="Cambria Math" panose="02040503050406030204" pitchFamily="18" charset="0"/>
                      </a:rPr>
                      <m:t>𝐚</m:t>
                    </m:r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ru-RU" sz="2800" b="1" i="0">
                        <a:latin typeface="Cambria Math" panose="02040503050406030204" pitchFamily="18" charset="0"/>
                      </a:rPr>
                      <m:t>)(</m:t>
                    </m:r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>
                            <a:latin typeface="Cambria Math" panose="02040503050406030204" pitchFamily="18" charset="0"/>
                          </a:rPr>
                          <m:t>𝐧</m:t>
                        </m:r>
                      </m:e>
                      <m: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ru-RU" sz="2800" b="1" i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  <m:r>
                      <a:rPr lang="en-US" sz="2800" b="1" i="0">
                        <a:latin typeface="Cambria Math" panose="02040503050406030204" pitchFamily="18" charset="0"/>
                      </a:rPr>
                      <m:t>𝐚</m:t>
                    </m:r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ru-RU" sz="2800" b="1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sz="2800" dirty="0"/>
                  <a:t>   </a:t>
                </a:r>
              </a:p>
              <a:p>
                <a:r>
                  <a:rPr lang="ru-RU" sz="2800" dirty="0"/>
                  <a:t>б)  </a:t>
                </a:r>
                <a14:m>
                  <m:oMath xmlns:m="http://schemas.openxmlformats.org/officeDocument/2006/math">
                    <m:r>
                      <a:rPr lang="ru-RU" sz="2800" b="0" i="0">
                        <a:latin typeface="Cambria Math" panose="02040503050406030204" pitchFamily="18" charset="0"/>
                      </a:rPr>
                      <m:t>25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ru-RU" sz="2800" b="0" i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1,44</m:t>
                        </m:r>
                        <m:r>
                          <m:rPr>
                            <m:sty m:val="p"/>
                          </m:rPr>
                          <a:rPr lang="ru-RU" sz="2800" b="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ru-RU" sz="2800" b="0" i="0">
                        <a:latin typeface="Cambria Math" panose="02040503050406030204" pitchFamily="18" charset="0"/>
                      </a:rPr>
                      <m:t>−12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800" b="0" i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800" b="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ru-RU" sz="2800" b="0" i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800" dirty="0" smtClean="0">
                  <a:latin typeface="Cambria Math" panose="02040503050406030204" pitchFamily="18" charset="0"/>
                </a:endParaRPr>
              </a:p>
              <a:p>
                <a:r>
                  <a:rPr lang="ru-RU" sz="2800" dirty="0" smtClean="0"/>
                  <a:t>	</a:t>
                </a:r>
                <a14:m>
                  <m:oMath xmlns:m="http://schemas.openxmlformats.org/officeDocument/2006/math">
                    <m:r>
                      <a:rPr lang="ru-RU" sz="2800" b="1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ru-RU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b="1" i="0" smtClean="0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ru-RU" sz="2800" b="1" i="0">
                                <a:latin typeface="Cambria Math" panose="02040503050406030204" pitchFamily="18" charset="0"/>
                              </a:rPr>
                              <m:t>𝐚</m:t>
                            </m:r>
                          </m:e>
                          <m:sup>
                            <m:r>
                              <a:rPr lang="ru-RU" sz="2800" b="1" i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ru-RU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b="1" i="0">
                                <a:latin typeface="Cambria Math" panose="02040503050406030204" pitchFamily="18" charset="0"/>
                              </a:rPr>
                              <m:t>𝐧</m:t>
                            </m:r>
                          </m:e>
                          <m:sup>
                            <m:r>
                              <a:rPr lang="ru-RU" sz="2800" b="1" i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1" i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dirty="0"/>
                  <a:t>        </a:t>
                </a:r>
              </a:p>
              <a:p>
                <a:r>
                  <a:rPr lang="ru-RU" sz="2800" dirty="0"/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800" b="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−5)</m:t>
                        </m:r>
                      </m:e>
                      <m:sup>
                        <m:r>
                          <a:rPr lang="ru-RU" sz="2800" b="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0">
                        <a:latin typeface="Cambria Math" panose="02040503050406030204" pitchFamily="18" charset="0"/>
                      </a:rPr>
                      <m:t>−16=</m:t>
                    </m:r>
                  </m:oMath>
                </a14:m>
                <a:endParaRPr lang="ru-RU" sz="2800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 b="0" i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ru-RU" sz="2800" b="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ru-RU" sz="2800" b="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 b="0" i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ru-RU" sz="2800" b="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ru-RU" sz="2800" b="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ru-RU" sz="2800" b="0" i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2800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0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ru-RU" sz="2800" b="1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ru-RU" sz="2800" b="1" i="0">
                          <a:latin typeface="Cambria Math" panose="02040503050406030204" pitchFamily="18" charset="0"/>
                        </a:rPr>
                        <m:t>)(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ru-RU" sz="2800" b="1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ru-RU" sz="2800" b="1" i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5242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 l="-18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олилиния 12"/>
          <p:cNvSpPr/>
          <p:nvPr/>
        </p:nvSpPr>
        <p:spPr>
          <a:xfrm>
            <a:off x="157400" y="1299779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9" name="TextBox 18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20" name="TextBox 19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21" name="TextBox 20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2" name="TextBox 21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93509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Разложить на множители.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855640" y="558292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r>
                  <a:rPr lang="ru-RU" sz="2800" dirty="0" smtClean="0"/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4−25(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−3)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8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2−5</m:t>
                          </m:r>
                          <m:d>
                            <m:d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2+5</m:t>
                          </m:r>
                          <m:d>
                            <m:d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e>
                      </m:d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==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2−5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+15</m:t>
                          </m:r>
                        </m:e>
                      </m:d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2+5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−15</m:t>
                          </m:r>
                        </m:e>
                      </m:d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28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)(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𝟏𝟑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800" b="1" dirty="0"/>
              </a:p>
              <a:p>
                <a:r>
                  <a:rPr lang="ru-RU" sz="2800" dirty="0"/>
                  <a:t>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(7</m:t>
                        </m:r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−4)</m:t>
                        </m:r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2800" b="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ru-RU" sz="2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8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d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==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−4−2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−4+2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ru-RU" sz="2800" b="1" i="1">
                          <a:latin typeface="Cambria Math" panose="02040503050406030204" pitchFamily="18" charset="0"/>
                        </a:rPr>
                        <m:t>==(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)(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58292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19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олилиния 13"/>
          <p:cNvSpPr/>
          <p:nvPr/>
        </p:nvSpPr>
        <p:spPr>
          <a:xfrm>
            <a:off x="191190" y="1299779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8" name="TextBox 17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9" name="TextBox 18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20" name="TextBox 19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1" name="TextBox 20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97557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Вычислить.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>
                <a:hlinkClick r:id="rId2" action="ppaction://hlinksldjump"/>
              </p:cNvPr>
              <p:cNvSpPr/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d>
                        <m:dPr>
                          <m:ctrlPr>
                            <a:rPr lang="ru-RU" sz="32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ru-RU" sz="3200" b="1" i="1">
                          <a:latin typeface="Cambria Math" panose="02040503050406030204" pitchFamily="18" charset="0"/>
                        </a:rPr>
                        <m:t>+(</m:t>
                      </m:r>
                      <m:sSup>
                        <m:sSupPr>
                          <m:ctrlPr>
                            <a:rPr lang="ru-RU" sz="32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lang="ru-RU" sz="3200" b="1" i="1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ru-RU" sz="3200" b="1" i="1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>
                          <a:latin typeface="Cambria Math" panose="02040503050406030204" pitchFamily="18" charset="0"/>
                        </a:rPr>
                        <m:t>при 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ru-RU" sz="3200" b="1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ru-RU" sz="3200" b="1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" name="Полилиния 4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3630927" y="836714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олилиния 6">
                <a:hlinkClick r:id="rId5" action="ppaction://hlinksldjump"/>
              </p:cNvPr>
              <p:cNvSpPr/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73150" rIns="776271" bIns="273150" numCol="1" spcCol="1270" anchor="ctr" anchorCtr="0">
                <a:noAutofit/>
              </a:bodyPr>
              <a:lstStyle/>
              <a:p>
                <a:pPr algn="ctr"/>
                <a:r>
                  <a:rPr lang="ru-RU" sz="3200" i="0" kern="12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ru-RU" sz="32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32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ru-RU" sz="3200" b="1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ru-RU" sz="3200" b="1" i="1">
                        <a:latin typeface="Cambria Math" panose="02040503050406030204" pitchFamily="18" charset="0"/>
                      </a:rPr>
                      <m:t>𝟓</m:t>
                    </m:r>
                    <m:d>
                      <m:d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𝟕</m:t>
                        </m:r>
                      </m:e>
                    </m:d>
                    <m:r>
                      <a:rPr lang="ru-RU" sz="32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ru-RU" sz="3200" b="1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>
                          <a:latin typeface="Cambria Math" panose="02040503050406030204" pitchFamily="18" charset="0"/>
                        </a:rPr>
                        <m:t>при 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7" name="Полилиния 6">
                <a:hlinkClick r:id="rId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олилиния 7"/>
          <p:cNvSpPr/>
          <p:nvPr/>
        </p:nvSpPr>
        <p:spPr>
          <a:xfrm>
            <a:off x="1347225" y="2856783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олилиния 8">
                <a:hlinkClick r:id="rId8" action="ppaction://hlinksldjump"/>
              </p:cNvPr>
              <p:cNvSpPr/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685" tIns="275469" rIns="787037" bIns="275469" numCol="1" spcCol="1270" anchor="ctr" anchorCtr="0">
                <a:noAutofit/>
              </a:bodyPr>
              <a:lstStyle/>
              <a:p>
                <a:pPr algn="ctr"/>
                <a:r>
                  <a:rPr lang="ru-RU" sz="3200" i="0" kern="1200" dirty="0" smtClean="0"/>
                  <a:t> </a:t>
                </a:r>
                <a14:m>
                  <m:oMath xmlns:m="http://schemas.openxmlformats.org/officeDocument/2006/math">
                    <m:r>
                      <a:rPr lang="ru-RU" sz="32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ru-RU" sz="3200" b="1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ru-RU" sz="3200" b="1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d>
                      <m:dPr>
                        <m:ctrlPr>
                          <a:rPr lang="ru-RU" sz="3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32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2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ru-RU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sz="3200" b="1" i="1"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ru-RU" sz="3200" b="1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ru-RU" sz="3200" b="1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>
                          <a:latin typeface="Cambria Math" panose="02040503050406030204" pitchFamily="18" charset="0"/>
                        </a:rPr>
                        <m:t>при 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9" name="Полилиния 8">
                <a:hlinkClick r:id="rId9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олилиния 20"/>
          <p:cNvSpPr/>
          <p:nvPr/>
        </p:nvSpPr>
        <p:spPr>
          <a:xfrm>
            <a:off x="174557" y="5003643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14" name="TextBox 13">
            <a:hlinkClick r:id="rId11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5" name="TextBox 14">
            <a:hlinkClick r:id="rId12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6" name="TextBox 15">
            <a:hlinkClick r:id="rId13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8" name="TextBox 17">
            <a:hlinkClick r:id="rId9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19" name="TextBox 18">
            <a:hlinkClick r:id="rId14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01881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Вычислить.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олилиния 4"/>
              <p:cNvSpPr/>
              <p:nvPr/>
            </p:nvSpPr>
            <p:spPr>
              <a:xfrm>
                <a:off x="2855640" y="5076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+(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+3)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2 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==49−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+9=6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+58, </m:t>
                      </m:r>
                    </m:oMath>
                  </m:oMathPara>
                </a14:m>
                <a:endParaRPr lang="ru-RU" sz="3600" dirty="0"/>
              </a:p>
              <a:p>
                <a:endParaRPr lang="ru-RU" sz="36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ru-RU" sz="3600" b="0" i="1">
                          <a:latin typeface="Cambria Math" panose="02040503050406030204" pitchFamily="18" charset="0"/>
                        </a:rPr>
                        <m:t>если    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=−3,5,  то  6</m:t>
                      </m:r>
                      <m:r>
                        <a:rPr lang="en-US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>
                          <a:latin typeface="Cambria Math" panose="02040503050406030204" pitchFamily="18" charset="0"/>
                        </a:rPr>
                        <m:t>+58=6</m:t>
                      </m:r>
                      <m:d>
                        <m:d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−3,5</m:t>
                          </m:r>
                        </m:e>
                      </m:d>
                      <m:r>
                        <a:rPr lang="en-US" sz="3600" b="0" i="1">
                          <a:latin typeface="Cambria Math" panose="02040503050406030204" pitchFamily="18" charset="0"/>
                        </a:rPr>
                        <m:t>+58=</m:t>
                      </m:r>
                    </m:oMath>
                  </m:oMathPara>
                </a14:m>
                <a:endParaRPr lang="ru-RU" sz="36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>
                          <a:latin typeface="Cambria Math" panose="02040503050406030204" pitchFamily="18" charset="0"/>
                        </a:rPr>
                        <m:t>−21+58=</m:t>
                      </m:r>
                      <m:r>
                        <a:rPr lang="en-US" sz="3600" b="1" i="1">
                          <a:latin typeface="Cambria Math" panose="02040503050406030204" pitchFamily="18" charset="0"/>
                        </a:rPr>
                        <m:t>𝟑𝟕</m:t>
                      </m:r>
                    </m:oMath>
                  </m:oMathPara>
                </a14:m>
                <a:endParaRPr lang="ru-RU" sz="3600" b="1" dirty="0"/>
              </a:p>
            </p:txBody>
          </p:sp>
        </mc:Choice>
        <mc:Fallback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076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229527" y="1268760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5" name="TextBox 14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6" name="TextBox 15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8" name="TextBox 17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19" name="TextBox 18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96668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Вычислить.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783632" y="5242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3600" b="0" i="1">
                                  <a:latin typeface="Cambria Math" panose="02040503050406030204" pitchFamily="18" charset="0"/>
                                </a:rPr>
                                <m:t>5+2</m:t>
                              </m:r>
                              <m:r>
                                <a:rPr lang="en-US" sz="36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−2,5</m:t>
                      </m:r>
                      <m:d>
                        <m:d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+7</m:t>
                          </m:r>
                        </m:e>
                      </m:d>
                      <m:r>
                        <a:rPr lang="ru-RU" sz="3600" b="0" i="1">
                          <a:latin typeface="Cambria Math" panose="02040503050406030204" pitchFamily="18" charset="0"/>
                        </a:rPr>
                        <m:t>=25+20</m:t>
                      </m:r>
                      <m:r>
                        <a:rPr lang="en-US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−20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−17,5=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+7,5 </m:t>
                      </m:r>
                    </m:oMath>
                  </m:oMathPara>
                </a14:m>
                <a:endParaRPr lang="ru-RU" sz="3600" dirty="0"/>
              </a:p>
              <a:p>
                <a:pPr algn="ctr"/>
                <a14:m>
                  <m:oMath xmlns:m="http://schemas.openxmlformats.org/officeDocument/2006/math">
                    <m:r>
                      <a:rPr lang="ru-RU" sz="3600" b="0" i="1">
                        <a:latin typeface="Cambria Math" panose="02040503050406030204" pitchFamily="18" charset="0"/>
                      </a:rPr>
                      <m:t>если  </m:t>
                    </m:r>
                    <m:r>
                      <a:rPr lang="en-US" sz="36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3600" b="0" i="1">
                        <a:latin typeface="Cambria Math" panose="02040503050406030204" pitchFamily="18" charset="0"/>
                      </a:rPr>
                      <m:t>=−0,5</m:t>
                    </m:r>
                  </m:oMath>
                </a14:m>
                <a:r>
                  <a:rPr lang="ru-RU" sz="3600" b="0" i="1" dirty="0" smtClean="0">
                    <a:latin typeface="Cambria Math" panose="02040503050406030204" pitchFamily="18" charset="0"/>
                  </a:rPr>
                  <a:t>,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то 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 4</m:t>
                          </m:r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+7,5=4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3600" b="0" i="1">
                                  <a:latin typeface="Cambria Math" panose="02040503050406030204" pitchFamily="18" charset="0"/>
                                </a:rPr>
                                <m:t>−0,5</m:t>
                              </m:r>
                            </m:e>
                          </m:d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+8,5=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5242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олилиния 12"/>
          <p:cNvSpPr/>
          <p:nvPr/>
        </p:nvSpPr>
        <p:spPr>
          <a:xfrm>
            <a:off x="157400" y="1299779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8" name="TextBox 17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9" name="TextBox 18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0" name="TextBox 19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333239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Вычислить.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855640" y="558292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+3)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r>
                        <a:rPr lang="ru-RU" sz="2800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+6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+9</m:t>
                          </m:r>
                        </m:e>
                      </m:d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−8</m:t>
                          </m:r>
                        </m:e>
                      </m:d>
                      <m:r>
                        <a:rPr lang="ru-RU" sz="28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28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+6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+9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+8=</m:t>
                      </m:r>
                    </m:oMath>
                  </m:oMathPara>
                </a14:m>
                <a:endParaRPr lang="ru-RU" sz="28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6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+9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ru-RU" sz="28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>
                          <a:latin typeface="Cambria Math" panose="02040503050406030204" pitchFamily="18" charset="0"/>
                        </a:rPr>
                        <m:t>если  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=−2 , </m:t>
                      </m:r>
                    </m:oMath>
                  </m:oMathPara>
                </a14:m>
                <a:endParaRPr lang="ru-RU" sz="28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>
                          <a:latin typeface="Cambria Math" panose="02040503050406030204" pitchFamily="18" charset="0"/>
                        </a:rPr>
                        <m:t>то  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6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+9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>
                          <a:latin typeface="Cambria Math" panose="02040503050406030204" pitchFamily="18" charset="0"/>
                        </a:rPr>
                        <m:t>+8=6</m:t>
                      </m:r>
                      <m:sSup>
                        <m:sSup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0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ru-RU" sz="28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>
                          <a:latin typeface="Cambria Math" panose="02040503050406030204" pitchFamily="18" charset="0"/>
                        </a:rPr>
                        <m:t>+9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n-US" sz="2800" b="0" i="1">
                          <a:latin typeface="Cambria Math" panose="02040503050406030204" pitchFamily="18" charset="0"/>
                        </a:rPr>
                        <m:t>+8</m:t>
                      </m:r>
                      <m:r>
                        <a:rPr lang="ru-RU" sz="28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=24−18+8=</m:t>
                      </m:r>
                      <m:r>
                        <a:rPr lang="en-US" sz="2800" b="1" i="1">
                          <a:latin typeface="Cambria Math" panose="02040503050406030204" pitchFamily="18" charset="0"/>
                        </a:rPr>
                        <m:t>𝟏𝟒</m:t>
                      </m:r>
                      <m:r>
                        <a:rPr lang="en-US" sz="2800" b="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800" dirty="0"/>
              </a:p>
              <a:p>
                <a:endParaRPr lang="ru-RU" sz="2800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58292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олилиния 13"/>
          <p:cNvSpPr/>
          <p:nvPr/>
        </p:nvSpPr>
        <p:spPr>
          <a:xfrm>
            <a:off x="191190" y="1299779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8" name="TextBox 17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9" name="TextBox 18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0" name="TextBox 19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156661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9393" y="6388252"/>
            <a:ext cx="12199014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Актуализация 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опорных знаний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489592" y="1935311"/>
            <a:ext cx="2412948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364476" y="2514786"/>
                <a:ext cx="11528848" cy="143526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>
                  <a:lnSpc>
                    <a:spcPct val="107000"/>
                  </a:lnSpc>
                  <a:spcBef>
                    <a:spcPts val="150"/>
                  </a:spcBef>
                  <a:spcAft>
                    <a:spcPts val="15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8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800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80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800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8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800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80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8000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ru-RU" sz="800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sz="800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800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ru-RU" sz="8000">
                          <a:latin typeface="Cambria Math" panose="02040503050406030204" pitchFamily="18" charset="0"/>
                        </a:rPr>
                        <m:t>)(</m:t>
                      </m:r>
                      <m:r>
                        <a:rPr lang="ru-RU" sz="800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sz="8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800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ru-RU" sz="8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6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76" y="2514786"/>
                <a:ext cx="11528848" cy="14352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Скругленный прямоугольник 17"/>
          <p:cNvSpPr/>
          <p:nvPr/>
        </p:nvSpPr>
        <p:spPr>
          <a:xfrm>
            <a:off x="9480376" y="4169525"/>
            <a:ext cx="241294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Формулировка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3692" y="4749000"/>
            <a:ext cx="11528848" cy="13803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4000" dirty="0"/>
              <a:t>Разность квадратов двух выражений равна произведению разности выражений и их суммы.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7413" y="678977"/>
            <a:ext cx="11545909" cy="718116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/>
              <a:t>Разность квадратов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4647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7" grpId="0" animBg="1"/>
      <p:bldP spid="20" grpId="0" animBg="1"/>
      <p:bldP spid="18" grpId="0" animBg="1"/>
      <p:bldP spid="19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Вычислить.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>
                <a:hlinkClick r:id="rId2" action="ppaction://hlinksldjump"/>
              </p:cNvPr>
              <p:cNvSpPr/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32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200" b="1" i="1">
                                  <a:latin typeface="Cambria Math" panose="02040503050406030204" pitchFamily="18" charset="0"/>
                                </a:rPr>
                                <m:t>𝟓𝟑</m:t>
                              </m:r>
                            </m:e>
                            <m:sup>
                              <m:r>
                                <a:rPr lang="ru-RU" sz="3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32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200" b="1" i="1">
                                  <a:latin typeface="Cambria Math" panose="02040503050406030204" pitchFamily="18" charset="0"/>
                                </a:rPr>
                                <m:t>𝟐𝟕</m:t>
                              </m:r>
                            </m:e>
                            <m:sup>
                              <m:r>
                                <a:rPr lang="ru-RU" sz="3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32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200" b="1" i="1">
                                  <a:latin typeface="Cambria Math" panose="02040503050406030204" pitchFamily="18" charset="0"/>
                                </a:rPr>
                                <m:t>𝟕𝟗</m:t>
                              </m:r>
                            </m:e>
                            <m:sup>
                              <m:r>
                                <a:rPr lang="ru-RU" sz="3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sz="32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32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200" b="1" i="1">
                                  <a:latin typeface="Cambria Math" panose="02040503050406030204" pitchFamily="18" charset="0"/>
                                </a:rPr>
                                <m:t>𝟓𝟏</m:t>
                              </m:r>
                            </m:e>
                            <m:sup>
                              <m:r>
                                <a:rPr lang="ru-RU" sz="3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" name="Полилиния 4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3630927" y="836714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олилиния 6">
                <a:hlinkClick r:id="rId5" action="ppaction://hlinksldjump"/>
              </p:cNvPr>
              <p:cNvSpPr/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73150" rIns="776271" bIns="273150" numCol="1" spcCol="1270" anchor="ctr" anchorCtr="0">
                <a:noAutofit/>
              </a:bodyPr>
              <a:lstStyle/>
              <a:p>
                <a:pPr algn="ctr"/>
                <a:r>
                  <a:rPr lang="ru-RU" sz="4800" i="0" kern="1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𝟕𝟑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𝟐𝟕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𝟐𝟓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7" name="Полилиния 6">
                <a:hlinkClick r:id="rId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олилиния 7"/>
          <p:cNvSpPr/>
          <p:nvPr/>
        </p:nvSpPr>
        <p:spPr>
          <a:xfrm>
            <a:off x="1347225" y="2856783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олилиния 8">
                <a:hlinkClick r:id="rId8" action="ppaction://hlinksldjump"/>
              </p:cNvPr>
              <p:cNvSpPr/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685" tIns="275469" rIns="787037" bIns="275469" numCol="1" spcCol="1270" anchor="ctr" anchorCtr="0">
                <a:noAutofit/>
              </a:bodyPr>
              <a:lstStyle/>
              <a:p>
                <a:pPr algn="ctr"/>
                <a:r>
                  <a:rPr lang="ru-RU" sz="4800" i="0" kern="1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𝟒𝟕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𝟑𝟑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𝟒𝟕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𝟒𝟕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𝟑𝟑</m:t>
                        </m:r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𝟑𝟑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9" name="Полилиния 8">
                <a:hlinkClick r:id="rId9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олилиния 20"/>
          <p:cNvSpPr/>
          <p:nvPr/>
        </p:nvSpPr>
        <p:spPr>
          <a:xfrm>
            <a:off x="174557" y="5003643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14" name="TextBox 13">
            <a:hlinkClick r:id="rId11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5" name="TextBox 14">
            <a:hlinkClick r:id="rId12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6" name="TextBox 15">
            <a:hlinkClick r:id="rId13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8" name="TextBox 17">
            <a:hlinkClick r:id="rId14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19" name="TextBox 18">
            <a:hlinkClick r:id="rId15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419774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Вычислить.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855640" y="5076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 algn="ctr"/>
                <a:r>
                  <a:rPr lang="ru-RU" sz="48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𝟓𝟑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𝟐𝟕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𝟕𝟗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ru-RU" sz="4800" b="1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ru-RU" sz="4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𝟓𝟏</m:t>
                            </m:r>
                          </m:e>
                          <m:sup>
                            <m:r>
                              <a:rPr lang="ru-RU" sz="4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ru-RU" sz="4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 panose="02040503050406030204" pitchFamily="18" charset="0"/>
                          </a:rPr>
                          <m:t>(53−27)(53+27)</m:t>
                        </m:r>
                      </m:num>
                      <m:den>
                        <m:r>
                          <a:rPr lang="ru-RU" sz="4800" i="1">
                            <a:latin typeface="Cambria Math" panose="02040503050406030204" pitchFamily="18" charset="0"/>
                          </a:rPr>
                          <m:t>(79−51)(79+51)</m:t>
                        </m:r>
                      </m:den>
                    </m:f>
                    <m:r>
                      <a:rPr lang="ru-RU" sz="48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4800" i="1" dirty="0" smtClean="0">
                  <a:latin typeface="Cambria Math" panose="02040503050406030204" pitchFamily="18" charset="0"/>
                </a:endParaRPr>
              </a:p>
              <a:p>
                <a:pPr algn="ctr"/>
                <a:endParaRPr lang="ru-RU" sz="4800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i="1">
                              <a:latin typeface="Cambria Math" panose="02040503050406030204" pitchFamily="18" charset="0"/>
                            </a:rPr>
                            <m:t>26∙80</m:t>
                          </m:r>
                        </m:num>
                        <m:den>
                          <m:r>
                            <a:rPr lang="ru-RU" sz="4800" i="1">
                              <a:latin typeface="Cambria Math" panose="02040503050406030204" pitchFamily="18" charset="0"/>
                            </a:rPr>
                            <m:t>28∙130</m:t>
                          </m:r>
                        </m:den>
                      </m:f>
                      <m:r>
                        <a:rPr lang="ru-RU" sz="4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4800" i="1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4800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076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229527" y="1268760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5" name="TextBox 14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6" name="TextBox 15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18" name="TextBox 17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34570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Вычислить.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783632" y="5242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𝟕𝟑</m:t>
                              </m:r>
                            </m:e>
                            <m:sup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𝟐𝟕</m:t>
                              </m:r>
                            </m:e>
                            <m:sup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𝟐𝟓</m:t>
                              </m:r>
                            </m:e>
                            <m:sup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𝟐𝟓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𝟏𝟓</m:t>
                              </m:r>
                            </m:e>
                            <m:sup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ru-RU" sz="36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600" b="1" i="1" dirty="0" smtClean="0">
                  <a:latin typeface="Cambria Math" panose="02040503050406030204" pitchFamily="18" charset="0"/>
                </a:endParaRPr>
              </a:p>
              <a:p>
                <a:pPr algn="ctr"/>
                <a:endParaRPr lang="ru-RU" sz="3600" b="1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(73−27)(73+27)</m:t>
                          </m:r>
                        </m:num>
                        <m:den>
                          <m:sSup>
                            <m:sSup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(25−15)</m:t>
                              </m:r>
                            </m:e>
                            <m:sup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46∙100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=46</m:t>
                      </m:r>
                    </m:oMath>
                  </m:oMathPara>
                </a14:m>
                <a:endParaRPr lang="ru-RU" sz="3600" dirty="0"/>
              </a:p>
              <a:p>
                <a:pPr algn="ctr"/>
                <a:r>
                  <a:rPr lang="ru-RU" sz="3600" b="1" dirty="0"/>
                  <a:t> </a:t>
                </a:r>
                <a:endParaRPr lang="ru-RU" sz="3600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5242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олилиния 12"/>
          <p:cNvSpPr/>
          <p:nvPr/>
        </p:nvSpPr>
        <p:spPr>
          <a:xfrm>
            <a:off x="157400" y="1299779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5" name="TextBox 14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6" name="TextBox 15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8" name="TextBox 17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19" name="TextBox 18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38401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Вычислить.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855640" y="558292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𝟒𝟕</m:t>
                              </m:r>
                            </m:e>
                            <m:sup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𝟑𝟑</m:t>
                              </m:r>
                            </m:e>
                            <m:sup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𝟒𝟕</m:t>
                              </m:r>
                            </m:e>
                            <m:sup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𝟒𝟕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𝟑𝟑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𝟑𝟑</m:t>
                              </m:r>
                            </m:e>
                            <m:sup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ru-RU" sz="36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600" b="1" i="1" dirty="0" smtClean="0">
                  <a:latin typeface="Cambria Math" panose="02040503050406030204" pitchFamily="18" charset="0"/>
                </a:endParaRPr>
              </a:p>
              <a:p>
                <a:endParaRPr lang="ru-RU" sz="3600" b="1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ru-RU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(47+33)(</m:t>
                          </m:r>
                          <m:sSup>
                            <m:sSup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47</m:t>
                              </m:r>
                            </m:e>
                            <m:sup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−47∙33+</m:t>
                          </m:r>
                          <m:sSup>
                            <m:sSup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33</m:t>
                              </m:r>
                            </m:e>
                            <m:sup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47</m:t>
                              </m:r>
                            </m:e>
                            <m:sup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−47∙33+</m:t>
                          </m:r>
                          <m:sSup>
                            <m:sSup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33</m:t>
                              </m:r>
                            </m:e>
                            <m:sup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=80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58292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олилиния 13"/>
          <p:cNvSpPr/>
          <p:nvPr/>
        </p:nvSpPr>
        <p:spPr>
          <a:xfrm>
            <a:off x="191190" y="1299779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5" name="TextBox 14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6" name="TextBox 15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8" name="TextBox 17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19" name="TextBox 18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39036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Решить уравнение.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000"/>
                        <m:t>а) </m:t>
                      </m:r>
                      <m:sSup>
                        <m:sSup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4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000" i="1">
                          <a:latin typeface="Cambria Math" panose="02040503050406030204" pitchFamily="18" charset="0"/>
                        </a:rPr>
                        <m:t>−12</m:t>
                      </m:r>
                      <m:r>
                        <a:rPr lang="ru-RU" sz="40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40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sz="40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000"/>
                        <m:t>б) </m:t>
                      </m:r>
                      <m:sSup>
                        <m:sSup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4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000" i="1">
                          <a:latin typeface="Cambria Math" panose="02040503050406030204" pitchFamily="18" charset="0"/>
                        </a:rPr>
                        <m:t>−9=0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5" name="Полилиния 4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3630927" y="836714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олилиния 6"/>
              <p:cNvSpPr/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73150" rIns="776271" bIns="273150" numCol="1" spcCol="127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800"/>
                        <m:t>а) </m:t>
                      </m:r>
                      <m:sSup>
                        <m:sSupPr>
                          <m:ctrlPr>
                            <a:rPr lang="ru-RU" sz="4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4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800" i="1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ru-RU" sz="4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4800" i="1">
                          <a:latin typeface="Cambria Math" panose="02040503050406030204" pitchFamily="18" charset="0"/>
                        </a:rPr>
                        <m:t>−5</m:t>
                      </m:r>
                      <m:r>
                        <a:rPr lang="ru-RU" sz="4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4800" i="1">
                          <a:latin typeface="Cambria Math" panose="02040503050406030204" pitchFamily="18" charset="0"/>
                        </a:rPr>
                        <m:t>−30</m:t>
                      </m:r>
                      <m:r>
                        <m:rPr>
                          <m:nor/>
                        </m:rPr>
                        <a:rPr lang="ru-RU" sz="4800"/>
                        <m:t>=0</m:t>
                      </m:r>
                    </m:oMath>
                  </m:oMathPara>
                </a14:m>
                <a:endParaRPr lang="ru-RU" sz="4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800"/>
                        <m:t>б) </m:t>
                      </m:r>
                      <m:sSup>
                        <m:sSupPr>
                          <m:ctrlPr>
                            <a:rPr lang="ru-RU" sz="4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48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4800" i="1">
                          <a:latin typeface="Cambria Math" panose="02040503050406030204" pitchFamily="18" charset="0"/>
                        </a:rPr>
                        <m:t>−25</m:t>
                      </m:r>
                      <m:r>
                        <a:rPr lang="ru-RU" sz="4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4800" i="1">
                          <a:latin typeface="Cambria Math" panose="02040503050406030204" pitchFamily="18" charset="0"/>
                        </a:rPr>
                        <m:t>=0</m:t>
                      </m:r>
                      <m:r>
                        <m:rPr>
                          <m:nor/>
                        </m:rPr>
                        <a:rPr lang="ru-RU" sz="4800"/>
                        <m:t>     </m:t>
                      </m:r>
                    </m:oMath>
                  </m:oMathPara>
                </a14:m>
                <a:endParaRPr lang="ru-RU" sz="4800" dirty="0"/>
              </a:p>
            </p:txBody>
          </p:sp>
        </mc:Choice>
        <mc:Fallback xmlns="">
          <p:sp>
            <p:nvSpPr>
              <p:cNvPr id="7" name="Полилиния 6">
                <a:hlinkClick r:id="rId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олилиния 7"/>
          <p:cNvSpPr/>
          <p:nvPr/>
        </p:nvSpPr>
        <p:spPr>
          <a:xfrm>
            <a:off x="1347225" y="2856783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олилиния 8"/>
              <p:cNvSpPr/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685" tIns="275469" rIns="787037" bIns="275469" numCol="1" spcCol="1270" anchor="ctr" anchorCtr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400" b="0" i="0" smtClean="0"/>
                        <m:t> </m:t>
                      </m:r>
                      <m:r>
                        <m:rPr>
                          <m:nor/>
                        </m:rPr>
                        <a:rPr lang="ru-RU" sz="4400" smtClean="0"/>
                        <m:t>а) </m:t>
                      </m:r>
                      <m:sSup>
                        <m:sSupPr>
                          <m:ctrlPr>
                            <a:rPr lang="ru-RU" sz="4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44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440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4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400" i="1">
                          <a:latin typeface="Cambria Math" panose="02040503050406030204" pitchFamily="18" charset="0"/>
                        </a:rPr>
                        <m:t>−16</m:t>
                      </m:r>
                      <m:r>
                        <a:rPr lang="ru-RU" sz="4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4400" i="1">
                          <a:latin typeface="Cambria Math" panose="02040503050406030204" pitchFamily="18" charset="0"/>
                        </a:rPr>
                        <m:t>+16=0</m:t>
                      </m:r>
                    </m:oMath>
                  </m:oMathPara>
                </a14:m>
                <a:endParaRPr lang="ru-RU" sz="4400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400" b="0" i="0" smtClean="0"/>
                        <m:t> </m:t>
                      </m:r>
                      <m:r>
                        <m:rPr>
                          <m:nor/>
                        </m:rPr>
                        <a:rPr lang="ru-RU" sz="4400"/>
                        <m:t>б) </m:t>
                      </m:r>
                      <m:sSup>
                        <m:sSupPr>
                          <m:ctrlPr>
                            <a:rPr lang="ru-RU" sz="4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4400" i="1">
                              <a:latin typeface="Cambria Math" panose="02040503050406030204" pitchFamily="18" charset="0"/>
                            </a:rPr>
                            <m:t>−5)</m:t>
                          </m:r>
                        </m:e>
                        <m:sup>
                          <m:r>
                            <a:rPr lang="ru-RU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400" i="1">
                          <a:latin typeface="Cambria Math" panose="02040503050406030204" pitchFamily="18" charset="0"/>
                        </a:rPr>
                        <m:t>−64=0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 xmlns="">
          <p:sp>
            <p:nvSpPr>
              <p:cNvPr id="9" name="Полилиния 8">
                <a:hlinkClick r:id="rId9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олилиния 20"/>
          <p:cNvSpPr/>
          <p:nvPr/>
        </p:nvSpPr>
        <p:spPr>
          <a:xfrm>
            <a:off x="174557" y="5003643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13" name="Полилиния 12">
            <a:hlinkClick r:id="rId3" action="ppaction://hlinksldjump"/>
          </p:cNvPr>
          <p:cNvSpPr/>
          <p:nvPr/>
        </p:nvSpPr>
        <p:spPr>
          <a:xfrm>
            <a:off x="6151225" y="658217"/>
            <a:ext cx="5735607" cy="1756943"/>
          </a:xfrm>
          <a:custGeom>
            <a:avLst/>
            <a:gdLst>
              <a:gd name="connsiteX0" fmla="*/ 0 w 5735607"/>
              <a:gd name="connsiteY0" fmla="*/ 219618 h 1756943"/>
              <a:gd name="connsiteX1" fmla="*/ 4857136 w 5735607"/>
              <a:gd name="connsiteY1" fmla="*/ 219618 h 1756943"/>
              <a:gd name="connsiteX2" fmla="*/ 4857136 w 5735607"/>
              <a:gd name="connsiteY2" fmla="*/ 0 h 1756943"/>
              <a:gd name="connsiteX3" fmla="*/ 5735607 w 5735607"/>
              <a:gd name="connsiteY3" fmla="*/ 878472 h 1756943"/>
              <a:gd name="connsiteX4" fmla="*/ 4857136 w 5735607"/>
              <a:gd name="connsiteY4" fmla="*/ 1756943 h 1756943"/>
              <a:gd name="connsiteX5" fmla="*/ 4857136 w 5735607"/>
              <a:gd name="connsiteY5" fmla="*/ 1537325 h 1756943"/>
              <a:gd name="connsiteX6" fmla="*/ 0 w 5735607"/>
              <a:gd name="connsiteY6" fmla="*/ 1537325 h 1756943"/>
              <a:gd name="connsiteX7" fmla="*/ 0 w 5735607"/>
              <a:gd name="connsiteY7" fmla="*/ 219618 h 1756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607" h="1756943">
                <a:moveTo>
                  <a:pt x="0" y="219618"/>
                </a:moveTo>
                <a:lnTo>
                  <a:pt x="4857136" y="219618"/>
                </a:lnTo>
                <a:lnTo>
                  <a:pt x="4857136" y="0"/>
                </a:lnTo>
                <a:lnTo>
                  <a:pt x="5735607" y="878472"/>
                </a:lnTo>
                <a:lnTo>
                  <a:pt x="4857136" y="1756943"/>
                </a:lnTo>
                <a:lnTo>
                  <a:pt x="4857136" y="1537325"/>
                </a:lnTo>
                <a:lnTo>
                  <a:pt x="0" y="1537325"/>
                </a:lnTo>
                <a:lnTo>
                  <a:pt x="0" y="219618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1590" tIns="241208" rIns="680444" bIns="241208" numCol="1" spcCol="1270" anchor="ctr" anchorCtr="0">
            <a:noAutofit/>
          </a:bodyPr>
          <a:lstStyle/>
          <a:p>
            <a:pPr algn="ctr"/>
            <a:r>
              <a:rPr lang="ru-RU" sz="4400" b="1" dirty="0"/>
              <a:t>а) Ответ: 0; </a:t>
            </a:r>
            <a:r>
              <a:rPr lang="ru-RU" sz="4400" b="1" dirty="0" smtClean="0"/>
              <a:t>6</a:t>
            </a:r>
          </a:p>
          <a:p>
            <a:pPr algn="ctr"/>
            <a:r>
              <a:rPr lang="ru-RU" sz="4400" b="1" dirty="0" smtClean="0"/>
              <a:t>б</a:t>
            </a:r>
            <a:r>
              <a:rPr lang="ru-RU" sz="4400" b="1" dirty="0"/>
              <a:t>) Ответ: -1,5; 1,5</a:t>
            </a:r>
            <a:endParaRPr lang="ru-RU" sz="4400" dirty="0"/>
          </a:p>
        </p:txBody>
      </p:sp>
      <p:sp>
        <p:nvSpPr>
          <p:cNvPr id="15" name="Полилиния 14">
            <a:hlinkClick r:id="rId6" action="ppaction://hlinksldjump"/>
          </p:cNvPr>
          <p:cNvSpPr/>
          <p:nvPr/>
        </p:nvSpPr>
        <p:spPr>
          <a:xfrm>
            <a:off x="3863752" y="2550990"/>
            <a:ext cx="8165621" cy="2012482"/>
          </a:xfrm>
          <a:custGeom>
            <a:avLst/>
            <a:gdLst>
              <a:gd name="connsiteX0" fmla="*/ 0 w 8326435"/>
              <a:gd name="connsiteY0" fmla="*/ 251560 h 2012482"/>
              <a:gd name="connsiteX1" fmla="*/ 7320194 w 8326435"/>
              <a:gd name="connsiteY1" fmla="*/ 251560 h 2012482"/>
              <a:gd name="connsiteX2" fmla="*/ 7320194 w 8326435"/>
              <a:gd name="connsiteY2" fmla="*/ 0 h 2012482"/>
              <a:gd name="connsiteX3" fmla="*/ 8326435 w 8326435"/>
              <a:gd name="connsiteY3" fmla="*/ 1006241 h 2012482"/>
              <a:gd name="connsiteX4" fmla="*/ 7320194 w 8326435"/>
              <a:gd name="connsiteY4" fmla="*/ 2012482 h 2012482"/>
              <a:gd name="connsiteX5" fmla="*/ 7320194 w 8326435"/>
              <a:gd name="connsiteY5" fmla="*/ 1760922 h 2012482"/>
              <a:gd name="connsiteX6" fmla="*/ 0 w 8326435"/>
              <a:gd name="connsiteY6" fmla="*/ 1760922 h 2012482"/>
              <a:gd name="connsiteX7" fmla="*/ 0 w 8326435"/>
              <a:gd name="connsiteY7" fmla="*/ 251560 h 2012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26435" h="2012482">
                <a:moveTo>
                  <a:pt x="0" y="251560"/>
                </a:moveTo>
                <a:lnTo>
                  <a:pt x="7320194" y="251560"/>
                </a:lnTo>
                <a:lnTo>
                  <a:pt x="7320194" y="0"/>
                </a:lnTo>
                <a:lnTo>
                  <a:pt x="8326435" y="1006241"/>
                </a:lnTo>
                <a:lnTo>
                  <a:pt x="7320194" y="2012482"/>
                </a:lnTo>
                <a:lnTo>
                  <a:pt x="7320194" y="1760922"/>
                </a:lnTo>
                <a:lnTo>
                  <a:pt x="0" y="1760922"/>
                </a:lnTo>
                <a:lnTo>
                  <a:pt x="0" y="25156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1590" tIns="273150" rIns="776271" bIns="273150" numCol="1" spcCol="1270" anchor="ctr" anchorCtr="0">
            <a:noAutofit/>
          </a:bodyPr>
          <a:lstStyle/>
          <a:p>
            <a:pPr algn="ctr"/>
            <a:r>
              <a:rPr lang="ru-RU" sz="4400" b="1" dirty="0"/>
              <a:t>а) Ответ: -6; </a:t>
            </a:r>
            <a:r>
              <a:rPr lang="ru-RU" sz="4400" b="1" dirty="0" smtClean="0"/>
              <a:t>5</a:t>
            </a:r>
          </a:p>
          <a:p>
            <a:pPr algn="ctr"/>
            <a:r>
              <a:rPr lang="ru-RU" sz="4400" b="1" dirty="0" smtClean="0"/>
              <a:t>б</a:t>
            </a:r>
            <a:r>
              <a:rPr lang="ru-RU" sz="4400" b="1" dirty="0"/>
              <a:t>) Ответ: -5; 0; 5</a:t>
            </a:r>
            <a:endParaRPr lang="ru-RU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олилиния 15">
                <a:hlinkClick r:id="rId9" action="ppaction://hlinksldjump"/>
              </p:cNvPr>
              <p:cNvSpPr/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spcFirstLastPara="0" vert="horz" wrap="square" lIns="19685" tIns="275469" rIns="787037" bIns="275469" numCol="1" spcCol="127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400" b="1"/>
                        <m:t>а) Ответ: −4; 1; 4</m:t>
                      </m:r>
                    </m:oMath>
                  </m:oMathPara>
                </a14:m>
                <a:endParaRPr lang="ru-RU" sz="44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400" b="1"/>
                        <m:t>б) Ответ: −3; 13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 xmlns="">
          <p:sp>
            <p:nvSpPr>
              <p:cNvPr id="16" name="Полилиния 15">
                <a:hlinkClick r:id="rId1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hlinkClick r:id="rId15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9" name="TextBox 18">
            <a:hlinkClick r:id="rId16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20" name="TextBox 19">
            <a:hlinkClick r:id="rId17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22" name="TextBox 21">
            <a:hlinkClick r:id="rId18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23" name="TextBox 22">
            <a:hlinkClick r:id="rId19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383609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  <p:bldP spid="13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57" y="748218"/>
            <a:ext cx="4083809" cy="52439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9" name="Группа 8"/>
          <p:cNvGrpSpPr/>
          <p:nvPr/>
        </p:nvGrpSpPr>
        <p:grpSpPr>
          <a:xfrm>
            <a:off x="0" y="6393526"/>
            <a:ext cx="12192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33247" y="-11116"/>
            <a:ext cx="4649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Машкова Н.А., МАОУ Зареченская СОШ, 2018 г.</a:t>
            </a:r>
          </a:p>
        </p:txBody>
      </p:sp>
      <p:sp>
        <p:nvSpPr>
          <p:cNvPr id="16" name="TextBox 14"/>
          <p:cNvSpPr txBox="1"/>
          <p:nvPr/>
        </p:nvSpPr>
        <p:spPr>
          <a:xfrm>
            <a:off x="476665" y="2216047"/>
            <a:ext cx="6984776" cy="16927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№ 888; № 983;№ 1055; № 1010; № 1013;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41" y="1445618"/>
            <a:ext cx="2376264" cy="952500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20" name="Прямоугольник 1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Заголовок 1"/>
          <p:cNvSpPr txBox="1">
            <a:spLocks/>
          </p:cNvSpPr>
          <p:nvPr/>
        </p:nvSpPr>
        <p:spPr>
          <a:xfrm>
            <a:off x="29393" y="-55748"/>
            <a:ext cx="12199014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Постановка домашнего задания.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5069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Актуализация 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опорных знаний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480375" y="1546204"/>
            <a:ext cx="2412948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364476" y="2145167"/>
                <a:ext cx="11528848" cy="122277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>
                  <a:lnSpc>
                    <a:spcPct val="107000"/>
                  </a:lnSpc>
                  <a:spcBef>
                    <a:spcPts val="150"/>
                  </a:spcBef>
                  <a:spcAft>
                    <a:spcPts val="15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6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6000" i="1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48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76" y="2145167"/>
                <a:ext cx="11528848" cy="122277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Скругленный прямоугольник 17"/>
          <p:cNvSpPr/>
          <p:nvPr/>
        </p:nvSpPr>
        <p:spPr>
          <a:xfrm>
            <a:off x="9480375" y="3532672"/>
            <a:ext cx="241294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Формулировка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85843" y="4057406"/>
            <a:ext cx="11528848" cy="24372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3600" dirty="0"/>
              <a:t>Квадрат разности двух выражений равен квадрату первого выражения минус удвоенное произведение первого выражения на второе плюс квадрат второго выражения.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7413" y="678977"/>
            <a:ext cx="11545909" cy="718116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Квадрат разности</a:t>
            </a:r>
          </a:p>
        </p:txBody>
      </p:sp>
    </p:spTree>
    <p:extLst>
      <p:ext uri="{BB962C8B-B14F-4D97-AF65-F5344CB8AC3E}">
        <p14:creationId xmlns:p14="http://schemas.microsoft.com/office/powerpoint/2010/main" val="225148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7" grpId="0" animBg="1"/>
      <p:bldP spid="20" grpId="0" animBg="1"/>
      <p:bldP spid="18" grpId="0" animBg="1"/>
      <p:bldP spid="19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Актуализация 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опорных знаний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480375" y="1546204"/>
            <a:ext cx="2412948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364476" y="2145167"/>
                <a:ext cx="11528848" cy="122277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>
                  <a:lnSpc>
                    <a:spcPct val="107000"/>
                  </a:lnSpc>
                  <a:spcBef>
                    <a:spcPts val="150"/>
                  </a:spcBef>
                  <a:spcAft>
                    <a:spcPts val="15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6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6000" i="1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48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76" y="2145167"/>
                <a:ext cx="11528848" cy="122277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Скругленный прямоугольник 17"/>
          <p:cNvSpPr/>
          <p:nvPr/>
        </p:nvSpPr>
        <p:spPr>
          <a:xfrm>
            <a:off x="9480375" y="3532672"/>
            <a:ext cx="241294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Формулировка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85843" y="4057406"/>
            <a:ext cx="11528848" cy="25673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3800" dirty="0"/>
              <a:t>Квадрат суммы двух выражений равен квадрату первого выражения плюс удвоенное произведение первого выражения на второе плюс квадрат второго выражения.</a:t>
            </a:r>
            <a:endParaRPr lang="ru-RU" sz="3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7413" y="678977"/>
            <a:ext cx="11545909" cy="718116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Квадрат суммы</a:t>
            </a:r>
          </a:p>
        </p:txBody>
      </p:sp>
    </p:spTree>
    <p:extLst>
      <p:ext uri="{BB962C8B-B14F-4D97-AF65-F5344CB8AC3E}">
        <p14:creationId xmlns:p14="http://schemas.microsoft.com/office/powerpoint/2010/main" val="55680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7" grpId="0" animBg="1"/>
      <p:bldP spid="20" grpId="0" animBg="1"/>
      <p:bldP spid="18" grpId="0" animBg="1"/>
      <p:bldP spid="19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Актуализация 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опорных знаний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480375" y="1546204"/>
            <a:ext cx="2412948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364476" y="2145167"/>
                <a:ext cx="11528848" cy="110594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>
                  <a:lnSpc>
                    <a:spcPct val="107000"/>
                  </a:lnSpc>
                  <a:spcBef>
                    <a:spcPts val="150"/>
                  </a:spcBef>
                  <a:spcAft>
                    <a:spcPts val="15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6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600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6000" i="1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)(</m:t>
                      </m:r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6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6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48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76" y="2145167"/>
                <a:ext cx="11528848" cy="110594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Скругленный прямоугольник 17"/>
          <p:cNvSpPr/>
          <p:nvPr/>
        </p:nvSpPr>
        <p:spPr>
          <a:xfrm>
            <a:off x="9480375" y="3532672"/>
            <a:ext cx="241294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Формулировка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85843" y="4057406"/>
            <a:ext cx="11528848" cy="20390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4000" dirty="0"/>
              <a:t>Разность кубов двух выражений равна произведению разности этих выражений на неполный квадрат суммы.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7413" y="678977"/>
            <a:ext cx="11545909" cy="718116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Разность кубов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29393" y="6388252"/>
            <a:ext cx="12199014" cy="331416"/>
            <a:chOff x="0" y="3645024"/>
            <a:chExt cx="9144000" cy="331416"/>
          </a:xfrm>
        </p:grpSpPr>
        <p:sp>
          <p:nvSpPr>
            <p:cNvPr id="14" name="Прямоугольник 13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398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7" grpId="0" animBg="1"/>
      <p:bldP spid="20" grpId="0" animBg="1"/>
      <p:bldP spid="18" grpId="0" animBg="1"/>
      <p:bldP spid="19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Актуализация 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опорных знаний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480375" y="1546204"/>
            <a:ext cx="2412948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364476" y="2145167"/>
                <a:ext cx="11528848" cy="1105944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>
                  <a:lnSpc>
                    <a:spcPct val="107000"/>
                  </a:lnSpc>
                  <a:spcBef>
                    <a:spcPts val="150"/>
                  </a:spcBef>
                  <a:spcAft>
                    <a:spcPts val="15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6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60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ru-RU" sz="6000" i="1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sz="6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)(</m:t>
                      </m:r>
                      <m:sSup>
                        <m:sSupPr>
                          <m:ctrlPr>
                            <a:rPr lang="ru-RU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6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ru-RU" sz="60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6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48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76" y="2145167"/>
                <a:ext cx="11528848" cy="110594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Скругленный прямоугольник 17"/>
          <p:cNvSpPr/>
          <p:nvPr/>
        </p:nvSpPr>
        <p:spPr>
          <a:xfrm>
            <a:off x="9480375" y="3532672"/>
            <a:ext cx="241294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Формулировка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85843" y="4057406"/>
            <a:ext cx="11528848" cy="20682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4000" dirty="0" smtClean="0"/>
              <a:t>Сумма </a:t>
            </a:r>
            <a:r>
              <a:rPr lang="ru-RU" sz="4000" dirty="0"/>
              <a:t>кубов двух выражений равна произведению </a:t>
            </a:r>
            <a:r>
              <a:rPr lang="ru-RU" sz="4000" dirty="0" smtClean="0"/>
              <a:t>суммы </a:t>
            </a:r>
            <a:r>
              <a:rPr lang="ru-RU" sz="4000" dirty="0"/>
              <a:t>этих выражений на неполный квадрат </a:t>
            </a:r>
            <a:r>
              <a:rPr lang="ru-RU" sz="4000" dirty="0" smtClean="0"/>
              <a:t>разности.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7413" y="678977"/>
            <a:ext cx="11545909" cy="718116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Сумма </a:t>
            </a:r>
            <a:r>
              <a:rPr lang="ru-RU" sz="3200" b="1" dirty="0"/>
              <a:t>кубов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29393" y="6388252"/>
            <a:ext cx="12199014" cy="331416"/>
            <a:chOff x="0" y="3645024"/>
            <a:chExt cx="9144000" cy="331416"/>
          </a:xfrm>
        </p:grpSpPr>
        <p:sp>
          <p:nvSpPr>
            <p:cNvPr id="14" name="Прямоугольник 13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60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7" grpId="0" animBg="1"/>
      <p:bldP spid="20" grpId="0" animBg="1"/>
      <p:bldP spid="18" grpId="0" animBg="1"/>
      <p:bldP spid="19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Математическое лото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480376" y="5229200"/>
            <a:ext cx="2412948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Слово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7511620"/>
                  </p:ext>
                </p:extLst>
              </p:nvPr>
            </p:nvGraphicFramePr>
            <p:xfrm>
              <a:off x="191344" y="671753"/>
              <a:ext cx="11881320" cy="4435361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1075613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486441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902701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5038594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45367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1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+5)</m:t>
                                </m:r>
                                <m:r>
                                  <a:rPr lang="ru-RU" sz="2400" b="0" i="1" baseline="30000" dirty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р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ru-RU" sz="2400" b="0" i="1" baseline="30000" dirty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ru-RU" sz="2400" b="0" i="1" dirty="0">
                                    <a:effectLst/>
                                    <a:latin typeface="Cambria Math" panose="02040503050406030204" pitchFamily="18" charset="0"/>
                                  </a:rPr>
                                  <m:t> − 9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ru-RU" sz="2400" b="0" i="1" baseline="30000" dirty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48523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2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8 –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ru-RU" sz="2400" b="0" i="1" baseline="30000" dirty="0">
                                    <a:effectLst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o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35</m:t>
                                </m:r>
                                <m:r>
                                  <a:rPr lang="en-US" sz="240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400">
                                    <a:effectLst/>
                                    <a:latin typeface="Cambria Math" panose="02040503050406030204" pitchFamily="18" charset="0"/>
                                  </a:rPr>
                                  <m:t>−5</m:t>
                                </m:r>
                                <m:sSup>
                                  <m:sSup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45367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3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– 3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)(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+ 3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c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(2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–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ru-RU" sz="240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ru-RU" sz="2400" i="1" baseline="300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52669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4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(7 –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ь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25</m:t>
                                    </m:r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45367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5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0" dirty="0" smtClean="0">
                              <a:effectLst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ru-RU" sz="2400" b="0" i="1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2400" b="0" i="1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400" b="0" i="1" baseline="30000" dirty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2400" b="0" i="1" dirty="0">
                                  <a:effectLst/>
                                  <a:latin typeface="Cambria Math" panose="02040503050406030204" pitchFamily="18" charset="0"/>
                                </a:rPr>
                                <m:t> – 4</m:t>
                              </m:r>
                              <m:r>
                                <a:rPr lang="en-US" sz="2400" b="0" i="1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  <m:r>
                                <a:rPr lang="ru-RU" sz="2400" b="0" i="1" dirty="0">
                                  <a:effectLst/>
                                  <a:latin typeface="Cambria Math" panose="02040503050406030204" pitchFamily="18" charset="0"/>
                                </a:rPr>
                                <m:t> +</m:t>
                              </m:r>
                              <m:r>
                                <a:rPr lang="en-US" sz="2400" b="0" i="1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400" b="0" i="1" baseline="30000" dirty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ru-RU" sz="1800" b="0" i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у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baseline="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 i="1" baseline="30000" dirty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ru-RU" sz="2400" i="1" dirty="0">
                                    <a:effectLst/>
                                    <a:latin typeface="Cambria Math" panose="02040503050406030204" pitchFamily="18" charset="0"/>
                                  </a:rPr>
                                  <m:t> +10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 i="1" dirty="0">
                                    <a:effectLst/>
                                    <a:latin typeface="Cambria Math" panose="02040503050406030204" pitchFamily="18" charset="0"/>
                                  </a:rPr>
                                  <m:t> + 25</m:t>
                                </m:r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51837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6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  <m:r>
                                      <a:rPr lang="ru-RU" sz="2400" b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2400" b="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и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9у</m:t>
                                    </m:r>
                                  </m:e>
                                  <m:sup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−24</m:t>
                                </m:r>
                                <m:r>
                                  <a:rPr lang="en-US" sz="2400">
                                    <a:effectLst/>
                                    <a:latin typeface="Cambria Math" panose="02040503050406030204" pitchFamily="18" charset="0"/>
                                  </a:rPr>
                                  <m:t>𝑥𝑦</m:t>
                                </m:r>
                                <m:r>
                                  <a:rPr lang="en-US" sz="24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53078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7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 b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ru-RU" sz="2400" b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ru-RU" sz="2400" b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т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240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>
                                  <a:effectLst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>
                                  <a:effectLst/>
                                  <a:latin typeface="Cambria Math" panose="02040503050406030204" pitchFamily="18" charset="0"/>
                                </a:rPr>
                                <m:t>−3)(</m:t>
                              </m:r>
                              <m:sSup>
                                <m:sSup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sz="2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2400">
                                  <a:effectLst/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ru-RU" sz="2400">
                                  <a:effectLst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sz="2400" dirty="0">
                              <a:effectLst/>
                            </a:rPr>
                            <a:t>+9)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  <a:tr h="48523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8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ru-RU" sz="2400" b="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ru-RU" sz="2400" b="0" i="1">
                                    <a:effectLst/>
                                    <a:latin typeface="Cambria Math" panose="02040503050406030204" pitchFamily="18" charset="0"/>
                                  </a:rPr>
                                  <m:t>27</m:t>
                                </m:r>
                              </m:oMath>
                            </m:oMathPara>
                          </a14:m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п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(2 –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ru-RU" sz="240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 (4 + 2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ru-RU" sz="240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+</m:t>
                                </m:r>
                                <m:r>
                                  <a:rPr lang="en-US" sz="2400" b="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ru-RU" sz="2400" i="1" baseline="30000" dirty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ru-RU" sz="2400" i="1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7"/>
                      </a:ext>
                    </a:extLst>
                  </a:tr>
                  <a:tr h="5280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9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b="0" i="1">
                                    <a:effectLst/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p>
                                  <m:sSupPr>
                                    <m:ctrlP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b="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2400" b="0">
                                    <a:effectLst/>
                                    <a:latin typeface="Cambria Math" panose="02040503050406030204" pitchFamily="18" charset="0"/>
                                  </a:rPr>
                                  <m:t>)(</m:t>
                                </m:r>
                                <m:sSup>
                                  <m:sSupPr>
                                    <m:ctrlP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b="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40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2400" b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т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(4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)(4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ru-RU" sz="2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240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7511620"/>
                  </p:ext>
                </p:extLst>
              </p:nvPr>
            </p:nvGraphicFramePr>
            <p:xfrm>
              <a:off x="191344" y="671753"/>
              <a:ext cx="11881320" cy="4435361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1075613"/>
                    <a:gridCol w="4864412"/>
                    <a:gridCol w="902701"/>
                    <a:gridCol w="5038594"/>
                  </a:tblGrid>
                  <a:tr h="45367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1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10811" r="-122431" b="-9067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р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10811" r="-242" b="-906757"/>
                          </a:stretch>
                        </a:blipFill>
                      </a:tcPr>
                    </a:tc>
                  </a:tr>
                  <a:tr h="48523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2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102500" r="-122431" b="-73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o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102500" r="-242" b="-738750"/>
                          </a:stretch>
                        </a:blipFill>
                      </a:tcPr>
                    </a:tc>
                  </a:tr>
                  <a:tr h="45367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3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216000" r="-122431" b="-68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c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216000" r="-242" b="-688000"/>
                          </a:stretch>
                        </a:blipFill>
                      </a:tcPr>
                    </a:tc>
                  </a:tr>
                  <a:tr h="52669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4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275581" r="-122431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ь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275581" r="-242" b="-500000"/>
                          </a:stretch>
                        </a:blipFill>
                      </a:tcPr>
                    </a:tc>
                  </a:tr>
                  <a:tr h="45367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5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436486" r="-122431" b="-4810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у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436486" r="-242" b="-481081"/>
                          </a:stretch>
                        </a:blipFill>
                      </a:tcPr>
                    </a:tc>
                  </a:tr>
                  <a:tr h="51837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6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461628" r="-122431" b="-3139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и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461628" r="-242" b="-313953"/>
                          </a:stretch>
                        </a:blipFill>
                      </a:tcPr>
                    </a:tc>
                  </a:tr>
                  <a:tr h="53078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7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555172" r="-122431" b="-2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т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555172" r="-242" b="-210345"/>
                          </a:stretch>
                        </a:blipFill>
                      </a:tcPr>
                    </a:tc>
                  </a:tr>
                  <a:tr h="48523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8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721519" r="-122431" b="-1316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п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721519" r="-242" b="-131646"/>
                          </a:stretch>
                        </a:blipFill>
                      </a:tcPr>
                    </a:tc>
                  </a:tr>
                  <a:tr h="5280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9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306" t="-745977" r="-122431" b="-195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b="1" dirty="0">
                              <a:effectLst/>
                            </a:rPr>
                            <a:t>т</a:t>
                          </a:r>
                          <a:endParaRPr lang="ru-RU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5913" t="-745977" r="-242" b="-1954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144026"/>
              </p:ext>
            </p:extLst>
          </p:nvPr>
        </p:nvGraphicFramePr>
        <p:xfrm>
          <a:off x="163724" y="5733256"/>
          <a:ext cx="11930352" cy="1008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5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51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51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51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2516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2516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2644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2644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32644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476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9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12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 dirty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у</a:t>
                      </a:r>
                      <a:endParaRPr lang="ru-RU" sz="2400" b="1" cap="none" spc="0" dirty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п</a:t>
                      </a:r>
                      <a:endParaRPr lang="ru-RU" sz="2400" b="1" cap="none" spc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р</a:t>
                      </a:r>
                      <a:endParaRPr lang="ru-RU" sz="2400" b="1" cap="none" spc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о</a:t>
                      </a:r>
                      <a:endParaRPr lang="ru-RU" sz="2400" b="1" cap="none" spc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с</a:t>
                      </a:r>
                      <a:endParaRPr lang="ru-RU" sz="2400" b="1" cap="none" spc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т</a:t>
                      </a:r>
                      <a:endParaRPr lang="ru-RU" sz="2400" b="1" cap="none" spc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и</a:t>
                      </a:r>
                      <a:endParaRPr lang="ru-RU" sz="2400" b="1" cap="none" spc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т</a:t>
                      </a:r>
                      <a:endParaRPr lang="ru-RU" sz="2400" b="1" cap="none" spc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cap="none" spc="0" dirty="0">
                          <a:ln w="9525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12700" dist="38100" dir="2700000" algn="tl" rotWithShape="0">
                              <a:schemeClr val="bg1">
                                <a:lumMod val="50000"/>
                              </a:schemeClr>
                            </a:outerShdw>
                          </a:effectLst>
                        </a:rPr>
                        <a:t>ь</a:t>
                      </a:r>
                      <a:endParaRPr lang="ru-RU" sz="2400" b="1" cap="none" spc="0" dirty="0">
                        <a:ln w="9525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74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доски. Упростить выражение.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>
                <a:hlinkClick r:id="rId2" action="ppaction://hlinksldjump"/>
              </p:cNvPr>
              <p:cNvSpPr/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pPr marL="0" lvl="1" algn="l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ru-RU" sz="3400" b="0" i="0" kern="1200" dirty="0" smtClean="0"/>
                  <a:t> а)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400" b="0" i="1" kern="120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3400" b="0" i="0" kern="1200"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ru-RU" sz="3400" b="0" i="0" kern="1200">
                                <a:latin typeface="Cambria Math" panose="02040503050406030204" pitchFamily="18" charset="0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400" b="0" i="0" kern="1200">
                        <a:latin typeface="Cambria Math" panose="02040503050406030204" pitchFamily="18" charset="0"/>
                      </a:rPr>
                      <m:t>+2</m:t>
                    </m:r>
                    <m:r>
                      <m:rPr>
                        <m:sty m:val="p"/>
                      </m:rPr>
                      <a:rPr lang="ru-RU" sz="3400" b="0" i="0" kern="1200">
                        <a:latin typeface="Cambria Math" panose="02040503050406030204" pitchFamily="18" charset="0"/>
                      </a:rPr>
                      <m:t>x</m:t>
                    </m:r>
                    <m:d>
                      <m:d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ru-RU" sz="3400" b="0" i="0" kern="12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</m:oMath>
                </a14:m>
                <a:endParaRPr lang="ru-RU" sz="3400" b="0" i="0" kern="1200" dirty="0"/>
              </a:p>
              <a:p>
                <a:pPr marL="0" lvl="1" algn="l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ru-RU" sz="3400" b="0" i="0" kern="1200" dirty="0" smtClean="0"/>
                  <a:t> б)</a:t>
                </a:r>
                <a:r>
                  <a:rPr lang="ru-RU" sz="3400" b="0" i="0" kern="1200" dirty="0"/>
                  <a:t> </a:t>
                </a:r>
                <a14:m>
                  <m:oMath xmlns:m="http://schemas.openxmlformats.org/officeDocument/2006/math">
                    <m:r>
                      <a:rPr lang="ru-RU" sz="3400" b="0" i="0" kern="120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sz="3400" b="0" i="0" kern="1200">
                        <a:latin typeface="Cambria Math" panose="02040503050406030204" pitchFamily="18" charset="0"/>
                      </a:rPr>
                      <m:t>x</m:t>
                    </m:r>
                    <m:d>
                      <m:d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400" b="0" i="0" kern="120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3400" b="0" i="0" kern="12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400" b="0" i="0" kern="120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</m:d>
                    <m:r>
                      <a:rPr lang="ru-RU" sz="3400" b="0" i="0" kern="120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400" b="0" i="1" kern="120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400" b="0" i="0" kern="120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sz="3400" b="0" i="0" kern="1200"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ru-RU" sz="3400" b="0" i="0" kern="120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400" b="0" i="0" kern="120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sz="3400" b="0" i="0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3400" b="0" i="0" kern="1200" dirty="0"/>
              </a:p>
            </p:txBody>
          </p:sp>
        </mc:Choice>
        <mc:Fallback xmlns="">
          <p:sp>
            <p:nvSpPr>
              <p:cNvPr id="5" name="Полилиния 4">
                <a:hlinkClick r:id="rId11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225" y="671755"/>
                <a:ext cx="5735607" cy="1756943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12"/>
                <a:stretch>
                  <a:fillRect l="-21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3630927" y="836714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олилиния 6">
                <a:hlinkClick r:id="rId13" action="ppaction://hlinksldjump" tooltip="иорило"/>
              </p:cNvPr>
              <p:cNvSpPr/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73150" rIns="776271" bIns="273150" numCol="1" spcCol="1270" anchor="ctr" anchorCtr="0">
                <a:noAutofit/>
              </a:bodyPr>
              <a:lstStyle/>
              <a:p>
                <a:pPr marL="0" lvl="1" algn="l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ru-RU" sz="3400" b="0" i="0" kern="1200" dirty="0" smtClean="0"/>
                  <a:t> а)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3400" b="0" i="0" kern="12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400" b="0" i="0" kern="120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d>
                      <m:d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3400" b="0" i="0" kern="12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400" b="0" i="0" kern="120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ru-RU" sz="3400" b="0" i="0" kern="120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400" b="0" i="1" kern="120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ru-RU" sz="3400" b="0" i="0" kern="1200"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ru-RU" sz="3400" b="0" i="0" kern="120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e>
                        </m:d>
                      </m:e>
                      <m:sup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400" b="0" i="0" kern="12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ru-RU" sz="3400" b="0" i="0" kern="1200" dirty="0"/>
              </a:p>
              <a:p>
                <a:pPr marL="0" lvl="1" algn="l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ru-RU" sz="3400" b="0" i="0" kern="1200" dirty="0" smtClean="0"/>
                  <a:t> б)</a:t>
                </a:r>
                <a:r>
                  <a:rPr lang="ru-RU" sz="3400" b="0" i="0" kern="1200" dirty="0"/>
                  <a:t> </a:t>
                </a:r>
                <a14:m>
                  <m:oMath xmlns:m="http://schemas.openxmlformats.org/officeDocument/2006/math">
                    <m:r>
                      <a:rPr lang="ru-RU" sz="3400" b="0" i="0" kern="1200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400" b="0" i="1" kern="120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3400" b="0" i="0" kern="120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sz="3400" b="0" i="0" kern="1200">
                                <a:latin typeface="Cambria Math" panose="02040503050406030204" pitchFamily="18" charset="0"/>
                              </a:rPr>
                              <m:t>a</m:t>
                            </m:r>
                            <m:r>
                              <a:rPr lang="ru-RU" sz="3400" b="0" i="0" kern="120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400" b="0" i="0" kern="1200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m:rPr>
                                <m:sty m:val="p"/>
                              </m:rPr>
                              <a:rPr lang="en-US" sz="3400" b="0" i="0" kern="120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d>
                      </m:e>
                      <m:sup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400" b="0" i="0" kern="1200">
                        <a:latin typeface="Cambria Math" panose="02040503050406030204" pitchFamily="18" charset="0"/>
                      </a:rPr>
                      <m:t>−4</m:t>
                    </m:r>
                    <m:d>
                      <m:d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ru-RU" sz="3400" b="0" i="0" kern="120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ru-RU" sz="3400" b="0" i="0" kern="120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d>
                    <m:d>
                      <m:dPr>
                        <m:ctrlPr>
                          <a:rPr lang="ru-RU" sz="3400" b="0" i="1" kern="12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ru-RU" sz="3400" b="0" i="0" kern="120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ru-RU" sz="3400" b="0" i="0" kern="1200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m:rPr>
                            <m:sty m:val="p"/>
                          </m:rPr>
                          <a:rPr lang="ru-RU" sz="3400" b="0" i="0" kern="120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d>
                  </m:oMath>
                </a14:m>
                <a:endParaRPr lang="ru-RU" sz="3400" b="0" i="0" kern="1200" dirty="0"/>
              </a:p>
            </p:txBody>
          </p:sp>
        </mc:Choice>
        <mc:Fallback xmlns="">
          <p:sp>
            <p:nvSpPr>
              <p:cNvPr id="7" name="Полилиния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52" y="2564897"/>
                <a:ext cx="8165621" cy="2012482"/>
              </a:xfrm>
              <a:custGeom>
                <a:avLst/>
                <a:gdLst>
                  <a:gd name="connsiteX0" fmla="*/ 0 w 8326435"/>
                  <a:gd name="connsiteY0" fmla="*/ 251560 h 2012482"/>
                  <a:gd name="connsiteX1" fmla="*/ 7320194 w 8326435"/>
                  <a:gd name="connsiteY1" fmla="*/ 251560 h 2012482"/>
                  <a:gd name="connsiteX2" fmla="*/ 7320194 w 8326435"/>
                  <a:gd name="connsiteY2" fmla="*/ 0 h 2012482"/>
                  <a:gd name="connsiteX3" fmla="*/ 8326435 w 8326435"/>
                  <a:gd name="connsiteY3" fmla="*/ 1006241 h 2012482"/>
                  <a:gd name="connsiteX4" fmla="*/ 7320194 w 8326435"/>
                  <a:gd name="connsiteY4" fmla="*/ 2012482 h 2012482"/>
                  <a:gd name="connsiteX5" fmla="*/ 7320194 w 8326435"/>
                  <a:gd name="connsiteY5" fmla="*/ 1760922 h 2012482"/>
                  <a:gd name="connsiteX6" fmla="*/ 0 w 8326435"/>
                  <a:gd name="connsiteY6" fmla="*/ 1760922 h 2012482"/>
                  <a:gd name="connsiteX7" fmla="*/ 0 w 8326435"/>
                  <a:gd name="connsiteY7" fmla="*/ 251560 h 201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26435" h="2012482">
                    <a:moveTo>
                      <a:pt x="0" y="251560"/>
                    </a:moveTo>
                    <a:lnTo>
                      <a:pt x="7320194" y="251560"/>
                    </a:lnTo>
                    <a:lnTo>
                      <a:pt x="7320194" y="0"/>
                    </a:lnTo>
                    <a:lnTo>
                      <a:pt x="8326435" y="1006241"/>
                    </a:lnTo>
                    <a:lnTo>
                      <a:pt x="7320194" y="2012482"/>
                    </a:lnTo>
                    <a:lnTo>
                      <a:pt x="7320194" y="1760922"/>
                    </a:lnTo>
                    <a:lnTo>
                      <a:pt x="0" y="1760922"/>
                    </a:lnTo>
                    <a:lnTo>
                      <a:pt x="0" y="251560"/>
                    </a:lnTo>
                    <a:close/>
                  </a:path>
                </a:pathLst>
              </a:custGeom>
              <a:blipFill rotWithShape="0">
                <a:blip r:embed="rId14"/>
                <a:stretch>
                  <a:fillRect l="-14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олилиния 7"/>
          <p:cNvSpPr/>
          <p:nvPr/>
        </p:nvSpPr>
        <p:spPr>
          <a:xfrm>
            <a:off x="1347225" y="2856783"/>
            <a:ext cx="2426818" cy="1428710"/>
          </a:xfrm>
          <a:custGeom>
            <a:avLst/>
            <a:gdLst>
              <a:gd name="connsiteX0" fmla="*/ 0 w 2498826"/>
              <a:gd name="connsiteY0" fmla="*/ 238123 h 1428710"/>
              <a:gd name="connsiteX1" fmla="*/ 238123 w 2498826"/>
              <a:gd name="connsiteY1" fmla="*/ 0 h 1428710"/>
              <a:gd name="connsiteX2" fmla="*/ 2260703 w 2498826"/>
              <a:gd name="connsiteY2" fmla="*/ 0 h 1428710"/>
              <a:gd name="connsiteX3" fmla="*/ 2498826 w 2498826"/>
              <a:gd name="connsiteY3" fmla="*/ 238123 h 1428710"/>
              <a:gd name="connsiteX4" fmla="*/ 2498826 w 2498826"/>
              <a:gd name="connsiteY4" fmla="*/ 1190587 h 1428710"/>
              <a:gd name="connsiteX5" fmla="*/ 2260703 w 2498826"/>
              <a:gd name="connsiteY5" fmla="*/ 1428710 h 1428710"/>
              <a:gd name="connsiteX6" fmla="*/ 238123 w 2498826"/>
              <a:gd name="connsiteY6" fmla="*/ 1428710 h 1428710"/>
              <a:gd name="connsiteX7" fmla="*/ 0 w 2498826"/>
              <a:gd name="connsiteY7" fmla="*/ 1190587 h 1428710"/>
              <a:gd name="connsiteX8" fmla="*/ 0 w 2498826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8826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260703" y="0"/>
                </a:lnTo>
                <a:cubicBezTo>
                  <a:pt x="2392215" y="0"/>
                  <a:pt x="2498826" y="106611"/>
                  <a:pt x="2498826" y="238123"/>
                </a:cubicBezTo>
                <a:lnTo>
                  <a:pt x="2498826" y="1190587"/>
                </a:lnTo>
                <a:cubicBezTo>
                  <a:pt x="2498826" y="1322099"/>
                  <a:pt x="2392215" y="1428710"/>
                  <a:pt x="2260703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53123"/>
              <a:satOff val="-2196"/>
              <a:lumOff val="12807"/>
              <a:alphaOff val="0"/>
            </a:schemeClr>
          </a:fillRef>
          <a:effectRef idx="0">
            <a:schemeClr val="accent1">
              <a:shade val="80000"/>
              <a:hueOff val="153123"/>
              <a:satOff val="-2196"/>
              <a:lumOff val="12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2 УРОВЕНЬ</a:t>
            </a:r>
            <a:endParaRPr lang="ru-RU" sz="36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олилиния 8">
                <a:hlinkClick r:id="rId15" action="ppaction://hlinksldjump"/>
              </p:cNvPr>
              <p:cNvSpPr/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685" tIns="275469" rIns="787037" bIns="275469" numCol="1" spcCol="1270" anchor="ctr" anchorCtr="0">
                <a:noAutofit/>
              </a:bodyPr>
              <a:lstStyle/>
              <a:p>
                <a:pPr marL="0" lvl="1" algn="l" defTabSz="1377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ru-RU" sz="3100" b="0" i="0" kern="1200" dirty="0" smtClean="0"/>
                  <a:t> 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100" b="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100" b="0" i="1" kern="120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3100" b="0" i="0" kern="120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ru-RU" sz="3100" b="0" i="0" kern="120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100" b="0" i="0" kern="120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  <m:d>
                          <m:dPr>
                            <m:ctrlPr>
                              <a:rPr lang="ru-RU" sz="3100" b="0" i="1" kern="120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3100" b="0" i="0" kern="120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ru-RU" sz="3100" b="0" i="0" kern="120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100" b="0" i="0" kern="120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ru-RU" sz="3100" b="0" i="0" kern="120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ru-RU" sz="3100" b="0" i="1" kern="120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100" b="0" i="0" kern="120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sz="3100" b="0" i="0" kern="1200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a:rPr lang="ru-RU" sz="3100" b="0" i="0" kern="120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100" b="0" i="0" kern="120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  <m:sup>
                        <m:r>
                          <a:rPr lang="ru-RU" sz="3100" b="0" i="0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100" b="0" i="0" kern="120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ru-RU" sz="3100" b="0" i="1" kern="12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100" b="0" i="0" kern="1200">
                            <a:latin typeface="Cambria Math" panose="02040503050406030204" pitchFamily="18" charset="0"/>
                          </a:rPr>
                          <m:t>7+</m:t>
                        </m:r>
                        <m:r>
                          <m:rPr>
                            <m:sty m:val="p"/>
                          </m:rPr>
                          <a:rPr lang="ru-RU" sz="3100" b="0" i="0" kern="120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</m:d>
                    <m:d>
                      <m:dPr>
                        <m:ctrlPr>
                          <a:rPr lang="ru-RU" sz="3100" b="0" i="1" kern="12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ru-RU" sz="3100" b="0" i="0" kern="120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ru-RU" sz="3100" b="0" i="0" kern="1200">
                            <a:latin typeface="Cambria Math" panose="02040503050406030204" pitchFamily="18" charset="0"/>
                          </a:rPr>
                          <m:t>−7</m:t>
                        </m:r>
                      </m:e>
                    </m:d>
                  </m:oMath>
                </a14:m>
                <a:endParaRPr lang="ru-RU" sz="3100" b="0" i="0" kern="1200" dirty="0"/>
              </a:p>
              <a:p>
                <a:pPr marL="0" lvl="1" defTabSz="1377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ru-RU" sz="3100" b="0" i="0" kern="1200" dirty="0" smtClean="0"/>
                  <a:t> б)</a:t>
                </a:r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b="0" i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sz="3200" b="0" i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b="0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ru-RU" sz="3200" b="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ru-RU" sz="3200" b="0" i="0">
                            <a:latin typeface="Cambria Math" panose="02040503050406030204" pitchFamily="18" charset="0"/>
                          </a:rPr>
                          <m:t>−1)</m:t>
                        </m:r>
                      </m:e>
                      <m:sup>
                        <m:r>
                          <a:rPr lang="ru-RU" sz="3200" b="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200" b="0" i="0">
                        <a:latin typeface="Cambria Math" panose="02040503050406030204" pitchFamily="18" charset="0"/>
                      </a:rPr>
                      <m:t>−2</m:t>
                    </m:r>
                    <m:d>
                      <m:d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ru-RU" sz="3200" b="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ru-RU" sz="3200" b="0" i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ru-RU" sz="3200" b="0" i="0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p>
                            <m:r>
                              <a:rPr lang="ru-RU" sz="32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3200" b="0" i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ru-RU" sz="3200" b="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ru-RU" sz="3200" b="0" i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ru-RU" sz="3100" kern="1200" dirty="0"/>
              </a:p>
            </p:txBody>
          </p:sp>
        </mc:Choice>
        <mc:Fallback xmlns="">
          <p:sp>
            <p:nvSpPr>
              <p:cNvPr id="9" name="Полилиния 8">
                <a:hlinkClick r:id="rId1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208" y="4694720"/>
                <a:ext cx="9332515" cy="2046271"/>
              </a:xfrm>
              <a:custGeom>
                <a:avLst/>
                <a:gdLst>
                  <a:gd name="connsiteX0" fmla="*/ 0 w 9332515"/>
                  <a:gd name="connsiteY0" fmla="*/ 255784 h 2046271"/>
                  <a:gd name="connsiteX1" fmla="*/ 8309380 w 9332515"/>
                  <a:gd name="connsiteY1" fmla="*/ 255784 h 2046271"/>
                  <a:gd name="connsiteX2" fmla="*/ 8309380 w 9332515"/>
                  <a:gd name="connsiteY2" fmla="*/ 0 h 2046271"/>
                  <a:gd name="connsiteX3" fmla="*/ 9332515 w 9332515"/>
                  <a:gd name="connsiteY3" fmla="*/ 1023136 h 2046271"/>
                  <a:gd name="connsiteX4" fmla="*/ 8309380 w 9332515"/>
                  <a:gd name="connsiteY4" fmla="*/ 2046271 h 2046271"/>
                  <a:gd name="connsiteX5" fmla="*/ 8309380 w 9332515"/>
                  <a:gd name="connsiteY5" fmla="*/ 1790487 h 2046271"/>
                  <a:gd name="connsiteX6" fmla="*/ 0 w 9332515"/>
                  <a:gd name="connsiteY6" fmla="*/ 1790487 h 2046271"/>
                  <a:gd name="connsiteX7" fmla="*/ 0 w 9332515"/>
                  <a:gd name="connsiteY7" fmla="*/ 255784 h 20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2515" h="2046271">
                    <a:moveTo>
                      <a:pt x="0" y="255784"/>
                    </a:moveTo>
                    <a:lnTo>
                      <a:pt x="8309380" y="255784"/>
                    </a:lnTo>
                    <a:lnTo>
                      <a:pt x="8309380" y="0"/>
                    </a:lnTo>
                    <a:lnTo>
                      <a:pt x="9332515" y="1023136"/>
                    </a:lnTo>
                    <a:lnTo>
                      <a:pt x="8309380" y="2046271"/>
                    </a:lnTo>
                    <a:lnTo>
                      <a:pt x="8309380" y="1790487"/>
                    </a:lnTo>
                    <a:lnTo>
                      <a:pt x="0" y="1790487"/>
                    </a:lnTo>
                    <a:lnTo>
                      <a:pt x="0" y="255784"/>
                    </a:lnTo>
                    <a:close/>
                  </a:path>
                </a:pathLst>
              </a:custGeom>
              <a:blipFill rotWithShape="0">
                <a:blip r:embed="rId17"/>
                <a:stretch>
                  <a:fillRect l="-11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олилиния 20"/>
          <p:cNvSpPr/>
          <p:nvPr/>
        </p:nvSpPr>
        <p:spPr>
          <a:xfrm>
            <a:off x="174557" y="5003643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06246"/>
              <a:satOff val="-4392"/>
              <a:lumOff val="25615"/>
              <a:alphaOff val="0"/>
            </a:schemeClr>
          </a:fillRef>
          <a:effectRef idx="0">
            <a:schemeClr val="accent1">
              <a:shade val="80000"/>
              <a:hueOff val="306246"/>
              <a:satOff val="-4392"/>
              <a:lumOff val="2561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3 УРОВЕНЬ</a:t>
            </a:r>
            <a:endParaRPr lang="ru-RU" sz="3600" kern="1200" dirty="0"/>
          </a:p>
        </p:txBody>
      </p:sp>
      <p:sp>
        <p:nvSpPr>
          <p:cNvPr id="4" name="TextBox 3">
            <a:hlinkClick r:id="rId18" action="ppaction://hlinksldjump"/>
          </p:cNvPr>
          <p:cNvSpPr txBox="1"/>
          <p:nvPr/>
        </p:nvSpPr>
        <p:spPr>
          <a:xfrm>
            <a:off x="572045" y="6550226"/>
            <a:ext cx="559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5" name="TextBox 14">
            <a:hlinkClick r:id="rId19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6" name="TextBox 15">
            <a:hlinkClick r:id="rId20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8" name="TextBox 17">
            <a:hlinkClick r:id="rId21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19" name="TextBox 18">
            <a:hlinkClick r:id="rId22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327654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133" y="57715"/>
            <a:ext cx="12199014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93" y="-55748"/>
            <a:ext cx="12199014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у доски</a:t>
            </a:r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. Упростить 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выражение.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лилиния 4"/>
              <p:cNvSpPr/>
              <p:nvPr/>
            </p:nvSpPr>
            <p:spPr>
              <a:xfrm>
                <a:off x="2855640" y="5076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scene3d>
                <a:camera prst="orthographicFront"/>
                <a:lightRig rig="chilly" dir="t"/>
              </a:scene3d>
              <a:sp3d z="-12700" extrusionH="1700" prstMaterial="dkEdge">
                <a:bevelT w="25400" h="6350" prst="softRound"/>
                <a:bevelB w="0" h="0" prst="convex"/>
              </a:sp3d>
            </p:spPr>
            <p:style>
              <a:lnRef idx="1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41208" rIns="680444" bIns="241208" numCol="1" spcCol="1270" anchor="ctr" anchorCtr="0">
                <a:noAutofit/>
              </a:bodyPr>
              <a:lstStyle/>
              <a:p>
                <a:r>
                  <a:rPr lang="ru-RU" sz="3600" b="1" dirty="0" smtClean="0"/>
                  <a:t>а)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−5)</m:t>
                        </m:r>
                      </m:e>
                      <m:sup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600" b="0" i="1">
                        <a:latin typeface="Cambria Math" panose="02040503050406030204" pitchFamily="18" charset="0"/>
                      </a:rPr>
                      <m:t>+2</m:t>
                    </m:r>
                    <m:r>
                      <a:rPr lang="ru-RU" sz="3600" b="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</m:oMath>
                </a14:m>
                <a:r>
                  <a:rPr lang="ru-RU" sz="3600" i="1" dirty="0" smtClean="0"/>
                  <a:t> </a:t>
                </a:r>
                <a14:m>
                  <m:oMath xmlns:m="http://schemas.openxmlformats.org/officeDocument/2006/math">
                    <m:r>
                      <a:rPr lang="ru-RU" sz="3600" b="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sz="3600" i="1" dirty="0" smtClean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−10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+25+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=  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36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𝟐𝟓</m:t>
                      </m:r>
                    </m:oMath>
                  </m:oMathPara>
                </a14:m>
                <a:endParaRPr lang="ru-RU" sz="2800" dirty="0"/>
              </a:p>
              <a:p>
                <a:r>
                  <a:rPr lang="ru-RU" sz="3600" b="1" dirty="0"/>
                  <a:t>б)</a:t>
                </a:r>
                <a:r>
                  <a:rPr lang="ru-RU" sz="3600" dirty="0"/>
                  <a:t> </a:t>
                </a:r>
                <a14:m>
                  <m:oMath xmlns:m="http://schemas.openxmlformats.org/officeDocument/2006/math">
                    <m:r>
                      <a:rPr lang="ru-RU" sz="3600" b="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3600" b="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36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7</m:t>
                        </m:r>
                      </m:e>
                    </m:d>
                    <m:r>
                      <a:rPr lang="ru-RU" sz="3600" b="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b="0" i="1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36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600" b="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600" b="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600" b="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36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+21</m:t>
                      </m:r>
                      <m:r>
                        <a:rPr lang="en-US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36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3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sz="36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>
                          <a:latin typeface="Cambria Math" panose="02040503050406030204" pitchFamily="18" charset="0"/>
                        </a:rPr>
                        <m:t>−1=</m:t>
                      </m:r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𝟏𝟓</m:t>
                      </m:r>
                      <m:r>
                        <a:rPr lang="en-US" sz="36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3600" b="1" i="1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Полилиния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0" y="507638"/>
                <a:ext cx="9073008" cy="6233730"/>
              </a:xfrm>
              <a:custGeom>
                <a:avLst/>
                <a:gdLst>
                  <a:gd name="connsiteX0" fmla="*/ 0 w 5735607"/>
                  <a:gd name="connsiteY0" fmla="*/ 219618 h 1756943"/>
                  <a:gd name="connsiteX1" fmla="*/ 4857136 w 5735607"/>
                  <a:gd name="connsiteY1" fmla="*/ 219618 h 1756943"/>
                  <a:gd name="connsiteX2" fmla="*/ 4857136 w 5735607"/>
                  <a:gd name="connsiteY2" fmla="*/ 0 h 1756943"/>
                  <a:gd name="connsiteX3" fmla="*/ 5735607 w 5735607"/>
                  <a:gd name="connsiteY3" fmla="*/ 878472 h 1756943"/>
                  <a:gd name="connsiteX4" fmla="*/ 4857136 w 5735607"/>
                  <a:gd name="connsiteY4" fmla="*/ 1756943 h 1756943"/>
                  <a:gd name="connsiteX5" fmla="*/ 4857136 w 5735607"/>
                  <a:gd name="connsiteY5" fmla="*/ 1537325 h 1756943"/>
                  <a:gd name="connsiteX6" fmla="*/ 0 w 5735607"/>
                  <a:gd name="connsiteY6" fmla="*/ 1537325 h 1756943"/>
                  <a:gd name="connsiteX7" fmla="*/ 0 w 5735607"/>
                  <a:gd name="connsiteY7" fmla="*/ 219618 h 175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5607" h="1756943">
                    <a:moveTo>
                      <a:pt x="0" y="219618"/>
                    </a:moveTo>
                    <a:lnTo>
                      <a:pt x="4857136" y="219618"/>
                    </a:lnTo>
                    <a:lnTo>
                      <a:pt x="4857136" y="0"/>
                    </a:lnTo>
                    <a:lnTo>
                      <a:pt x="5735607" y="878472"/>
                    </a:lnTo>
                    <a:lnTo>
                      <a:pt x="4857136" y="1756943"/>
                    </a:lnTo>
                    <a:lnTo>
                      <a:pt x="4857136" y="1537325"/>
                    </a:lnTo>
                    <a:lnTo>
                      <a:pt x="0" y="1537325"/>
                    </a:lnTo>
                    <a:lnTo>
                      <a:pt x="0" y="219618"/>
                    </a:lnTo>
                    <a:close/>
                  </a:path>
                </a:pathLst>
              </a:custGeom>
              <a:blipFill rotWithShape="0">
                <a:blip r:embed="rId2"/>
                <a:stretch>
                  <a:fillRect l="-26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олилиния 5"/>
          <p:cNvSpPr/>
          <p:nvPr/>
        </p:nvSpPr>
        <p:spPr>
          <a:xfrm>
            <a:off x="229527" y="1268760"/>
            <a:ext cx="2425979" cy="1428710"/>
          </a:xfrm>
          <a:custGeom>
            <a:avLst/>
            <a:gdLst>
              <a:gd name="connsiteX0" fmla="*/ 0 w 2425979"/>
              <a:gd name="connsiteY0" fmla="*/ 238123 h 1428710"/>
              <a:gd name="connsiteX1" fmla="*/ 238123 w 2425979"/>
              <a:gd name="connsiteY1" fmla="*/ 0 h 1428710"/>
              <a:gd name="connsiteX2" fmla="*/ 2187856 w 2425979"/>
              <a:gd name="connsiteY2" fmla="*/ 0 h 1428710"/>
              <a:gd name="connsiteX3" fmla="*/ 2425979 w 2425979"/>
              <a:gd name="connsiteY3" fmla="*/ 238123 h 1428710"/>
              <a:gd name="connsiteX4" fmla="*/ 2425979 w 2425979"/>
              <a:gd name="connsiteY4" fmla="*/ 1190587 h 1428710"/>
              <a:gd name="connsiteX5" fmla="*/ 2187856 w 2425979"/>
              <a:gd name="connsiteY5" fmla="*/ 1428710 h 1428710"/>
              <a:gd name="connsiteX6" fmla="*/ 238123 w 2425979"/>
              <a:gd name="connsiteY6" fmla="*/ 1428710 h 1428710"/>
              <a:gd name="connsiteX7" fmla="*/ 0 w 2425979"/>
              <a:gd name="connsiteY7" fmla="*/ 1190587 h 1428710"/>
              <a:gd name="connsiteX8" fmla="*/ 0 w 2425979"/>
              <a:gd name="connsiteY8" fmla="*/ 238123 h 1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5979" h="1428710">
                <a:moveTo>
                  <a:pt x="0" y="238123"/>
                </a:moveTo>
                <a:cubicBezTo>
                  <a:pt x="0" y="106611"/>
                  <a:pt x="106611" y="0"/>
                  <a:pt x="238123" y="0"/>
                </a:cubicBezTo>
                <a:lnTo>
                  <a:pt x="2187856" y="0"/>
                </a:lnTo>
                <a:cubicBezTo>
                  <a:pt x="2319368" y="0"/>
                  <a:pt x="2425979" y="106611"/>
                  <a:pt x="2425979" y="238123"/>
                </a:cubicBezTo>
                <a:lnTo>
                  <a:pt x="2425979" y="1190587"/>
                </a:lnTo>
                <a:cubicBezTo>
                  <a:pt x="2425979" y="1322099"/>
                  <a:pt x="2319368" y="1428710"/>
                  <a:pt x="2187856" y="1428710"/>
                </a:cubicBezTo>
                <a:lnTo>
                  <a:pt x="238123" y="1428710"/>
                </a:lnTo>
                <a:cubicBezTo>
                  <a:pt x="106611" y="1428710"/>
                  <a:pt x="0" y="1322099"/>
                  <a:pt x="0" y="1190587"/>
                </a:cubicBezTo>
                <a:lnTo>
                  <a:pt x="0" y="238123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6904" tIns="138324" rIns="206904" bIns="13832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1 УРОВЕНЬ</a:t>
            </a:r>
            <a:endParaRPr lang="ru-RU" sz="3600" kern="1200" dirty="0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572045" y="6550226"/>
            <a:ext cx="62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№2</a:t>
            </a:r>
          </a:p>
        </p:txBody>
      </p:sp>
      <p:sp>
        <p:nvSpPr>
          <p:cNvPr id="15" name="TextBox 14">
            <a:hlinkClick r:id="rId4" action="ppaction://hlinksldjump"/>
          </p:cNvPr>
          <p:cNvSpPr txBox="1"/>
          <p:nvPr/>
        </p:nvSpPr>
        <p:spPr>
          <a:xfrm>
            <a:off x="1131159" y="6554576"/>
            <a:ext cx="614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№3</a:t>
            </a:r>
          </a:p>
        </p:txBody>
      </p:sp>
      <p:sp>
        <p:nvSpPr>
          <p:cNvPr id="16" name="TextBox 15">
            <a:hlinkClick r:id="rId5" action="ppaction://hlinksldjump"/>
          </p:cNvPr>
          <p:cNvSpPr txBox="1"/>
          <p:nvPr/>
        </p:nvSpPr>
        <p:spPr>
          <a:xfrm>
            <a:off x="1711549" y="6550224"/>
            <a:ext cx="561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№4</a:t>
            </a:r>
          </a:p>
        </p:txBody>
      </p:sp>
      <p:sp>
        <p:nvSpPr>
          <p:cNvPr id="18" name="TextBox 17">
            <a:hlinkClick r:id="rId6" action="ppaction://hlinksldjump"/>
          </p:cNvPr>
          <p:cNvSpPr txBox="1"/>
          <p:nvPr/>
        </p:nvSpPr>
        <p:spPr>
          <a:xfrm>
            <a:off x="2281561" y="6550224"/>
            <a:ext cx="578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№5</a:t>
            </a:r>
          </a:p>
        </p:txBody>
      </p:sp>
      <p:sp>
        <p:nvSpPr>
          <p:cNvPr id="19" name="TextBox 18">
            <a:hlinkClick r:id="rId7" action="ppaction://hlinksldjump"/>
          </p:cNvPr>
          <p:cNvSpPr txBox="1"/>
          <p:nvPr/>
        </p:nvSpPr>
        <p:spPr>
          <a:xfrm>
            <a:off x="6442" y="6545785"/>
            <a:ext cx="61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428327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400" b="1" dirty="0" smtClean="0">
            <a:solidFill>
              <a:schemeClr val="accent1">
                <a:lumMod val="40000"/>
                <a:lumOff val="6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12058</TotalTime>
  <Words>745</Words>
  <Application>Microsoft Office PowerPoint</Application>
  <PresentationFormat>Широкоэкранный</PresentationFormat>
  <Paragraphs>309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Calibri</vt:lpstr>
      <vt:lpstr>Cambria Math</vt:lpstr>
      <vt:lpstr>Tahoma</vt:lpstr>
      <vt:lpstr>Times New Roman</vt:lpstr>
      <vt:lpstr>Тема Office</vt:lpstr>
      <vt:lpstr>Презентация PowerPoint</vt:lpstr>
      <vt:lpstr>Актуализация опорных знаний</vt:lpstr>
      <vt:lpstr>Актуализация опорных знаний</vt:lpstr>
      <vt:lpstr>Актуализация опорных знаний</vt:lpstr>
      <vt:lpstr>Актуализация опорных знаний</vt:lpstr>
      <vt:lpstr>Актуализация опорных знаний</vt:lpstr>
      <vt:lpstr>Математическое лото</vt:lpstr>
      <vt:lpstr>Работа у доски. Упростить выражение.</vt:lpstr>
      <vt:lpstr>Работа у доски. Упростить выражение.</vt:lpstr>
      <vt:lpstr>Работа у доски. Упростить выражение.</vt:lpstr>
      <vt:lpstr>Работа у доски. Упростить выражение.</vt:lpstr>
      <vt:lpstr>Работа у доски. Разложить на множители.</vt:lpstr>
      <vt:lpstr>Работа у доски. Разложить на множители.</vt:lpstr>
      <vt:lpstr>Работа у доски. Разложить на множители.</vt:lpstr>
      <vt:lpstr>Работа у доски. Разложить на множители.</vt:lpstr>
      <vt:lpstr>Работа у доски. Вычислить.</vt:lpstr>
      <vt:lpstr>Работа у доски. Вычислить.</vt:lpstr>
      <vt:lpstr>Работа у доски. Вычислить.</vt:lpstr>
      <vt:lpstr>Работа у доски. Вычислить.</vt:lpstr>
      <vt:lpstr>Работа у доски. Вычислить.</vt:lpstr>
      <vt:lpstr>Работа у доски. Вычислить.</vt:lpstr>
      <vt:lpstr>Работа у доски. Вычислить.</vt:lpstr>
      <vt:lpstr>Работа у доски. Вычислить.</vt:lpstr>
      <vt:lpstr>Работа у доски. Решить уравнение.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Наталья Анатольевна Машкова</cp:lastModifiedBy>
  <cp:revision>1602</cp:revision>
  <dcterms:created xsi:type="dcterms:W3CDTF">2015-06-18T09:54:57Z</dcterms:created>
  <dcterms:modified xsi:type="dcterms:W3CDTF">2018-02-28T04:59:25Z</dcterms:modified>
</cp:coreProperties>
</file>