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4"/>
  </p:sldMasterIdLst>
  <p:notesMasterIdLst>
    <p:notesMasterId r:id="rId23"/>
  </p:notesMasterIdLst>
  <p:handoutMasterIdLst>
    <p:handoutMasterId r:id="rId24"/>
  </p:handoutMasterIdLst>
  <p:sldIdLst>
    <p:sldId id="269" r:id="rId5"/>
    <p:sldId id="296" r:id="rId6"/>
    <p:sldId id="271" r:id="rId7"/>
    <p:sldId id="274" r:id="rId8"/>
    <p:sldId id="282" r:id="rId9"/>
    <p:sldId id="283" r:id="rId10"/>
    <p:sldId id="284" r:id="rId11"/>
    <p:sldId id="277" r:id="rId12"/>
    <p:sldId id="285" r:id="rId13"/>
    <p:sldId id="287" r:id="rId14"/>
    <p:sldId id="288" r:id="rId15"/>
    <p:sldId id="289" r:id="rId16"/>
    <p:sldId id="290" r:id="rId17"/>
    <p:sldId id="313" r:id="rId18"/>
    <p:sldId id="292" r:id="rId19"/>
    <p:sldId id="293" r:id="rId20"/>
    <p:sldId id="297" r:id="rId21"/>
    <p:sldId id="312" r:id="rId22"/>
  </p:sldIdLst>
  <p:sldSz cx="12192000" cy="6858000"/>
  <p:notesSz cx="6858000" cy="9144000"/>
  <p:defaultTextStyle>
    <a:defPPr rtl="0">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29" autoAdjust="0"/>
    <p:restoredTop sz="94660"/>
  </p:normalViewPr>
  <p:slideViewPr>
    <p:cSldViewPr snapToGrid="0">
      <p:cViewPr varScale="1">
        <p:scale>
          <a:sx n="82" d="100"/>
          <a:sy n="82" d="100"/>
        </p:scale>
        <p:origin x="96" y="600"/>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99" d="100"/>
          <a:sy n="99" d="100"/>
        </p:scale>
        <p:origin x="357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1"/>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B73256AF-E6A6-463C-B122-84CA4DB2DA02}" type="datetime1">
              <a:rPr lang="ru-RU" noProof="1" smtClean="0"/>
              <a:t>28.05.2024</a:t>
            </a:fld>
            <a:endParaRPr lang="ru-RU" noProof="1"/>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1"/>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063CFFE-8462-416E-AEB2-4E7281CE0770}" type="slidenum">
              <a:rPr lang="ru-RU" noProof="1" dirty="0" smtClean="0"/>
              <a:t>‹#›</a:t>
            </a:fld>
            <a:endParaRPr lang="ru-RU" noProof="1"/>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1"/>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0D0E1812-5668-4135-AF97-1030DA753B52}" type="datetime1">
              <a:rPr lang="ru-RU" noProof="1" smtClean="0"/>
              <a:t>28.05.2024</a:t>
            </a:fld>
            <a:endParaRPr lang="ru-RU" noProof="1"/>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1"/>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1"/>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4E81925-CA98-455D-A45B-7A71D36D9055}" type="slidenum">
              <a:rPr lang="ru-RU" noProof="1" dirty="0" smtClean="0"/>
              <a:t>‹#›</a:t>
            </a:fld>
            <a:endParaRPr lang="ru-RU" noProof="1"/>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noProof="1"/>
          </a:p>
        </p:txBody>
      </p:sp>
      <p:sp>
        <p:nvSpPr>
          <p:cNvPr id="4" name="Номер слайда 3"/>
          <p:cNvSpPr>
            <a:spLocks noGrp="1"/>
          </p:cNvSpPr>
          <p:nvPr>
            <p:ph type="sldNum" sz="quarter" idx="10"/>
          </p:nvPr>
        </p:nvSpPr>
        <p:spPr/>
        <p:txBody>
          <a:bodyPr rtlCol="0"/>
          <a:lstStyle/>
          <a:p>
            <a:pPr rtl="0"/>
            <a:fld id="{14E81925-CA98-455D-A45B-7A71D36D9055}" type="slidenum">
              <a:rPr lang="ru-RU" noProof="1" smtClean="0"/>
              <a:t>1</a:t>
            </a:fld>
            <a:endParaRPr lang="ru-RU" noProof="1"/>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6" name="Прямоугольник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Прямоугольник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Прямоугольник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Прямоугольник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Группа 3"/>
          <p:cNvGrpSpPr/>
          <p:nvPr/>
        </p:nvGrpSpPr>
        <p:grpSpPr>
          <a:xfrm>
            <a:off x="5250180" y="1267730"/>
            <a:ext cx="1691640" cy="645295"/>
            <a:chOff x="5318306" y="1386268"/>
            <a:chExt cx="1567331" cy="645295"/>
          </a:xfrm>
        </p:grpSpPr>
        <p:cxnSp>
          <p:nvCxnSpPr>
            <p:cNvPr id="17" name="Прямая соединительная линия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ctrTitle"/>
          </p:nvPr>
        </p:nvSpPr>
        <p:spPr>
          <a:xfrm>
            <a:off x="1561708" y="2091263"/>
            <a:ext cx="9068586" cy="2590800"/>
          </a:xfrm>
        </p:spPr>
        <p:txBody>
          <a:bodyPr tIns="45720" bIns="45720" rtlCol="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pPr rtl="0"/>
            <a:r>
              <a:rPr lang="ru-RU" noProof="1" smtClean="0"/>
              <a:t>Образец заголовка</a:t>
            </a:r>
            <a:endParaRPr lang="ru-RU" noProof="1"/>
          </a:p>
        </p:txBody>
      </p:sp>
      <p:sp>
        <p:nvSpPr>
          <p:cNvPr id="3" name="Подзаголовок 2"/>
          <p:cNvSpPr>
            <a:spLocks noGrp="1"/>
          </p:cNvSpPr>
          <p:nvPr>
            <p:ph type="subTitle" idx="1"/>
          </p:nvPr>
        </p:nvSpPr>
        <p:spPr>
          <a:xfrm>
            <a:off x="1562100" y="4682062"/>
            <a:ext cx="9070848" cy="457201"/>
          </a:xfrm>
        </p:spPr>
        <p:txBody>
          <a:bodyPr rtlCol="0">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1" smtClean="0"/>
              <a:t>Образец подзаголовка</a:t>
            </a:r>
            <a:endParaRPr lang="ru-RU" noProof="1"/>
          </a:p>
        </p:txBody>
      </p:sp>
      <p:sp>
        <p:nvSpPr>
          <p:cNvPr id="20" name="Дата 19"/>
          <p:cNvSpPr>
            <a:spLocks noGrp="1"/>
          </p:cNvSpPr>
          <p:nvPr>
            <p:ph type="dt" sz="half" idx="10"/>
          </p:nvPr>
        </p:nvSpPr>
        <p:spPr>
          <a:xfrm>
            <a:off x="5318760" y="1341255"/>
            <a:ext cx="1554480" cy="527213"/>
          </a:xfrm>
        </p:spPr>
        <p:txBody>
          <a:bodyPr rtlCol="0"/>
          <a:lstStyle>
            <a:lvl1pPr algn="ctr">
              <a:defRPr sz="1300" spc="0" baseline="0">
                <a:solidFill>
                  <a:schemeClr val="tx1"/>
                </a:solidFill>
                <a:latin typeface="+mn-lt"/>
              </a:defRPr>
            </a:lvl1pPr>
          </a:lstStyle>
          <a:p>
            <a:pPr rtl="0"/>
            <a:fld id="{59B4F18D-4FC3-46D9-81DE-02AC9B45E659}" type="datetime1">
              <a:rPr lang="ru-RU" noProof="1" smtClean="0"/>
              <a:t>28.05.2024</a:t>
            </a:fld>
            <a:endParaRPr lang="ru-RU" noProof="1"/>
          </a:p>
        </p:txBody>
      </p:sp>
      <p:sp>
        <p:nvSpPr>
          <p:cNvPr id="21" name="Нижний колонтитул 20"/>
          <p:cNvSpPr>
            <a:spLocks noGrp="1"/>
          </p:cNvSpPr>
          <p:nvPr>
            <p:ph type="ftr" sz="quarter" idx="11"/>
          </p:nvPr>
        </p:nvSpPr>
        <p:spPr>
          <a:xfrm>
            <a:off x="1453896" y="5211060"/>
            <a:ext cx="5905500" cy="228600"/>
          </a:xfrm>
        </p:spPr>
        <p:txBody>
          <a:bodyPr rtlCol="0"/>
          <a:lstStyle>
            <a:lvl1pPr algn="l">
              <a:defRPr>
                <a:solidFill>
                  <a:schemeClr val="tx1">
                    <a:lumMod val="75000"/>
                    <a:lumOff val="25000"/>
                  </a:schemeClr>
                </a:solidFill>
              </a:defRPr>
            </a:lvl1pPr>
          </a:lstStyle>
          <a:p>
            <a:pPr rtl="0"/>
            <a:endParaRPr lang="ru-RU" noProof="1"/>
          </a:p>
        </p:txBody>
      </p:sp>
      <p:sp>
        <p:nvSpPr>
          <p:cNvPr id="22" name="Номер слайда 21"/>
          <p:cNvSpPr>
            <a:spLocks noGrp="1"/>
          </p:cNvSpPr>
          <p:nvPr>
            <p:ph type="sldNum" sz="quarter" idx="12"/>
          </p:nvPr>
        </p:nvSpPr>
        <p:spPr>
          <a:xfrm>
            <a:off x="8606919" y="5212080"/>
            <a:ext cx="2111881" cy="228600"/>
          </a:xfrm>
        </p:spPr>
        <p:txBody>
          <a:bodyPr rtlCol="0"/>
          <a:lstStyle>
            <a:lvl1pPr>
              <a:defRPr>
                <a:solidFill>
                  <a:schemeClr val="tx1">
                    <a:lumMod val="75000"/>
                    <a:lumOff val="25000"/>
                  </a:schemeClr>
                </a:solidFill>
              </a:defRPr>
            </a:lvl1pPr>
          </a:lstStyle>
          <a:p>
            <a:pPr rtl="0"/>
            <a:fld id="{4FAB73BC-B049-4115-A692-8D63A059BFB8}" type="slidenum">
              <a:rPr lang="ru-RU" noProof="1" dirty="0" smtClean="0"/>
              <a:t>‹#›</a:t>
            </a:fld>
            <a:endParaRPr lang="ru-RU" noProof="1"/>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Вертикальный текст 2"/>
          <p:cNvSpPr>
            <a:spLocks noGrp="1"/>
          </p:cNvSpPr>
          <p:nvPr>
            <p:ph type="body" orient="vert" idx="1" hasCustomPrompt="1"/>
          </p:nvPr>
        </p:nvSpPr>
        <p:spPr/>
        <p:txBody>
          <a:bodyPr vert="eaVert" rtlCol="0"/>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Дата 3"/>
          <p:cNvSpPr>
            <a:spLocks noGrp="1"/>
          </p:cNvSpPr>
          <p:nvPr>
            <p:ph type="dt" sz="half" idx="10"/>
          </p:nvPr>
        </p:nvSpPr>
        <p:spPr/>
        <p:txBody>
          <a:bodyPr rtlCol="0"/>
          <a:lstStyle/>
          <a:p>
            <a:pPr rtl="0"/>
            <a:fld id="{D6980AC9-50A3-418C-960C-2116D5E9E86F}" type="datetime1">
              <a:rPr lang="ru-RU" noProof="1" smtClean="0"/>
              <a:t>28.05.2024</a:t>
            </a:fld>
            <a:endParaRPr lang="ru-RU" noProof="1"/>
          </a:p>
        </p:txBody>
      </p:sp>
      <p:sp>
        <p:nvSpPr>
          <p:cNvPr id="5" name="Нижний колонтитул 4"/>
          <p:cNvSpPr>
            <a:spLocks noGrp="1"/>
          </p:cNvSpPr>
          <p:nvPr>
            <p:ph type="ftr" sz="quarter" idx="11"/>
          </p:nvPr>
        </p:nvSpPr>
        <p:spPr/>
        <p:txBody>
          <a:bodyPr rtlCol="0"/>
          <a:lstStyle/>
          <a:p>
            <a:pPr rtl="0"/>
            <a:endParaRPr lang="ru-RU" noProof="1"/>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991600" y="762000"/>
            <a:ext cx="2362200" cy="5257800"/>
          </a:xfrm>
        </p:spPr>
        <p:txBody>
          <a:bodyPr vert="eaVert" rtlCol="0"/>
          <a:lstStyle/>
          <a:p>
            <a:pPr rtl="0"/>
            <a:r>
              <a:rPr lang="ru-RU" noProof="1" smtClean="0"/>
              <a:t>Образец заголовка</a:t>
            </a:r>
            <a:endParaRPr lang="ru-RU" noProof="1"/>
          </a:p>
        </p:txBody>
      </p:sp>
      <p:sp>
        <p:nvSpPr>
          <p:cNvPr id="3" name="Вертикальный текст 2"/>
          <p:cNvSpPr>
            <a:spLocks noGrp="1"/>
          </p:cNvSpPr>
          <p:nvPr>
            <p:ph type="body" orient="vert" idx="1" hasCustomPrompt="1"/>
          </p:nvPr>
        </p:nvSpPr>
        <p:spPr>
          <a:xfrm>
            <a:off x="838200" y="762000"/>
            <a:ext cx="8077200" cy="5257800"/>
          </a:xfrm>
        </p:spPr>
        <p:txBody>
          <a:bodyPr vert="eaVert" rtlCol="0"/>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Дата 3"/>
          <p:cNvSpPr>
            <a:spLocks noGrp="1"/>
          </p:cNvSpPr>
          <p:nvPr>
            <p:ph type="dt" sz="half" idx="10"/>
          </p:nvPr>
        </p:nvSpPr>
        <p:spPr/>
        <p:txBody>
          <a:bodyPr rtlCol="0"/>
          <a:lstStyle/>
          <a:p>
            <a:pPr rtl="0"/>
            <a:fld id="{9B05B8B9-3819-424B-A3AD-B8F83362FCBE}" type="datetime1">
              <a:rPr lang="ru-RU" noProof="1" smtClean="0"/>
              <a:t>28.05.2024</a:t>
            </a:fld>
            <a:endParaRPr lang="ru-RU" noProof="1"/>
          </a:p>
        </p:txBody>
      </p:sp>
      <p:sp>
        <p:nvSpPr>
          <p:cNvPr id="5" name="Нижний колонтитул 4"/>
          <p:cNvSpPr>
            <a:spLocks noGrp="1"/>
          </p:cNvSpPr>
          <p:nvPr>
            <p:ph type="ftr" sz="quarter" idx="11"/>
          </p:nvPr>
        </p:nvSpPr>
        <p:spPr/>
        <p:txBody>
          <a:bodyPr rtlCol="0"/>
          <a:lstStyle/>
          <a:p>
            <a:pPr rtl="0"/>
            <a:endParaRPr lang="ru-RU" noProof="1"/>
          </a:p>
        </p:txBody>
      </p:sp>
      <p:sp>
        <p:nvSpPr>
          <p:cNvPr id="6" name="Номер слайда 5"/>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Объект 2"/>
          <p:cNvSpPr>
            <a:spLocks noGrp="1"/>
          </p:cNvSpPr>
          <p:nvPr>
            <p:ph idx="1" hasCustomPrompt="1"/>
          </p:nvPr>
        </p:nvSpPr>
        <p:spPr/>
        <p:txBody>
          <a:bodyPr rtlCol="0"/>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7" name="Дата 6"/>
          <p:cNvSpPr>
            <a:spLocks noGrp="1"/>
          </p:cNvSpPr>
          <p:nvPr>
            <p:ph type="dt" sz="half" idx="10"/>
          </p:nvPr>
        </p:nvSpPr>
        <p:spPr/>
        <p:txBody>
          <a:bodyPr rtlCol="0"/>
          <a:lstStyle/>
          <a:p>
            <a:pPr rtl="0"/>
            <a:fld id="{99EAD49F-B9E9-4A78-8B95-E36805A424C6}" type="datetime1">
              <a:rPr lang="ru-RU" noProof="1" smtClean="0"/>
              <a:t>28.05.2024</a:t>
            </a:fld>
            <a:endParaRPr lang="ru-RU" noProof="1"/>
          </a:p>
        </p:txBody>
      </p:sp>
      <p:sp>
        <p:nvSpPr>
          <p:cNvPr id="8" name="Нижний колонтитул 7"/>
          <p:cNvSpPr>
            <a:spLocks noGrp="1"/>
          </p:cNvSpPr>
          <p:nvPr>
            <p:ph type="ftr" sz="quarter" idx="11"/>
          </p:nvPr>
        </p:nvSpPr>
        <p:spPr/>
        <p:txBody>
          <a:bodyPr rtlCol="0"/>
          <a:lstStyle/>
          <a:p>
            <a:pPr rtl="0"/>
            <a:endParaRPr lang="ru-RU" noProof="1"/>
          </a:p>
        </p:txBody>
      </p:sp>
      <p:sp>
        <p:nvSpPr>
          <p:cNvPr id="9" name="Номер слайда 8"/>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2" name="Прямоугольник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Прямоугольник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Прямоугольник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Прямоугольник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Группа 30"/>
          <p:cNvGrpSpPr/>
          <p:nvPr/>
        </p:nvGrpSpPr>
        <p:grpSpPr>
          <a:xfrm>
            <a:off x="5250180" y="1267730"/>
            <a:ext cx="1691640" cy="645295"/>
            <a:chOff x="5318306" y="1386268"/>
            <a:chExt cx="1567331" cy="645295"/>
          </a:xfrm>
        </p:grpSpPr>
        <p:cxnSp>
          <p:nvCxnSpPr>
            <p:cNvPr id="32" name="Прямая соединительная линия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title"/>
          </p:nvPr>
        </p:nvSpPr>
        <p:spPr>
          <a:xfrm>
            <a:off x="1563623" y="2094309"/>
            <a:ext cx="9070848" cy="2587752"/>
          </a:xfrm>
        </p:spPr>
        <p:txBody>
          <a:bodyPr rtlCol="0"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pPr rtl="0"/>
            <a:r>
              <a:rPr lang="ru-RU" noProof="1" smtClean="0"/>
              <a:t>Образец заголовка</a:t>
            </a:r>
            <a:endParaRPr lang="ru-RU" noProof="1"/>
          </a:p>
        </p:txBody>
      </p:sp>
      <p:sp>
        <p:nvSpPr>
          <p:cNvPr id="3" name="Текст 2"/>
          <p:cNvSpPr>
            <a:spLocks noGrp="1"/>
          </p:cNvSpPr>
          <p:nvPr>
            <p:ph type="body" idx="1" hasCustomPrompt="1"/>
          </p:nvPr>
        </p:nvSpPr>
        <p:spPr>
          <a:xfrm>
            <a:off x="1563624" y="4682062"/>
            <a:ext cx="9070848" cy="457200"/>
          </a:xfrm>
        </p:spPr>
        <p:txBody>
          <a:bodyPr rtlCol="0"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noProof="1"/>
              <a:t>Щелкните, чтобы изменить стили текста образца слайда</a:t>
            </a:r>
          </a:p>
        </p:txBody>
      </p:sp>
      <p:sp>
        <p:nvSpPr>
          <p:cNvPr id="4" name="Дата 3"/>
          <p:cNvSpPr>
            <a:spLocks noGrp="1"/>
          </p:cNvSpPr>
          <p:nvPr>
            <p:ph type="dt" sz="half" idx="10"/>
          </p:nvPr>
        </p:nvSpPr>
        <p:spPr>
          <a:xfrm>
            <a:off x="5321808" y="1344502"/>
            <a:ext cx="1554480" cy="530352"/>
          </a:xfrm>
        </p:spPr>
        <p:txBody>
          <a:bodyPr rtlCol="0"/>
          <a:lstStyle>
            <a:lvl1pPr algn="ctr">
              <a:defRPr lang="en-US" sz="1300" kern="1200" spc="0" baseline="0">
                <a:solidFill>
                  <a:schemeClr val="tx1"/>
                </a:solidFill>
                <a:latin typeface="+mn-lt"/>
                <a:ea typeface="+mn-ea"/>
                <a:cs typeface="+mn-cs"/>
              </a:defRPr>
            </a:lvl1pPr>
          </a:lstStyle>
          <a:p>
            <a:pPr rtl="0"/>
            <a:fld id="{3CF791F7-9CBE-4BE2-8EF3-920C0D1D052F}" type="datetime1">
              <a:rPr lang="ru-RU" noProof="1" smtClean="0"/>
              <a:t>28.05.2024</a:t>
            </a:fld>
            <a:endParaRPr lang="ru-RU" noProof="1"/>
          </a:p>
        </p:txBody>
      </p:sp>
      <p:sp>
        <p:nvSpPr>
          <p:cNvPr id="5" name="Нижний колонтитул 4"/>
          <p:cNvSpPr>
            <a:spLocks noGrp="1"/>
          </p:cNvSpPr>
          <p:nvPr>
            <p:ph type="ftr" sz="quarter" idx="11"/>
          </p:nvPr>
        </p:nvSpPr>
        <p:spPr>
          <a:xfrm>
            <a:off x="1453553" y="5211060"/>
            <a:ext cx="5907024" cy="228600"/>
          </a:xfrm>
        </p:spPr>
        <p:txBody>
          <a:bodyPr rtlCol="0"/>
          <a:lstStyle>
            <a:lvl1pPr algn="l">
              <a:defRPr/>
            </a:lvl1pPr>
          </a:lstStyle>
          <a:p>
            <a:pPr rtl="0"/>
            <a:endParaRPr lang="ru-RU" noProof="1"/>
          </a:p>
        </p:txBody>
      </p:sp>
      <p:sp>
        <p:nvSpPr>
          <p:cNvPr id="6" name="Номер слайда 5"/>
          <p:cNvSpPr>
            <a:spLocks noGrp="1"/>
          </p:cNvSpPr>
          <p:nvPr>
            <p:ph type="sldNum" sz="quarter" idx="12"/>
          </p:nvPr>
        </p:nvSpPr>
        <p:spPr>
          <a:xfrm>
            <a:off x="8604504" y="5211060"/>
            <a:ext cx="2112264" cy="228600"/>
          </a:xfrm>
        </p:spPr>
        <p:txBody>
          <a:bodyPr rtlCol="0"/>
          <a:lstStyle/>
          <a:p>
            <a:pPr rtl="0"/>
            <a:fld id="{4FAB73BC-B049-4115-A692-8D63A059BFB8}" type="slidenum">
              <a:rPr lang="ru-RU" noProof="1" dirty="0" smtClean="0"/>
              <a:t>‹#›</a:t>
            </a:fld>
            <a:endParaRPr lang="ru-RU" noProof="1"/>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rtlCol="0"/>
          <a:lstStyle/>
          <a:p>
            <a:pPr rtl="0"/>
            <a:r>
              <a:rPr lang="ru-RU" noProof="1" smtClean="0"/>
              <a:t>Образец заголовка</a:t>
            </a:r>
            <a:endParaRPr lang="ru-RU" noProof="1"/>
          </a:p>
        </p:txBody>
      </p:sp>
      <p:sp>
        <p:nvSpPr>
          <p:cNvPr id="3" name="Объект 2"/>
          <p:cNvSpPr>
            <a:spLocks noGrp="1"/>
          </p:cNvSpPr>
          <p:nvPr>
            <p:ph sz="half" idx="1" hasCustomPrompt="1"/>
          </p:nvPr>
        </p:nvSpPr>
        <p:spPr>
          <a:xfrm>
            <a:off x="106680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Объект 3"/>
          <p:cNvSpPr>
            <a:spLocks noGrp="1"/>
          </p:cNvSpPr>
          <p:nvPr>
            <p:ph sz="half" idx="2" hasCustomPrompt="1"/>
          </p:nvPr>
        </p:nvSpPr>
        <p:spPr>
          <a:xfrm>
            <a:off x="637032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5" name="Дата 4"/>
          <p:cNvSpPr>
            <a:spLocks noGrp="1"/>
          </p:cNvSpPr>
          <p:nvPr>
            <p:ph type="dt" sz="half" idx="10"/>
          </p:nvPr>
        </p:nvSpPr>
        <p:spPr/>
        <p:txBody>
          <a:bodyPr rtlCol="0"/>
          <a:lstStyle/>
          <a:p>
            <a:pPr rtl="0"/>
            <a:fld id="{F889C0E0-CA6F-442C-A557-9C3DC924302D}" type="datetime1">
              <a:rPr lang="ru-RU" noProof="1" smtClean="0"/>
              <a:t>28.05.2024</a:t>
            </a:fld>
            <a:endParaRPr lang="ru-RU" noProof="1"/>
          </a:p>
        </p:txBody>
      </p:sp>
      <p:sp>
        <p:nvSpPr>
          <p:cNvPr id="6" name="Нижний колонтитул 5"/>
          <p:cNvSpPr>
            <a:spLocks noGrp="1"/>
          </p:cNvSpPr>
          <p:nvPr>
            <p:ph type="ftr" sz="quarter" idx="11"/>
          </p:nvPr>
        </p:nvSpPr>
        <p:spPr/>
        <p:txBody>
          <a:bodyPr rtlCol="0"/>
          <a:lstStyle/>
          <a:p>
            <a:pPr rtl="0"/>
            <a:endParaRPr lang="ru-RU" noProof="1"/>
          </a:p>
        </p:txBody>
      </p:sp>
      <p:sp>
        <p:nvSpPr>
          <p:cNvPr id="7" name="Номер слайда 6"/>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Текст 2"/>
          <p:cNvSpPr>
            <a:spLocks noGrp="1"/>
          </p:cNvSpPr>
          <p:nvPr>
            <p:ph type="body" idx="1" hasCustomPrompt="1"/>
          </p:nvPr>
        </p:nvSpPr>
        <p:spPr>
          <a:xfrm>
            <a:off x="1069848" y="2074334"/>
            <a:ext cx="4754880" cy="640080"/>
          </a:xfrm>
        </p:spPr>
        <p:txBody>
          <a:bodyPr rtlCol="0"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1"/>
              <a:t>Щелкните, чтобы изменить стили текста образца слайда</a:t>
            </a:r>
          </a:p>
        </p:txBody>
      </p:sp>
      <p:sp>
        <p:nvSpPr>
          <p:cNvPr id="4" name="Объект 3"/>
          <p:cNvSpPr>
            <a:spLocks noGrp="1"/>
          </p:cNvSpPr>
          <p:nvPr>
            <p:ph sz="half" idx="2" hasCustomPrompt="1"/>
          </p:nvPr>
        </p:nvSpPr>
        <p:spPr>
          <a:xfrm>
            <a:off x="1069848" y="2755898"/>
            <a:ext cx="4754880" cy="32004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5" name="Текст 4"/>
          <p:cNvSpPr>
            <a:spLocks noGrp="1"/>
          </p:cNvSpPr>
          <p:nvPr>
            <p:ph type="body" sz="quarter" idx="3" hasCustomPrompt="1"/>
          </p:nvPr>
        </p:nvSpPr>
        <p:spPr>
          <a:xfrm>
            <a:off x="6373368" y="2074334"/>
            <a:ext cx="4754880" cy="640080"/>
          </a:xfrm>
        </p:spPr>
        <p:txBody>
          <a:bodyPr rtlCol="0"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1"/>
              <a:t>Щелкните, чтобы изменить стили текста образца слайда</a:t>
            </a:r>
          </a:p>
        </p:txBody>
      </p:sp>
      <p:sp>
        <p:nvSpPr>
          <p:cNvPr id="6" name="Объект 5"/>
          <p:cNvSpPr>
            <a:spLocks noGrp="1"/>
          </p:cNvSpPr>
          <p:nvPr>
            <p:ph sz="quarter" idx="4" hasCustomPrompt="1"/>
          </p:nvPr>
        </p:nvSpPr>
        <p:spPr>
          <a:xfrm>
            <a:off x="6373368" y="2756581"/>
            <a:ext cx="4754880" cy="32004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7" name="Дата 6"/>
          <p:cNvSpPr>
            <a:spLocks noGrp="1"/>
          </p:cNvSpPr>
          <p:nvPr>
            <p:ph type="dt" sz="half" idx="10"/>
          </p:nvPr>
        </p:nvSpPr>
        <p:spPr/>
        <p:txBody>
          <a:bodyPr rtlCol="0"/>
          <a:lstStyle/>
          <a:p>
            <a:pPr rtl="0"/>
            <a:fld id="{46EF68C9-4B2C-44B8-974D-574AC9211CA0}" type="datetime1">
              <a:rPr lang="ru-RU" noProof="1" smtClean="0"/>
              <a:t>28.05.2024</a:t>
            </a:fld>
            <a:endParaRPr lang="ru-RU" noProof="1"/>
          </a:p>
        </p:txBody>
      </p:sp>
      <p:sp>
        <p:nvSpPr>
          <p:cNvPr id="8" name="Нижний колонтитул 7"/>
          <p:cNvSpPr>
            <a:spLocks noGrp="1"/>
          </p:cNvSpPr>
          <p:nvPr>
            <p:ph type="ftr" sz="quarter" idx="11"/>
          </p:nvPr>
        </p:nvSpPr>
        <p:spPr/>
        <p:txBody>
          <a:bodyPr rtlCol="0"/>
          <a:lstStyle/>
          <a:p>
            <a:pPr rtl="0"/>
            <a:endParaRPr lang="ru-RU" noProof="1"/>
          </a:p>
        </p:txBody>
      </p:sp>
      <p:sp>
        <p:nvSpPr>
          <p:cNvPr id="9" name="Номер слайда 8"/>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1" smtClean="0"/>
              <a:t>Образец заголовка</a:t>
            </a:r>
            <a:endParaRPr lang="ru-RU" noProof="1"/>
          </a:p>
        </p:txBody>
      </p:sp>
      <p:sp>
        <p:nvSpPr>
          <p:cNvPr id="3" name="Дата 2"/>
          <p:cNvSpPr>
            <a:spLocks noGrp="1"/>
          </p:cNvSpPr>
          <p:nvPr>
            <p:ph type="dt" sz="half" idx="10"/>
          </p:nvPr>
        </p:nvSpPr>
        <p:spPr/>
        <p:txBody>
          <a:bodyPr rtlCol="0"/>
          <a:lstStyle/>
          <a:p>
            <a:pPr rtl="0"/>
            <a:fld id="{444CE53C-F3B7-43D3-9C8B-FA248F91805D}" type="datetime1">
              <a:rPr lang="ru-RU" noProof="1" smtClean="0"/>
              <a:t>28.05.2024</a:t>
            </a:fld>
            <a:endParaRPr lang="ru-RU" noProof="1"/>
          </a:p>
        </p:txBody>
      </p:sp>
      <p:sp>
        <p:nvSpPr>
          <p:cNvPr id="4" name="Нижний колонтитул 3"/>
          <p:cNvSpPr>
            <a:spLocks noGrp="1"/>
          </p:cNvSpPr>
          <p:nvPr>
            <p:ph type="ftr" sz="quarter" idx="11"/>
          </p:nvPr>
        </p:nvSpPr>
        <p:spPr/>
        <p:txBody>
          <a:bodyPr rtlCol="0"/>
          <a:lstStyle/>
          <a:p>
            <a:pPr rtl="0"/>
            <a:endParaRPr lang="ru-RU" noProof="1"/>
          </a:p>
        </p:txBody>
      </p:sp>
      <p:sp>
        <p:nvSpPr>
          <p:cNvPr id="5" name="Номер слайда 4"/>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C6BDD1FB-FBE5-418F-AC36-29AE73DC2DDE}" type="datetime1">
              <a:rPr lang="ru-RU" noProof="1" smtClean="0"/>
              <a:t>28.05.2024</a:t>
            </a:fld>
            <a:endParaRPr lang="ru-RU" noProof="1"/>
          </a:p>
        </p:txBody>
      </p:sp>
      <p:sp>
        <p:nvSpPr>
          <p:cNvPr id="3" name="Нижний колонтитул 2"/>
          <p:cNvSpPr>
            <a:spLocks noGrp="1"/>
          </p:cNvSpPr>
          <p:nvPr>
            <p:ph type="ftr" sz="quarter" idx="11"/>
          </p:nvPr>
        </p:nvSpPr>
        <p:spPr/>
        <p:txBody>
          <a:bodyPr rtlCol="0"/>
          <a:lstStyle/>
          <a:p>
            <a:pPr rtl="0"/>
            <a:endParaRPr lang="ru-RU" noProof="1"/>
          </a:p>
        </p:txBody>
      </p:sp>
      <p:sp>
        <p:nvSpPr>
          <p:cNvPr id="4" name="Номер слайда 3"/>
          <p:cNvSpPr>
            <a:spLocks noGrp="1"/>
          </p:cNvSpPr>
          <p:nvPr>
            <p:ph type="sldNum" sz="quarter" idx="12"/>
          </p:nvPr>
        </p:nvSpPr>
        <p:spPr/>
        <p:txBody>
          <a:bodyPr rtlCol="0"/>
          <a:lstStyle/>
          <a:p>
            <a:pPr rtl="0"/>
            <a:fld id="{4FAB73BC-B049-4115-A692-8D63A059BFB8}" type="slidenum">
              <a:rPr lang="ru-RU" noProof="1" dirty="0" smtClean="0"/>
              <a:t>‹#›</a:t>
            </a:fld>
            <a:endParaRPr lang="ru-RU"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6" name="Прямоугольник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Прямоугольник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9296400" y="607392"/>
            <a:ext cx="2430780" cy="1645920"/>
          </a:xfrm>
        </p:spPr>
        <p:txBody>
          <a:bodyPr rtlCol="0"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pPr rtl="0"/>
            <a:r>
              <a:rPr lang="ru-RU" noProof="1" smtClean="0"/>
              <a:t>Образец заголовка</a:t>
            </a:r>
            <a:endParaRPr lang="ru-RU" noProof="1"/>
          </a:p>
        </p:txBody>
      </p:sp>
      <p:sp>
        <p:nvSpPr>
          <p:cNvPr id="3" name="Объект 2"/>
          <p:cNvSpPr>
            <a:spLocks noGrp="1"/>
          </p:cNvSpPr>
          <p:nvPr>
            <p:ph idx="1" hasCustomPrompt="1"/>
          </p:nvPr>
        </p:nvSpPr>
        <p:spPr>
          <a:xfrm>
            <a:off x="685800" y="609600"/>
            <a:ext cx="7772400" cy="53340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Текст 3"/>
          <p:cNvSpPr>
            <a:spLocks noGrp="1"/>
          </p:cNvSpPr>
          <p:nvPr>
            <p:ph type="body" sz="half" idx="2" hasCustomPrompt="1"/>
          </p:nvPr>
        </p:nvSpPr>
        <p:spPr>
          <a:xfrm>
            <a:off x="9296400" y="2286000"/>
            <a:ext cx="2430780" cy="3505200"/>
          </a:xfrm>
        </p:spPr>
        <p:txBody>
          <a:bodyPr rtlCol="0">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1"/>
              <a:t>Щелкните, чтобы изменить стили текста образца слайда</a:t>
            </a:r>
          </a:p>
        </p:txBody>
      </p:sp>
      <p:sp>
        <p:nvSpPr>
          <p:cNvPr id="8" name="Дата 7"/>
          <p:cNvSpPr>
            <a:spLocks noGrp="1"/>
          </p:cNvSpPr>
          <p:nvPr>
            <p:ph type="dt" sz="half" idx="10"/>
          </p:nvPr>
        </p:nvSpPr>
        <p:spPr/>
        <p:txBody>
          <a:bodyPr rtlCol="0"/>
          <a:lstStyle/>
          <a:p>
            <a:pPr rtl="0"/>
            <a:fld id="{29CA97AD-B0C4-465C-A257-935153654276}" type="datetime1">
              <a:rPr lang="ru-RU" noProof="1" smtClean="0"/>
              <a:t>28.05.2024</a:t>
            </a:fld>
            <a:endParaRPr lang="ru-RU" noProof="1"/>
          </a:p>
        </p:txBody>
      </p:sp>
      <p:sp>
        <p:nvSpPr>
          <p:cNvPr id="9" name="Нижний колонтитул 8"/>
          <p:cNvSpPr>
            <a:spLocks noGrp="1"/>
          </p:cNvSpPr>
          <p:nvPr>
            <p:ph type="ftr" sz="quarter" idx="11"/>
          </p:nvPr>
        </p:nvSpPr>
        <p:spPr/>
        <p:txBody>
          <a:bodyPr rtlCol="0"/>
          <a:lstStyle>
            <a:lvl1pPr algn="r">
              <a:defRPr/>
            </a:lvl1pPr>
          </a:lstStyle>
          <a:p>
            <a:pPr rtl="0"/>
            <a:endParaRPr lang="ru-RU" noProof="1"/>
          </a:p>
        </p:txBody>
      </p:sp>
      <p:sp>
        <p:nvSpPr>
          <p:cNvPr id="11" name="Номер слайда 10"/>
          <p:cNvSpPr>
            <a:spLocks noGrp="1"/>
          </p:cNvSpPr>
          <p:nvPr>
            <p:ph type="sldNum" sz="quarter" idx="12"/>
          </p:nvPr>
        </p:nvSpPr>
        <p:spPr>
          <a:xfrm>
            <a:off x="10393677" y="6223002"/>
            <a:ext cx="1463040" cy="274320"/>
          </a:xfrm>
        </p:spPr>
        <p:txBody>
          <a:bodyPr rtlCol="0"/>
          <a:lstStyle>
            <a:lvl1pPr>
              <a:defRPr>
                <a:solidFill>
                  <a:srgbClr val="FFFFFF"/>
                </a:solidFill>
              </a:defRPr>
            </a:lvl1pPr>
          </a:lstStyle>
          <a:p>
            <a:pPr rtl="0"/>
            <a:fld id="{4FAB73BC-B049-4115-A692-8D63A059BFB8}" type="slidenum">
              <a:rPr lang="ru-RU" noProof="1" dirty="0" smtClean="0"/>
              <a:t>‹#›</a:t>
            </a:fld>
            <a:endParaRPr lang="ru-RU" noProof="1"/>
          </a:p>
        </p:txBody>
      </p:sp>
      <p:sp>
        <p:nvSpPr>
          <p:cNvPr id="12" name="Прямоугольник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Прямоугольник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9296400" y="603504"/>
            <a:ext cx="2432304" cy="1645920"/>
          </a:xfrm>
        </p:spPr>
        <p:txBody>
          <a:bodyPr rtlCol="0" anchor="b">
            <a:noAutofit/>
          </a:bodyPr>
          <a:lstStyle>
            <a:lvl1pPr algn="l">
              <a:defRPr sz="2800" b="0">
                <a:solidFill>
                  <a:srgbClr val="FFFFFF"/>
                </a:solidFill>
                <a:latin typeface="+mj-lt"/>
              </a:defRPr>
            </a:lvl1pPr>
          </a:lstStyle>
          <a:p>
            <a:pPr rtl="0"/>
            <a:r>
              <a:rPr lang="ru-RU" noProof="1" smtClean="0"/>
              <a:t>Образец заголовка</a:t>
            </a:r>
            <a:endParaRPr lang="ru-RU" noProof="1"/>
          </a:p>
        </p:txBody>
      </p:sp>
      <p:sp>
        <p:nvSpPr>
          <p:cNvPr id="3" name="Рисунок 2"/>
          <p:cNvSpPr>
            <a:spLocks noGrp="1" noChangeAspect="1"/>
          </p:cNvSpPr>
          <p:nvPr>
            <p:ph type="pic" idx="1" hasCustomPrompt="1"/>
          </p:nvPr>
        </p:nvSpPr>
        <p:spPr>
          <a:xfrm>
            <a:off x="228599" y="237744"/>
            <a:ext cx="8531352" cy="6382512"/>
          </a:xfrm>
          <a:solidFill>
            <a:schemeClr val="accent1">
              <a:lumMod val="60000"/>
              <a:lumOff val="40000"/>
            </a:schemeClr>
          </a:solidFill>
          <a:ln>
            <a:noFill/>
          </a:ln>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1"/>
              <a:t>Щелкните значок, чтобы добавить изображение</a:t>
            </a:r>
          </a:p>
        </p:txBody>
      </p:sp>
      <p:sp>
        <p:nvSpPr>
          <p:cNvPr id="4" name="Текст 3"/>
          <p:cNvSpPr>
            <a:spLocks noGrp="1"/>
          </p:cNvSpPr>
          <p:nvPr>
            <p:ph type="body" sz="half" idx="2" hasCustomPrompt="1"/>
          </p:nvPr>
        </p:nvSpPr>
        <p:spPr>
          <a:xfrm>
            <a:off x="9296400" y="2286000"/>
            <a:ext cx="2432304" cy="3502152"/>
          </a:xfrm>
        </p:spPr>
        <p:txBody>
          <a:bodyPr rtlCol="0">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1"/>
              <a:t>Щелкните, чтобы изменить стили текста образца слайда</a:t>
            </a:r>
          </a:p>
        </p:txBody>
      </p:sp>
      <p:sp>
        <p:nvSpPr>
          <p:cNvPr id="5" name="Дата 4"/>
          <p:cNvSpPr>
            <a:spLocks noGrp="1"/>
          </p:cNvSpPr>
          <p:nvPr>
            <p:ph type="dt" sz="half" idx="10"/>
          </p:nvPr>
        </p:nvSpPr>
        <p:spPr/>
        <p:txBody>
          <a:bodyPr rtlCol="0"/>
          <a:lstStyle>
            <a:lvl1pPr>
              <a:defRPr>
                <a:solidFill>
                  <a:srgbClr val="FFFFFF"/>
                </a:solidFill>
                <a:effectLst>
                  <a:outerShdw blurRad="12700" dist="6350" dir="2700000" algn="tl" rotWithShape="0">
                    <a:prstClr val="black">
                      <a:alpha val="40000"/>
                    </a:prstClr>
                  </a:outerShdw>
                </a:effectLst>
              </a:defRPr>
            </a:lvl1pPr>
          </a:lstStyle>
          <a:p>
            <a:pPr rtl="0"/>
            <a:fld id="{FA81F3AC-4CD5-4BB5-9525-1AC840698F84}" type="datetime1">
              <a:rPr lang="ru-RU" noProof="1" smtClean="0"/>
              <a:t>28.05.2024</a:t>
            </a:fld>
            <a:endParaRPr lang="ru-RU" noProof="1"/>
          </a:p>
        </p:txBody>
      </p:sp>
      <p:sp>
        <p:nvSpPr>
          <p:cNvPr id="6" name="Нижний колонтитул 5"/>
          <p:cNvSpPr>
            <a:spLocks noGrp="1"/>
          </p:cNvSpPr>
          <p:nvPr>
            <p:ph type="ftr" sz="quarter" idx="11"/>
          </p:nvPr>
        </p:nvSpPr>
        <p:spPr/>
        <p:txBody>
          <a:bodyPr rtlCol="0"/>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pPr rtl="0"/>
            <a:endParaRPr lang="ru-RU" noProof="1"/>
          </a:p>
        </p:txBody>
      </p:sp>
      <p:sp>
        <p:nvSpPr>
          <p:cNvPr id="7" name="Номер слайда 6"/>
          <p:cNvSpPr>
            <a:spLocks noGrp="1"/>
          </p:cNvSpPr>
          <p:nvPr>
            <p:ph type="sldNum" sz="quarter" idx="12"/>
          </p:nvPr>
        </p:nvSpPr>
        <p:spPr>
          <a:xfrm>
            <a:off x="10396728" y="6227064"/>
            <a:ext cx="1463040" cy="274320"/>
          </a:xfrm>
        </p:spPr>
        <p:txBody>
          <a:bodyPr rtlCol="0"/>
          <a:lstStyle>
            <a:lvl1pPr>
              <a:defRPr>
                <a:solidFill>
                  <a:srgbClr val="FFFFFF"/>
                </a:solidFill>
              </a:defRPr>
            </a:lvl1pPr>
          </a:lstStyle>
          <a:p>
            <a:pPr rtl="0"/>
            <a:fld id="{4FAB73BC-B049-4115-A692-8D63A059BFB8}" type="slidenum">
              <a:rPr lang="ru-RU" noProof="1" dirty="0" smtClean="0"/>
              <a:t>‹#›</a:t>
            </a:fld>
            <a:endParaRPr lang="ru-RU" noProof="1"/>
          </a:p>
        </p:txBody>
      </p:sp>
      <p:sp>
        <p:nvSpPr>
          <p:cNvPr id="10" name="Прямоугольник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Прямоугольник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Заголовок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pPr rtl="0"/>
            <a:r>
              <a:rPr lang="ru-RU" noProof="1"/>
              <a:t>Стиль образца заголовка</a:t>
            </a:r>
          </a:p>
        </p:txBody>
      </p:sp>
      <p:sp>
        <p:nvSpPr>
          <p:cNvPr id="3" name="Текст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rtl="0"/>
            <a:r>
              <a:rPr lang="ru-RU" noProof="1"/>
              <a:t>Щелкните, чтобы изменить стили текста образца слайда</a:t>
            </a:r>
          </a:p>
          <a:p>
            <a:pPr lvl="1" rtl="0"/>
            <a:r>
              <a:rPr lang="ru-RU" noProof="1"/>
              <a:t>Второй уровень</a:t>
            </a:r>
          </a:p>
          <a:p>
            <a:pPr lvl="2" rtl="0"/>
            <a:r>
              <a:rPr lang="ru-RU" noProof="1"/>
              <a:t>Третий уровень</a:t>
            </a:r>
          </a:p>
          <a:p>
            <a:pPr lvl="3" rtl="0"/>
            <a:r>
              <a:rPr lang="ru-RU" noProof="1"/>
              <a:t>Четвертый уровень</a:t>
            </a:r>
          </a:p>
          <a:p>
            <a:pPr lvl="4" rtl="0"/>
            <a:r>
              <a:rPr lang="ru-RU" noProof="1"/>
              <a:t>Пятый уровень</a:t>
            </a:r>
          </a:p>
        </p:txBody>
      </p:sp>
      <p:sp>
        <p:nvSpPr>
          <p:cNvPr id="4" name="Дата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pPr rtl="0"/>
            <a:fld id="{3C9C1830-6650-4E05-86C1-92E55F74480C}" type="datetime1">
              <a:rPr lang="ru-RU" noProof="1" smtClean="0"/>
              <a:t>28.05.2024</a:t>
            </a:fld>
            <a:endParaRPr lang="ru-RU" noProof="1"/>
          </a:p>
        </p:txBody>
      </p:sp>
      <p:sp>
        <p:nvSpPr>
          <p:cNvPr id="5" name="Нижний колонтитул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pPr rtl="0"/>
            <a:endParaRPr lang="ru-RU" noProof="1"/>
          </a:p>
        </p:txBody>
      </p:sp>
      <p:sp>
        <p:nvSpPr>
          <p:cNvPr id="6" name="Номер слайда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pPr rtl="0"/>
            <a:fld id="{4FAB73BC-B049-4115-A692-8D63A059BFB8}" type="slidenum">
              <a:rPr lang="ru-RU" noProof="1" dirty="0" smtClean="0"/>
              <a:t>‹#›</a:t>
            </a:fld>
            <a:endParaRPr lang="ru-RU"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2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89992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275"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499995"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22" name="Прямоугольник 9"/>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1"/>
          </a:p>
        </p:txBody>
      </p:sp>
      <p:pic>
        <p:nvPicPr>
          <p:cNvPr id="5" name="Рисунок 4" descr="слои белого шелка на заднем плане"/>
          <p:cNvPicPr>
            <a:picLocks noChangeAspect="1"/>
          </p:cNvPicPr>
          <p:nvPr/>
        </p:nvPicPr>
        <p:blipFill rotWithShape="1">
          <a:blip r:embed="rId3">
            <a:alphaModFix amt="50000"/>
          </a:blip>
          <a:srcRect b="15730"/>
          <a:stretch>
            <a:fillRect/>
          </a:stretch>
        </p:blipFill>
        <p:spPr>
          <a:xfrm>
            <a:off x="20" y="10"/>
            <a:ext cx="12191980" cy="6857990"/>
          </a:xfrm>
          <a:prstGeom prst="rect">
            <a:avLst/>
          </a:prstGeom>
        </p:spPr>
      </p:pic>
      <p:sp>
        <p:nvSpPr>
          <p:cNvPr id="23" name="Прямоугольник 11"/>
          <p:cNvSpPr>
            <a:spLocks noGrp="1" noRot="1" noChangeAspect="1" noMove="1" noResize="1" noEditPoints="1" noAdjustHandles="1" noChangeArrowheads="1" noChangeShapeType="1" noTextEdit="1"/>
          </p:cNvSpPr>
          <p:nvPr/>
        </p:nvSpPr>
        <p:spPr>
          <a:xfrm>
            <a:off x="1307870" y="1267730"/>
            <a:ext cx="9576262" cy="4307950"/>
          </a:xfrm>
          <a:prstGeom prst="rect">
            <a:avLst/>
          </a:prstGeom>
          <a:noFill/>
          <a:ln w="6350" cap="sq" cmpd="sng" algn="ctr">
            <a:solidFill>
              <a:schemeClr val="tx1">
                <a:lumMod val="75000"/>
                <a:lumOff val="25000"/>
              </a:schemeClr>
            </a:solidFill>
            <a:prstDash val="solid"/>
            <a:miter lim="800000"/>
          </a:ln>
          <a:effectLst>
            <a:softEdge rad="0"/>
          </a:effectLst>
        </p:spPr>
      </p:sp>
      <p:sp>
        <p:nvSpPr>
          <p:cNvPr id="2" name="Заголовок 1"/>
          <p:cNvSpPr>
            <a:spLocks noGrp="1"/>
          </p:cNvSpPr>
          <p:nvPr>
            <p:ph type="ctrTitle"/>
          </p:nvPr>
        </p:nvSpPr>
        <p:spPr>
          <a:xfrm>
            <a:off x="1561708" y="2091263"/>
            <a:ext cx="9068586" cy="2461504"/>
          </a:xfrm>
        </p:spPr>
        <p:txBody>
          <a:bodyPr rtlCol="0">
            <a:noAutofit/>
          </a:bodyPr>
          <a:lstStyle/>
          <a:p>
            <a:r>
              <a:rPr lang="ru-RU" sz="3200" dirty="0"/>
              <a:t>Использование метода проектов </a:t>
            </a:r>
            <a:r>
              <a:rPr lang="ru-RU" sz="3200" dirty="0" smtClean="0"/>
              <a:t/>
            </a:r>
            <a:br>
              <a:rPr lang="ru-RU" sz="3200" dirty="0" smtClean="0"/>
            </a:br>
            <a:r>
              <a:rPr lang="ru-RU" sz="3200" dirty="0" smtClean="0"/>
              <a:t>как </a:t>
            </a:r>
            <a:r>
              <a:rPr lang="ru-RU" sz="3200" dirty="0"/>
              <a:t>способ развития коммуникативной компетенции учащихся в рамках внеурочной </a:t>
            </a:r>
            <a:r>
              <a:rPr lang="ru-RU" sz="3200" dirty="0" smtClean="0"/>
              <a:t>деятельности</a:t>
            </a:r>
            <a:endParaRPr lang="ru-RU" sz="3200" noProof="1">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6936258" y="4623127"/>
            <a:ext cx="3696297" cy="732644"/>
          </a:xfrm>
        </p:spPr>
        <p:txBody>
          <a:bodyPr rtlCol="0">
            <a:normAutofit/>
          </a:bodyPr>
          <a:lstStyle/>
          <a:p>
            <a:pPr algn="l">
              <a:spcAft>
                <a:spcPts val="600"/>
              </a:spcAft>
            </a:pPr>
            <a:r>
              <a:rPr lang="ru-RU" noProof="1" smtClean="0">
                <a:latin typeface="Times New Roman" panose="02020603050405020304" pitchFamily="18" charset="0"/>
                <a:cs typeface="Times New Roman" panose="02020603050405020304" pitchFamily="18" charset="0"/>
              </a:rPr>
              <a:t>Лобасевич </a:t>
            </a:r>
            <a:r>
              <a:rPr lang="ru-RU" noProof="1">
                <a:latin typeface="Times New Roman" panose="02020603050405020304" pitchFamily="18" charset="0"/>
                <a:cs typeface="Times New Roman" panose="02020603050405020304" pitchFamily="18" charset="0"/>
              </a:rPr>
              <a:t>Надежда </a:t>
            </a:r>
            <a:r>
              <a:rPr lang="ru-RU" noProof="1" smtClean="0">
                <a:latin typeface="Times New Roman" panose="02020603050405020304" pitchFamily="18" charset="0"/>
                <a:cs typeface="Times New Roman" panose="02020603050405020304" pitchFamily="18" charset="0"/>
              </a:rPr>
              <a:t>Адольфовна,</a:t>
            </a:r>
          </a:p>
          <a:p>
            <a:pPr algn="l">
              <a:spcAft>
                <a:spcPts val="600"/>
              </a:spcAft>
            </a:pPr>
            <a:r>
              <a:rPr lang="ru-RU" noProof="1" smtClean="0">
                <a:latin typeface="Times New Roman" panose="02020603050405020304" pitchFamily="18" charset="0"/>
                <a:cs typeface="Times New Roman" panose="02020603050405020304" pitchFamily="18" charset="0"/>
              </a:rPr>
              <a:t> учитель французского языка</a:t>
            </a:r>
          </a:p>
        </p:txBody>
      </p:sp>
      <p:sp>
        <p:nvSpPr>
          <p:cNvPr id="24" name="Прямоугольник 13"/>
          <p:cNvSpPr>
            <a:spLocks noGrp="1" noRot="1" noChangeAspect="1" noMove="1" noResize="1" noEditPoints="1" noAdjustHandles="1" noChangeArrowheads="1" noChangeShapeType="1" noTextEdit="1"/>
          </p:cNvSpPr>
          <p:nvPr/>
        </p:nvSpPr>
        <p:spPr>
          <a:xfrm>
            <a:off x="1447801" y="1411615"/>
            <a:ext cx="9296400" cy="4034770"/>
          </a:xfrm>
          <a:prstGeom prst="rect">
            <a:avLst/>
          </a:prstGeom>
          <a:noFill/>
          <a:ln w="6350" cap="sq" cmpd="sng" algn="ctr">
            <a:solidFill>
              <a:schemeClr val="tx1">
                <a:lumMod val="75000"/>
                <a:lumOff val="25000"/>
                <a:alpha val="80000"/>
              </a:schemeClr>
            </a:solidFill>
            <a:prstDash val="solid"/>
            <a:miter lim="800000"/>
          </a:ln>
          <a:effectLst/>
        </p:spPr>
      </p:sp>
      <p:pic>
        <p:nvPicPr>
          <p:cNvPr id="8" name="Picture 2" descr="D:\Гимназия\Логотип Гимназии.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045" y="88510"/>
            <a:ext cx="1622854" cy="1090721"/>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7751" y="362507"/>
            <a:ext cx="11516498" cy="807266"/>
          </a:xfrm>
        </p:spPr>
        <p:txBody>
          <a:bodyPr/>
          <a:lstStyle/>
          <a:p>
            <a:pPr algn="ctr"/>
            <a:r>
              <a:rPr lang="ru-RU" dirty="0" smtClean="0">
                <a:latin typeface="Times New Roman" panose="02020603050405020304" pitchFamily="18" charset="0"/>
                <a:cs typeface="Times New Roman" panose="02020603050405020304" pitchFamily="18" charset="0"/>
              </a:rPr>
              <a:t>Этапы проекта</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11892" y="1485282"/>
            <a:ext cx="11368217" cy="3931920"/>
          </a:xfrm>
        </p:spPr>
        <p:txBody>
          <a:bodyPr>
            <a:normAutofit/>
          </a:bodyPr>
          <a:lstStyle/>
          <a:p>
            <a:pPr marL="0" indent="0" algn="just">
              <a:buNone/>
            </a:pPr>
            <a:r>
              <a:rPr lang="ru-RU" sz="2000" b="1" dirty="0" smtClean="0">
                <a:latin typeface="Times New Roman" panose="02020603050405020304" pitchFamily="18" charset="0"/>
                <a:cs typeface="Times New Roman" panose="02020603050405020304" pitchFamily="18" charset="0"/>
              </a:rPr>
              <a:t>Этап исследования </a:t>
            </a:r>
            <a:r>
              <a:rPr lang="ru-RU" sz="2000" dirty="0" smtClean="0">
                <a:latin typeface="Times New Roman" panose="02020603050405020304" pitchFamily="18" charset="0"/>
                <a:cs typeface="Times New Roman" panose="02020603050405020304" pitchFamily="18" charset="0"/>
              </a:rPr>
              <a:t>(актуализация лексики, просмотр фильма по теме, исследование целевой аудитории, написание сочинения)</a:t>
            </a:r>
          </a:p>
          <a:p>
            <a:pPr marL="0" indent="0" algn="just">
              <a:buNone/>
            </a:pPr>
            <a:r>
              <a:rPr lang="ru-RU" sz="2000" u="sng" dirty="0" smtClean="0">
                <a:latin typeface="Times New Roman" panose="02020603050405020304" pitchFamily="18" charset="0"/>
                <a:cs typeface="Times New Roman" panose="02020603050405020304" pitchFamily="18" charset="0"/>
              </a:rPr>
              <a:t>Инструменты исследования</a:t>
            </a:r>
            <a:r>
              <a:rPr lang="ru-RU" sz="2000" dirty="0" smtClean="0">
                <a:latin typeface="Times New Roman" panose="02020603050405020304" pitchFamily="18" charset="0"/>
                <a:cs typeface="Times New Roman" panose="02020603050405020304" pitchFamily="18" charset="0"/>
              </a:rPr>
              <a:t>: онлайн </a:t>
            </a:r>
            <a:r>
              <a:rPr lang="ru-RU" sz="2000" dirty="0">
                <a:latin typeface="Times New Roman" panose="02020603050405020304" pitchFamily="18" charset="0"/>
                <a:cs typeface="Times New Roman" panose="02020603050405020304" pitchFamily="18" charset="0"/>
              </a:rPr>
              <a:t>ресурсы, анализ данных для понимания текущих трендов в рекламе и рыночной динамики, изучение публикаций и литературы о технологиях и методах эффективной </a:t>
            </a:r>
            <a:r>
              <a:rPr lang="ru-RU" sz="2000" dirty="0" smtClean="0">
                <a:latin typeface="Times New Roman" panose="02020603050405020304" pitchFamily="18" charset="0"/>
                <a:cs typeface="Times New Roman" panose="02020603050405020304" pitchFamily="18" charset="0"/>
              </a:rPr>
              <a:t>рекламы</a:t>
            </a:r>
          </a:p>
          <a:p>
            <a:pPr marL="0" indent="0" algn="just">
              <a:buNone/>
            </a:pPr>
            <a:r>
              <a:rPr lang="ru-RU" sz="2000" b="1" dirty="0" smtClean="0">
                <a:latin typeface="Times New Roman" panose="02020603050405020304" pitchFamily="18" charset="0"/>
                <a:cs typeface="Times New Roman" panose="02020603050405020304" pitchFamily="18" charset="0"/>
              </a:rPr>
              <a:t>Практический этап </a:t>
            </a:r>
            <a:r>
              <a:rPr lang="ru-RU" sz="2000" dirty="0" smtClean="0">
                <a:latin typeface="Times New Roman" panose="02020603050405020304" pitchFamily="18" charset="0"/>
                <a:cs typeface="Times New Roman" panose="02020603050405020304" pitchFamily="18" charset="0"/>
              </a:rPr>
              <a:t>(создание своей рекламы). Включает </a:t>
            </a:r>
            <a:r>
              <a:rPr lang="ru-RU" sz="2000" dirty="0">
                <a:latin typeface="Times New Roman" panose="02020603050405020304" pitchFamily="18" charset="0"/>
                <a:cs typeface="Times New Roman" panose="02020603050405020304" pitchFamily="18" charset="0"/>
              </a:rPr>
              <a:t>тесное интегрирование французского языка во все аспекты рекламного продукта</a:t>
            </a:r>
          </a:p>
          <a:p>
            <a:pPr marL="0" indent="0">
              <a:buNone/>
            </a:pPr>
            <a:endParaRPr lang="ru-RU"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2465" y="337794"/>
            <a:ext cx="11491784" cy="1054401"/>
          </a:xfrm>
        </p:spPr>
        <p:txBody>
          <a:bodyPr/>
          <a:lstStyle/>
          <a:p>
            <a:pPr algn="ctr"/>
            <a:r>
              <a:rPr lang="ru-RU" dirty="0" smtClean="0">
                <a:latin typeface="Times New Roman" panose="02020603050405020304" pitchFamily="18" charset="0"/>
                <a:cs typeface="Times New Roman" panose="02020603050405020304" pitchFamily="18" charset="0"/>
              </a:rPr>
              <a:t>Этапы проекта</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62465" y="1474573"/>
            <a:ext cx="11359977" cy="4560467"/>
          </a:xfrm>
        </p:spPr>
        <p:txBody>
          <a:bodyPr>
            <a:normAutofit/>
          </a:bodyPr>
          <a:lstStyle/>
          <a:p>
            <a:pPr marL="0" indent="0">
              <a:buNone/>
            </a:pPr>
            <a:r>
              <a:rPr lang="ru-RU" sz="2200" b="1" dirty="0" smtClean="0">
                <a:latin typeface="Times New Roman" panose="02020603050405020304" pitchFamily="18" charset="0"/>
                <a:cs typeface="Times New Roman" panose="02020603050405020304" pitchFamily="18" charset="0"/>
              </a:rPr>
              <a:t>Этап оценки. </a:t>
            </a:r>
            <a:r>
              <a:rPr lang="ru-RU" sz="2200" dirty="0">
                <a:latin typeface="Times New Roman" panose="02020603050405020304" pitchFamily="18" charset="0"/>
                <a:cs typeface="Times New Roman" panose="02020603050405020304" pitchFamily="18" charset="0"/>
              </a:rPr>
              <a:t>Эксперты</a:t>
            </a:r>
            <a:r>
              <a:rPr lang="ru-RU" sz="2200" b="1" dirty="0">
                <a:latin typeface="Times New Roman" panose="02020603050405020304" pitchFamily="18" charset="0"/>
                <a:cs typeface="Times New Roman" panose="02020603050405020304" pitchFamily="18" charset="0"/>
              </a:rPr>
              <a:t> </a:t>
            </a:r>
            <a:r>
              <a:rPr lang="ru-RU" sz="2200" dirty="0">
                <a:latin typeface="Times New Roman" panose="02020603050405020304" pitchFamily="18" charset="0"/>
                <a:cs typeface="Times New Roman" panose="02020603050405020304" pitchFamily="18" charset="0"/>
              </a:rPr>
              <a:t>оценили работы по следующим критериям:</a:t>
            </a:r>
          </a:p>
          <a:p>
            <a:pPr marL="0" indent="0">
              <a:buNone/>
            </a:pPr>
            <a:r>
              <a:rPr lang="ru-RU" sz="2200" dirty="0">
                <a:latin typeface="Times New Roman" panose="02020603050405020304" pitchFamily="18" charset="0"/>
                <a:cs typeface="Times New Roman" panose="02020603050405020304" pitchFamily="18" charset="0"/>
              </a:rPr>
              <a:t>1. </a:t>
            </a:r>
            <a:r>
              <a:rPr lang="ru-RU" sz="2200" dirty="0" smtClean="0">
                <a:latin typeface="Times New Roman" panose="02020603050405020304" pitchFamily="18" charset="0"/>
                <a:cs typeface="Times New Roman" panose="02020603050405020304" pitchFamily="18" charset="0"/>
              </a:rPr>
              <a:t>соответствие </a:t>
            </a:r>
            <a:r>
              <a:rPr lang="ru-RU" sz="2200" dirty="0">
                <a:latin typeface="Times New Roman" panose="02020603050405020304" pitchFamily="18" charset="0"/>
                <a:cs typeface="Times New Roman" panose="02020603050405020304" pitchFamily="18" charset="0"/>
              </a:rPr>
              <a:t>имиджу </a:t>
            </a:r>
            <a:r>
              <a:rPr lang="ru-RU" sz="2200" dirty="0" smtClean="0">
                <a:latin typeface="Times New Roman" panose="02020603050405020304" pitchFamily="18" charset="0"/>
                <a:cs typeface="Times New Roman" panose="02020603050405020304" pitchFamily="18" charset="0"/>
              </a:rPr>
              <a:t>компании;</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2. </a:t>
            </a:r>
            <a:r>
              <a:rPr lang="ru-RU" sz="2200" dirty="0" smtClean="0">
                <a:latin typeface="Times New Roman" panose="02020603050405020304" pitchFamily="18" charset="0"/>
                <a:cs typeface="Times New Roman" panose="02020603050405020304" pitchFamily="18" charset="0"/>
              </a:rPr>
              <a:t>оформление </a:t>
            </a:r>
            <a:r>
              <a:rPr lang="ru-RU" sz="2200" dirty="0">
                <a:latin typeface="Times New Roman" panose="02020603050405020304" pitchFamily="18" charset="0"/>
                <a:cs typeface="Times New Roman" panose="02020603050405020304" pitchFamily="18" charset="0"/>
              </a:rPr>
              <a:t>(применение навыков дизайна</a:t>
            </a:r>
            <a:r>
              <a:rPr lang="ru-RU" sz="2200" dirty="0" smtClean="0">
                <a:latin typeface="Times New Roman" panose="02020603050405020304" pitchFamily="18" charset="0"/>
                <a:cs typeface="Times New Roman" panose="02020603050405020304" pitchFamily="18" charset="0"/>
              </a:rPr>
              <a:t>);</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3. </a:t>
            </a:r>
            <a:r>
              <a:rPr lang="ru-RU" sz="2200" dirty="0" smtClean="0">
                <a:latin typeface="Times New Roman" panose="02020603050405020304" pitchFamily="18" charset="0"/>
                <a:cs typeface="Times New Roman" panose="02020603050405020304" pitchFamily="18" charset="0"/>
              </a:rPr>
              <a:t>полнота </a:t>
            </a:r>
            <a:r>
              <a:rPr lang="ru-RU" sz="2200" dirty="0">
                <a:latin typeface="Times New Roman" panose="02020603050405020304" pitchFamily="18" charset="0"/>
                <a:cs typeface="Times New Roman" panose="02020603050405020304" pitchFamily="18" charset="0"/>
              </a:rPr>
              <a:t>отраженной </a:t>
            </a:r>
            <a:r>
              <a:rPr lang="ru-RU" sz="2200" dirty="0" smtClean="0">
                <a:latin typeface="Times New Roman" panose="02020603050405020304" pitchFamily="18" charset="0"/>
                <a:cs typeface="Times New Roman" panose="02020603050405020304" pitchFamily="18" charset="0"/>
              </a:rPr>
              <a:t>информации;</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4. </a:t>
            </a:r>
            <a:r>
              <a:rPr lang="ru-RU" sz="2200" dirty="0" smtClean="0">
                <a:latin typeface="Times New Roman" panose="02020603050405020304" pitchFamily="18" charset="0"/>
                <a:cs typeface="Times New Roman" panose="02020603050405020304" pitchFamily="18" charset="0"/>
              </a:rPr>
              <a:t>легкость восприятия;</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5. </a:t>
            </a:r>
            <a:r>
              <a:rPr lang="ru-RU" sz="2200" dirty="0" smtClean="0">
                <a:latin typeface="Times New Roman" panose="02020603050405020304" pitchFamily="18" charset="0"/>
                <a:cs typeface="Times New Roman" panose="02020603050405020304" pitchFamily="18" charset="0"/>
              </a:rPr>
              <a:t>соответствие </a:t>
            </a:r>
            <a:r>
              <a:rPr lang="ru-RU" sz="2200" dirty="0">
                <a:latin typeface="Times New Roman" panose="02020603050405020304" pitchFamily="18" charset="0"/>
                <a:cs typeface="Times New Roman" panose="02020603050405020304" pitchFamily="18" charset="0"/>
              </a:rPr>
              <a:t>товара цветовой </a:t>
            </a:r>
            <a:r>
              <a:rPr lang="ru-RU" sz="2200" dirty="0" smtClean="0">
                <a:latin typeface="Times New Roman" panose="02020603050405020304" pitchFamily="18" charset="0"/>
                <a:cs typeface="Times New Roman" panose="02020603050405020304" pitchFamily="18" charset="0"/>
              </a:rPr>
              <a:t>гамме;</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6. </a:t>
            </a:r>
            <a:r>
              <a:rPr lang="ru-RU" sz="2200" dirty="0" smtClean="0">
                <a:latin typeface="Times New Roman" panose="02020603050405020304" pitchFamily="18" charset="0"/>
                <a:cs typeface="Times New Roman" panose="02020603050405020304" pitchFamily="18" charset="0"/>
              </a:rPr>
              <a:t>эрудиция</a:t>
            </a:r>
            <a:r>
              <a:rPr lang="ru-RU" sz="2200" dirty="0">
                <a:latin typeface="Times New Roman" panose="02020603050405020304" pitchFamily="18" charset="0"/>
                <a:cs typeface="Times New Roman" panose="02020603050405020304" pitchFamily="18" charset="0"/>
              </a:rPr>
              <a:t>.</a:t>
            </a:r>
            <a:br>
              <a:rPr lang="ru-RU" sz="2200" dirty="0">
                <a:latin typeface="Times New Roman" panose="02020603050405020304" pitchFamily="18" charset="0"/>
                <a:cs typeface="Times New Roman" panose="02020603050405020304" pitchFamily="18" charset="0"/>
              </a:rPr>
            </a:br>
            <a:endParaRPr lang="ru-RU" sz="22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508" y="43616"/>
            <a:ext cx="10058400" cy="1371600"/>
          </a:xfrm>
        </p:spPr>
        <p:txBody>
          <a:bodyPr/>
          <a:lstStyle/>
          <a:p>
            <a:pPr algn="ctr"/>
            <a:r>
              <a:rPr lang="ru-RU" dirty="0" smtClean="0">
                <a:latin typeface="Times New Roman" panose="02020603050405020304" pitchFamily="18" charset="0"/>
                <a:cs typeface="Times New Roman" panose="02020603050405020304" pitchFamily="18" charset="0"/>
              </a:rPr>
              <a:t>Рекламы учеников</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69029" y="5216434"/>
            <a:ext cx="8482148" cy="818606"/>
          </a:xfrm>
        </p:spPr>
        <p:txBody>
          <a:bodyPr>
            <a:normAutofit/>
          </a:bodyPr>
          <a:lstStyle/>
          <a:p>
            <a:endParaRPr lang="ru-RU"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83958" y="1660088"/>
            <a:ext cx="5611745" cy="4211689"/>
          </a:xfrm>
          <a:prstGeom prst="rect">
            <a:avLst/>
          </a:prstGeom>
        </p:spPr>
      </p:pic>
      <p:pic>
        <p:nvPicPr>
          <p:cNvPr id="6" name="Рисунок 5"/>
          <p:cNvPicPr>
            <a:picLocks noChangeAspect="1"/>
          </p:cNvPicPr>
          <p:nvPr/>
        </p:nvPicPr>
        <p:blipFill>
          <a:blip r:embed="rId3"/>
          <a:stretch>
            <a:fillRect/>
          </a:stretch>
        </p:blipFill>
        <p:spPr>
          <a:xfrm>
            <a:off x="6221977" y="1666050"/>
            <a:ext cx="5611543" cy="420572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508" y="43616"/>
            <a:ext cx="10058400" cy="1371600"/>
          </a:xfrm>
        </p:spPr>
        <p:txBody>
          <a:bodyPr/>
          <a:lstStyle/>
          <a:p>
            <a:pPr algn="ctr"/>
            <a:r>
              <a:rPr lang="ru-RU" dirty="0" smtClean="0">
                <a:latin typeface="Times New Roman" panose="02020603050405020304" pitchFamily="18" charset="0"/>
                <a:cs typeface="Times New Roman" panose="02020603050405020304" pitchFamily="18" charset="0"/>
              </a:rPr>
              <a:t>Рекламы учеников</a:t>
            </a:r>
            <a:endParaRPr lang="ru-RU" dirty="0">
              <a:latin typeface="Times New Roman" panose="02020603050405020304" pitchFamily="18" charset="0"/>
              <a:cs typeface="Times New Roman" panose="02020603050405020304" pitchFamily="18" charset="0"/>
            </a:endParaRPr>
          </a:p>
        </p:txBody>
      </p:sp>
      <p:pic>
        <p:nvPicPr>
          <p:cNvPr id="8" name="Рисунок 7"/>
          <p:cNvPicPr/>
          <p:nvPr/>
        </p:nvPicPr>
        <p:blipFill>
          <a:blip r:embed="rId2"/>
          <a:stretch>
            <a:fillRect/>
          </a:stretch>
        </p:blipFill>
        <p:spPr>
          <a:xfrm>
            <a:off x="352236" y="1252465"/>
            <a:ext cx="6092825" cy="4512945"/>
          </a:xfrm>
          <a:prstGeom prst="rect">
            <a:avLst/>
          </a:prstGeom>
        </p:spPr>
      </p:pic>
      <p:pic>
        <p:nvPicPr>
          <p:cNvPr id="9" name="Рисунок 8"/>
          <p:cNvPicPr>
            <a:picLocks noChangeAspect="1"/>
          </p:cNvPicPr>
          <p:nvPr/>
        </p:nvPicPr>
        <p:blipFill>
          <a:blip r:embed="rId3"/>
          <a:stretch>
            <a:fillRect/>
          </a:stretch>
        </p:blipFill>
        <p:spPr>
          <a:xfrm>
            <a:off x="6666510" y="2330071"/>
            <a:ext cx="5069385" cy="235773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Рекламы учеников</a:t>
            </a:r>
            <a:endParaRPr lang="ru-RU" dirty="0"/>
          </a:p>
        </p:txBody>
      </p:sp>
      <p:pic>
        <p:nvPicPr>
          <p:cNvPr id="5" name="Объект 4"/>
          <p:cNvPicPr>
            <a:picLocks noGrp="1" noChangeAspect="1"/>
          </p:cNvPicPr>
          <p:nvPr>
            <p:ph sz="half" idx="1"/>
          </p:nvPr>
        </p:nvPicPr>
        <p:blipFill>
          <a:blip r:embed="rId2"/>
          <a:stretch>
            <a:fillRect/>
          </a:stretch>
        </p:blipFill>
        <p:spPr>
          <a:xfrm>
            <a:off x="1181015" y="1702676"/>
            <a:ext cx="4767981" cy="4792717"/>
          </a:xfrm>
        </p:spPr>
      </p:pic>
      <p:sp>
        <p:nvSpPr>
          <p:cNvPr id="10" name="Объект 9"/>
          <p:cNvSpPr>
            <a:spLocks noGrp="1"/>
          </p:cNvSpPr>
          <p:nvPr>
            <p:ph sz="half" idx="2"/>
          </p:nvPr>
        </p:nvSpPr>
        <p:spPr>
          <a:xfrm>
            <a:off x="6370320" y="2103120"/>
            <a:ext cx="5059680" cy="3982370"/>
          </a:xfrm>
        </p:spPr>
        <p:txBody>
          <a:bodyPr>
            <a:noAutofit/>
          </a:bodyPr>
          <a:lstStyle/>
          <a:p>
            <a:r>
              <a:rPr lang="fr-FR" sz="1600" dirty="0" smtClean="0">
                <a:latin typeface="Times New Roman" panose="02020603050405020304" pitchFamily="18" charset="0"/>
                <a:cs typeface="Times New Roman" panose="02020603050405020304" pitchFamily="18" charset="0"/>
              </a:rPr>
              <a:t>On peut voir cette publicité à la télévision ou dans la rue. Elle présente des aquarelles. Cette pub s’adresse aux peintres ou aux gens qui aiment peindre. Au premier plan de cette pub on voit la femme qui dessine. Sur la gauche on représente la boîte d’aquarelles avec 24 couleurs. Au-dessous de l’affiche, on peut découvrir le slogan qui dit </a:t>
            </a:r>
            <a:r>
              <a:rPr lang="ru-RU" sz="1600" dirty="0" smtClean="0">
                <a:latin typeface="Times New Roman" panose="02020603050405020304" pitchFamily="18" charset="0"/>
                <a:cs typeface="Times New Roman" panose="02020603050405020304" pitchFamily="18" charset="0"/>
              </a:rPr>
              <a:t>«</a:t>
            </a:r>
            <a:r>
              <a:rPr lang="fr-FR" sz="1600" dirty="0" smtClean="0">
                <a:latin typeface="Times New Roman" panose="02020603050405020304" pitchFamily="18" charset="0"/>
                <a:cs typeface="Times New Roman" panose="02020603050405020304" pitchFamily="18" charset="0"/>
              </a:rPr>
              <a:t>nous faisons la vie plus vivement</a:t>
            </a:r>
            <a:r>
              <a:rPr lang="ru-RU" sz="1600" dirty="0" smtClean="0">
                <a:latin typeface="Times New Roman" panose="02020603050405020304" pitchFamily="18" charset="0"/>
                <a:cs typeface="Times New Roman" panose="02020603050405020304" pitchFamily="18" charset="0"/>
              </a:rPr>
              <a:t>»</a:t>
            </a:r>
            <a:r>
              <a:rPr lang="fr-FR" sz="1600" dirty="0" smtClean="0">
                <a:latin typeface="Times New Roman" panose="02020603050405020304" pitchFamily="18" charset="0"/>
                <a:cs typeface="Times New Roman" panose="02020603050405020304" pitchFamily="18" charset="0"/>
              </a:rPr>
              <a:t>. Le mot-clé est </a:t>
            </a:r>
            <a:r>
              <a:rPr lang="ru-RU" sz="1600" dirty="0" smtClean="0">
                <a:latin typeface="Times New Roman" panose="02020603050405020304" pitchFamily="18" charset="0"/>
                <a:cs typeface="Times New Roman" panose="02020603050405020304" pitchFamily="18" charset="0"/>
              </a:rPr>
              <a:t>«</a:t>
            </a:r>
            <a:r>
              <a:rPr lang="fr-FR" sz="1600" dirty="0" smtClean="0">
                <a:latin typeface="Times New Roman" panose="02020603050405020304" pitchFamily="18" charset="0"/>
                <a:cs typeface="Times New Roman" panose="02020603050405020304" pitchFamily="18" charset="0"/>
              </a:rPr>
              <a:t>plus vivement</a:t>
            </a:r>
            <a:r>
              <a:rPr lang="ru-RU" sz="1600" dirty="0" smtClean="0">
                <a:latin typeface="Times New Roman" panose="02020603050405020304" pitchFamily="18" charset="0"/>
                <a:cs typeface="Times New Roman" panose="02020603050405020304" pitchFamily="18" charset="0"/>
              </a:rPr>
              <a:t>»</a:t>
            </a:r>
            <a:r>
              <a:rPr lang="fr-FR" sz="1600" dirty="0" smtClean="0">
                <a:latin typeface="Times New Roman" panose="02020603050405020304" pitchFamily="18" charset="0"/>
                <a:cs typeface="Times New Roman" panose="02020603050405020304" pitchFamily="18" charset="0"/>
              </a:rPr>
              <a:t>. Il déclare les meilleures qualités du produit. Je suis d’accord avec ce message parce que ce sont les meilleures aquarelles pour peindre. Il y</a:t>
            </a:r>
            <a:r>
              <a:rPr lang="ru-RU" sz="1600" dirty="0" smtClean="0">
                <a:latin typeface="Times New Roman" panose="02020603050405020304" pitchFamily="18" charset="0"/>
                <a:cs typeface="Times New Roman" panose="02020603050405020304" pitchFamily="18" charset="0"/>
              </a:rPr>
              <a:t> </a:t>
            </a:r>
            <a:r>
              <a:rPr lang="fr-FR" sz="1600" dirty="0" smtClean="0">
                <a:latin typeface="Times New Roman" panose="02020603050405020304" pitchFamily="18" charset="0"/>
                <a:cs typeface="Times New Roman" panose="02020603050405020304" pitchFamily="18" charset="0"/>
              </a:rPr>
              <a:t>a toute sorte de couleurs. La couleur principale est rouge. Cette couleur attire l’attention des gens. Je trouve cette pub réussie, intéressante et originale. Cette pub me plaît beaucoup parce qu’elle donne beaucoup  d’informations sur le produit. Quant à moi, j’adore dessiner et j’achèterai avec plaisir ces aquarelles.</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8623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508" y="43616"/>
            <a:ext cx="10058400" cy="1371600"/>
          </a:xfrm>
        </p:spPr>
        <p:txBody>
          <a:bodyPr/>
          <a:lstStyle/>
          <a:p>
            <a:pPr algn="ctr"/>
            <a:r>
              <a:rPr lang="ru-RU" dirty="0" smtClean="0">
                <a:latin typeface="Times New Roman" panose="02020603050405020304" pitchFamily="18" charset="0"/>
                <a:cs typeface="Times New Roman" panose="02020603050405020304" pitchFamily="18" charset="0"/>
              </a:rPr>
              <a:t>Рекламы учеников</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69029" y="5216434"/>
            <a:ext cx="8482148" cy="818606"/>
          </a:xfrm>
        </p:spPr>
        <p:txBody>
          <a:bodyPr>
            <a:normAutofit/>
          </a:bodyPr>
          <a:lstStyle/>
          <a:p>
            <a:endParaRPr lang="ru-RU"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pic>
        <p:nvPicPr>
          <p:cNvPr id="8" name="Объект 3"/>
          <p:cNvPicPr/>
          <p:nvPr/>
        </p:nvPicPr>
        <p:blipFill>
          <a:blip r:embed="rId2">
            <a:extLst>
              <a:ext uri="{28A0092B-C50C-407E-A947-70E740481C1C}">
                <a14:useLocalDpi xmlns:a14="http://schemas.microsoft.com/office/drawing/2010/main" val="0"/>
              </a:ext>
            </a:extLst>
          </a:blip>
          <a:stretch>
            <a:fillRect/>
          </a:stretch>
        </p:blipFill>
        <p:spPr>
          <a:xfrm>
            <a:off x="461554" y="1654629"/>
            <a:ext cx="5225143" cy="4049485"/>
          </a:xfrm>
          <a:prstGeom prst="rect">
            <a:avLst/>
          </a:prstGeom>
        </p:spPr>
      </p:pic>
      <p:sp>
        <p:nvSpPr>
          <p:cNvPr id="4" name="TextBox 3"/>
          <p:cNvSpPr txBox="1"/>
          <p:nvPr/>
        </p:nvSpPr>
        <p:spPr>
          <a:xfrm>
            <a:off x="6183086" y="1746142"/>
            <a:ext cx="5673080" cy="3970318"/>
          </a:xfrm>
          <a:prstGeom prst="rect">
            <a:avLst/>
          </a:prstGeom>
          <a:noFill/>
        </p:spPr>
        <p:txBody>
          <a:bodyPr wrap="square" rtlCol="0">
            <a:spAutoFit/>
          </a:bodyPr>
          <a:lstStyle/>
          <a:p>
            <a:pPr lvl="0"/>
            <a:r>
              <a:rPr lang="fr-FR" dirty="0">
                <a:latin typeface="Times New Roman" panose="02020603050405020304" pitchFamily="18" charset="0"/>
                <a:cs typeface="Times New Roman" panose="02020603050405020304" pitchFamily="18" charset="0"/>
              </a:rPr>
              <a:t>Cette publicité nous présente une nouvelle collection de  vêtements pour hommes, la marque "Nike". Ce modèle est pour les adolescents. Sur cette publicité nous voyons le t-shirt  . Il y a un slogan "Faire le sport avec nous", mais il n'y a pas de texte. Ce slogan montre la qualité et le confort des vêtements. Sur cette image il y a beaucoup de couleur bleue. C’est la couleur dominante. Il y a un rapport entre la couleur et la publicité. La couleur bleue – c’est la couleur de la liberté. Le sport est une liberté. Quand la personne fait du sport, il se distrait des problèmes. Je trouve cette publicité intéressant et bon, elle me plaît. Elle provoque le désir d'acheter le t-shirt, parce que c'est une bonne marque de vêtements.</a:t>
            </a:r>
            <a:endParaRPr lang="ru-RU"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508" y="43616"/>
            <a:ext cx="10058400" cy="1371600"/>
          </a:xfrm>
        </p:spPr>
        <p:txBody>
          <a:bodyPr/>
          <a:lstStyle/>
          <a:p>
            <a:pPr algn="ctr"/>
            <a:r>
              <a:rPr lang="ru-RU" dirty="0" smtClean="0">
                <a:latin typeface="Times New Roman" panose="02020603050405020304" pitchFamily="18" charset="0"/>
                <a:cs typeface="Times New Roman" panose="02020603050405020304" pitchFamily="18" charset="0"/>
              </a:rPr>
              <a:t>Рекламы учеников</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69029" y="5216434"/>
            <a:ext cx="8482148" cy="818606"/>
          </a:xfrm>
        </p:spPr>
        <p:txBody>
          <a:bodyPr>
            <a:normAutofit/>
          </a:bodyPr>
          <a:lstStyle/>
          <a:p>
            <a:endParaRPr lang="ru-RU"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443580" y="1488916"/>
            <a:ext cx="5636725" cy="4227544"/>
          </a:xfrm>
          <a:prstGeom prst="rect">
            <a:avLst/>
          </a:prstGeom>
        </p:spPr>
      </p:pic>
      <p:pic>
        <p:nvPicPr>
          <p:cNvPr id="7" name="Рисунок 6"/>
          <p:cNvPicPr>
            <a:picLocks noChangeAspect="1"/>
          </p:cNvPicPr>
          <p:nvPr/>
        </p:nvPicPr>
        <p:blipFill>
          <a:blip r:embed="rId3"/>
          <a:stretch>
            <a:fillRect/>
          </a:stretch>
        </p:blipFill>
        <p:spPr>
          <a:xfrm>
            <a:off x="6550367" y="1488916"/>
            <a:ext cx="5293164" cy="422754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D:\photo\photo3\IMG_165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5308" y="399342"/>
            <a:ext cx="4217773" cy="2907956"/>
          </a:xfrm>
          <a:prstGeom prst="rect">
            <a:avLst/>
          </a:prstGeom>
          <a:noFill/>
          <a:ln>
            <a:noFill/>
          </a:ln>
        </p:spPr>
      </p:pic>
      <p:pic>
        <p:nvPicPr>
          <p:cNvPr id="4" name="Рисунок 3"/>
          <p:cNvPicPr/>
          <p:nvPr/>
        </p:nvPicPr>
        <p:blipFill>
          <a:blip r:embed="rId3"/>
          <a:stretch>
            <a:fillRect/>
          </a:stretch>
        </p:blipFill>
        <p:spPr>
          <a:xfrm>
            <a:off x="1555776" y="399342"/>
            <a:ext cx="4539049" cy="2907957"/>
          </a:xfrm>
          <a:prstGeom prst="rect">
            <a:avLst/>
          </a:prstGeom>
        </p:spPr>
      </p:pic>
      <p:pic>
        <p:nvPicPr>
          <p:cNvPr id="8" name="Рисунок 7" descr="D:\photo\photo3\IMG_164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1721" y="3358883"/>
            <a:ext cx="4533104" cy="3039858"/>
          </a:xfrm>
          <a:prstGeom prst="rect">
            <a:avLst/>
          </a:prstGeom>
          <a:noFill/>
          <a:ln>
            <a:noFill/>
          </a:ln>
        </p:spPr>
      </p:pic>
      <p:pic>
        <p:nvPicPr>
          <p:cNvPr id="9" name="Рисунок 8" descr="D:\photo\photos du festival du theatre\DSCF0039.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5308" y="3398012"/>
            <a:ext cx="4217773" cy="2961600"/>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620"/>
            <a:ext cx="10058400" cy="762000"/>
          </a:xfrm>
        </p:spPr>
        <p:txBody>
          <a:bodyPr/>
          <a:lstStyle/>
          <a:p>
            <a:pPr algn="ctr"/>
            <a:r>
              <a:rPr lang="ru-RU" altLang="en-US"/>
              <a:t>Литература</a:t>
            </a:r>
          </a:p>
        </p:txBody>
      </p:sp>
      <p:sp>
        <p:nvSpPr>
          <p:cNvPr id="3" name="Замещающее содержимое 2"/>
          <p:cNvSpPr>
            <a:spLocks noGrp="1"/>
          </p:cNvSpPr>
          <p:nvPr>
            <p:ph idx="1"/>
          </p:nvPr>
        </p:nvSpPr>
        <p:spPr>
          <a:xfrm>
            <a:off x="1066800" y="1531620"/>
            <a:ext cx="10058400" cy="4961255"/>
          </a:xfrm>
        </p:spPr>
        <p:txBody>
          <a:bodyPr>
            <a:normAutofit fontScale="87500" lnSpcReduction="20000"/>
          </a:bodyPr>
          <a:lstStyle/>
          <a:p>
            <a:r>
              <a:rPr lang="ru-RU" altLang="en-US" sz="2000">
                <a:latin typeface="Times New Roman" panose="02020603050405020304" pitchFamily="18" charset="0"/>
                <a:cs typeface="Times New Roman" panose="02020603050405020304" pitchFamily="18" charset="0"/>
              </a:rPr>
              <a:t> 1.Агапова, О. Проектно-созидательная модель обучения [Текст] / О. Агапова, А. Кривошеев, У. Ушаков // Alma mater. — 1994. — № 1.</a:t>
            </a:r>
          </a:p>
          <a:p>
            <a:r>
              <a:rPr lang="ru-RU" altLang="en-US" sz="2000">
                <a:latin typeface="Times New Roman" panose="02020603050405020304" pitchFamily="18" charset="0"/>
                <a:cs typeface="Times New Roman" panose="02020603050405020304" pitchFamily="18" charset="0"/>
              </a:rPr>
              <a:t>2.Агафонова, М. А. Метод проектов [Текст] / М. А. Агафонова // Вопросы Интернет Образования. — 2006. — № 35.</a:t>
            </a:r>
          </a:p>
          <a:p>
            <a:r>
              <a:rPr lang="ru-RU" altLang="en-US" sz="2000">
                <a:latin typeface="Times New Roman" panose="02020603050405020304" pitchFamily="18" charset="0"/>
                <a:cs typeface="Times New Roman" panose="02020603050405020304" pitchFamily="18" charset="0"/>
              </a:rPr>
              <a:t>3.Бахтиярова, Е. М. Метод проектов и индивидуальные программы в продуктивном обучении [Текст] / Е. М. Бахтиярова // Школьные технологии. — 2001. — № 2</a:t>
            </a:r>
          </a:p>
          <a:p>
            <a:r>
              <a:rPr lang="ru-RU" altLang="en-US" sz="2000">
                <a:latin typeface="Times New Roman" panose="02020603050405020304" pitchFamily="18" charset="0"/>
                <a:cs typeface="Times New Roman" panose="02020603050405020304" pitchFamily="18" charset="0"/>
              </a:rPr>
              <a:t>4.Горлицкая, С. И. История метода проектов [Текст] / С. И. Горлицкая // Компьютерные инструменты в образовании. — 2001. — № 5.</a:t>
            </a:r>
          </a:p>
          <a:p>
            <a:r>
              <a:rPr lang="ru-RU" altLang="en-US" sz="2000">
                <a:latin typeface="Times New Roman" panose="02020603050405020304" pitchFamily="18" charset="0"/>
                <a:cs typeface="Times New Roman" panose="02020603050405020304" pitchFamily="18" charset="0"/>
              </a:rPr>
              <a:t>5.Джонсонс, Дж. К. Методы проектирования [Текст] / Дж. К. Джонсонс. — М., 1986. — 326 с.</a:t>
            </a:r>
          </a:p>
          <a:p>
            <a:r>
              <a:rPr lang="ru-RU" altLang="en-US" sz="2000">
                <a:latin typeface="Times New Roman" panose="02020603050405020304" pitchFamily="18" charset="0"/>
                <a:cs typeface="Times New Roman" panose="02020603050405020304" pitchFamily="18" charset="0"/>
              </a:rPr>
              <a:t>6.Нартова, О. В. Инновационные технологии в образовании: проектная методика [Текст] / О. В. Нартова / Качество образования: системы, технологии, инновации: материалы международной научно-практической конференции. — Барнаул: Изд-во АлгГТУ, 2007. — С. 316—317.</a:t>
            </a:r>
          </a:p>
          <a:p>
            <a:r>
              <a:rPr lang="ru-RU" altLang="en-US" sz="2000">
                <a:latin typeface="Times New Roman" panose="02020603050405020304" pitchFamily="18" charset="0"/>
                <a:cs typeface="Times New Roman" panose="02020603050405020304" pitchFamily="18" charset="0"/>
              </a:rPr>
              <a:t>7.Пахомова, Н. Ю. Метод учебного проекта в образовательном учреждении [Текст]: пособие для учителей и студентов педагогических вузов / Н. Ю. Пахомова. — М.: АРКТИ, 2003. — 110 с.</a:t>
            </a:r>
          </a:p>
          <a:p>
            <a:r>
              <a:rPr lang="ru-RU" altLang="en-US" sz="2000">
                <a:latin typeface="Times New Roman" panose="02020603050405020304" pitchFamily="18" charset="0"/>
                <a:cs typeface="Times New Roman" panose="02020603050405020304" pitchFamily="18" charset="0"/>
              </a:rPr>
              <a:t>8.Чечель, И. Д. Метод проектов или попытка избавить учителя от обязанностей всезнающего оракула [Текст] / И. Д. Чечель // Директор школы. — 1998. — № 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4801" y="1571941"/>
            <a:ext cx="8097794" cy="3931920"/>
          </a:xfrm>
        </p:spPr>
        <p:txBody>
          <a:bodyPr>
            <a:normAutofit/>
          </a:bodyPr>
          <a:lstStyle/>
          <a:p>
            <a:pPr marL="0" indent="0" algn="just">
              <a:buNone/>
            </a:pPr>
            <a:r>
              <a:rPr lang="ru-RU" sz="2000" b="1" dirty="0">
                <a:latin typeface="Times New Roman" panose="02020603050405020304" pitchFamily="18" charset="0"/>
                <a:cs typeface="Times New Roman" panose="02020603050405020304" pitchFamily="18" charset="0"/>
              </a:rPr>
              <a:t> </a:t>
            </a:r>
            <a:r>
              <a:rPr lang="ru-RU" sz="2000" b="1" dirty="0" smtClean="0">
                <a:latin typeface="Times New Roman" panose="02020603050405020304" pitchFamily="18" charset="0"/>
                <a:cs typeface="Times New Roman" panose="02020603050405020304" pitchFamily="18" charset="0"/>
              </a:rPr>
              <a:t>      Метод </a:t>
            </a:r>
            <a:r>
              <a:rPr lang="ru-RU" sz="2000" b="1" dirty="0">
                <a:latin typeface="Times New Roman" panose="02020603050405020304" pitchFamily="18" charset="0"/>
                <a:cs typeface="Times New Roman" panose="02020603050405020304" pitchFamily="18" charset="0"/>
              </a:rPr>
              <a:t>проектов </a:t>
            </a:r>
            <a:r>
              <a:rPr lang="ru-RU" sz="2000" dirty="0" smtClean="0">
                <a:latin typeface="Times New Roman" panose="02020603050405020304" pitchFamily="18" charset="0"/>
                <a:cs typeface="Times New Roman" panose="02020603050405020304" pitchFamily="18" charset="0"/>
              </a:rPr>
              <a:t>- одна </a:t>
            </a:r>
            <a:r>
              <a:rPr lang="ru-RU" sz="2000" dirty="0">
                <a:latin typeface="Times New Roman" panose="02020603050405020304" pitchFamily="18" charset="0"/>
                <a:cs typeface="Times New Roman" panose="02020603050405020304" pitchFamily="18" charset="0"/>
              </a:rPr>
              <a:t>из личностно-ориентированных технологий, способ организации самостоятельной деятельности учащихся, направленной на решение задачи учебного проекта, интегрирующей в себе проблемный подход, групповые методы, рефлексивные, презентационные, исследовательские, поисковые и прочие </a:t>
            </a:r>
            <a:r>
              <a:rPr lang="ru-RU" sz="2000" dirty="0" smtClean="0">
                <a:latin typeface="Times New Roman" panose="02020603050405020304" pitchFamily="18" charset="0"/>
                <a:cs typeface="Times New Roman" panose="02020603050405020304" pitchFamily="18" charset="0"/>
              </a:rPr>
              <a:t>методики.</a:t>
            </a:r>
          </a:p>
          <a:p>
            <a:pPr marL="0" indent="0" algn="r">
              <a:buNone/>
            </a:pPr>
            <a:r>
              <a:rPr lang="ru-RU" dirty="0" err="1" smtClean="0"/>
              <a:t>Бахтиярова</a:t>
            </a:r>
            <a:r>
              <a:rPr lang="ru-RU" dirty="0" smtClean="0"/>
              <a:t> </a:t>
            </a:r>
            <a:r>
              <a:rPr lang="ru-RU" dirty="0"/>
              <a:t>Е. М. </a:t>
            </a:r>
            <a:r>
              <a:rPr lang="ru-RU" sz="2000" dirty="0" smtClean="0">
                <a:latin typeface="Times New Roman" panose="02020603050405020304" pitchFamily="18" charset="0"/>
                <a:cs typeface="Times New Roman" panose="02020603050405020304" pitchFamily="18" charset="0"/>
              </a:rPr>
              <a:t> </a:t>
            </a:r>
          </a:p>
          <a:p>
            <a:pPr marL="0" indent="0">
              <a:buNone/>
            </a:pPr>
            <a:endParaRPr lang="ru-RU" sz="2000" dirty="0">
              <a:latin typeface="Times New Roman" panose="02020603050405020304" pitchFamily="18" charset="0"/>
              <a:cs typeface="Times New Roman" panose="02020603050405020304" pitchFamily="18" charset="0"/>
            </a:endParaRPr>
          </a:p>
          <a:p>
            <a:pPr marL="0" indent="0" algn="just">
              <a:buNone/>
            </a:pPr>
            <a:r>
              <a:rPr lang="ru-RU" sz="2000" b="1" dirty="0" smtClean="0">
                <a:latin typeface="Times New Roman" panose="02020603050405020304" pitchFamily="18" charset="0"/>
                <a:cs typeface="Times New Roman" panose="02020603050405020304" pitchFamily="18" charset="0"/>
              </a:rPr>
              <a:t>        Метод проектов </a:t>
            </a:r>
            <a:r>
              <a:rPr lang="ru-RU" sz="2000" dirty="0" smtClean="0">
                <a:latin typeface="Times New Roman" panose="02020603050405020304" pitchFamily="18" charset="0"/>
                <a:cs typeface="Times New Roman" panose="02020603050405020304" pitchFamily="18" charset="0"/>
              </a:rPr>
              <a:t>основан на </a:t>
            </a:r>
            <a:r>
              <a:rPr lang="ru-RU" sz="2000" dirty="0">
                <a:latin typeface="Times New Roman" panose="02020603050405020304" pitchFamily="18" charset="0"/>
                <a:cs typeface="Times New Roman" panose="02020603050405020304" pitchFamily="18" charset="0"/>
              </a:rPr>
              <a:t>организации деятельности учащихся вокруг конкретных проектов, предоставляет уникальные возможности для развития различных компетенций, в том числе и коммуникативной</a:t>
            </a:r>
            <a:r>
              <a:rPr lang="ru-RU" sz="2000" dirty="0" smtClean="0">
                <a:latin typeface="Times New Roman" panose="02020603050405020304" pitchFamily="18" charset="0"/>
                <a:cs typeface="Times New Roman" panose="02020603050405020304" pitchFamily="18" charset="0"/>
              </a:rPr>
              <a:t>.</a:t>
            </a:r>
          </a:p>
          <a:p>
            <a:pPr marL="0" indent="0" algn="r">
              <a:buNone/>
            </a:pPr>
            <a:r>
              <a:rPr lang="ru-RU" dirty="0"/>
              <a:t>Пахомова, Н. Ю.</a:t>
            </a:r>
            <a:r>
              <a:rPr lang="ru-RU" sz="2000" dirty="0" smtClean="0">
                <a:latin typeface="Times New Roman" panose="02020603050405020304" pitchFamily="18" charset="0"/>
                <a:cs typeface="Times New Roman" panose="02020603050405020304" pitchFamily="18" charset="0"/>
              </a:rPr>
              <a:t> </a:t>
            </a:r>
            <a:endParaRPr lang="ru-RU" sz="2000" dirty="0">
              <a:latin typeface="Times New Roman" panose="02020603050405020304" pitchFamily="18" charset="0"/>
              <a:cs typeface="Times New Roman" panose="02020603050405020304" pitchFamily="18" charset="0"/>
            </a:endParaRPr>
          </a:p>
          <a:p>
            <a:pPr marL="0" indent="0" algn="just">
              <a:buNone/>
            </a:pPr>
            <a:endParaRPr lang="ru-RU" dirty="0" smtClean="0">
              <a:latin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srcRect t="19264"/>
          <a:stretch>
            <a:fillRect/>
          </a:stretch>
        </p:blipFill>
        <p:spPr>
          <a:xfrm>
            <a:off x="8402595" y="2281881"/>
            <a:ext cx="3461636" cy="209609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2492" y="2074506"/>
            <a:ext cx="7455831" cy="2650348"/>
          </a:xfrm>
        </p:spPr>
        <p:txBody>
          <a:bodyPr>
            <a:normAutofit/>
          </a:bodyPr>
          <a:lstStyle/>
          <a:p>
            <a:pPr marL="0" indent="0" algn="just">
              <a:buNone/>
            </a:pPr>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        Актуальность </a:t>
            </a:r>
            <a:r>
              <a:rPr lang="ru-RU" dirty="0" smtClean="0">
                <a:latin typeface="Times New Roman" panose="02020603050405020304" pitchFamily="18" charset="0"/>
                <a:cs typeface="Times New Roman" panose="02020603050405020304" pitchFamily="18" charset="0"/>
              </a:rPr>
              <a:t>темы </a:t>
            </a:r>
            <a:r>
              <a:rPr lang="ru-RU" dirty="0">
                <a:latin typeface="Times New Roman" panose="02020603050405020304" pitchFamily="18" charset="0"/>
                <a:cs typeface="Times New Roman" panose="02020603050405020304" pitchFamily="18" charset="0"/>
              </a:rPr>
              <a:t>в контексте обучения французскому языку обусловлена стремлением обеспечить учащихся не только формальным владением грамматики и лексики, но и способностью эффективно общаться на языке</a:t>
            </a:r>
            <a:r>
              <a:rPr lang="ru-RU"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marL="0" indent="0" algn="just">
              <a:buNone/>
            </a:pPr>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        Цель </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проанализировать теоретические основы метода    проектов, определить роль коммуникативной компетенции в обучении иностранных языков, и выявить эффективность использования метода проектов во внеурочной деятельности для достижения данной </a:t>
            </a:r>
            <a:r>
              <a:rPr lang="ru-RU" dirty="0" smtClean="0">
                <a:latin typeface="Times New Roman" panose="02020603050405020304" pitchFamily="18" charset="0"/>
                <a:cs typeface="Times New Roman" panose="02020603050405020304" pitchFamily="18" charset="0"/>
              </a:rPr>
              <a:t>цели.</a:t>
            </a:r>
            <a:endParaRPr lang="ru-RU" i="1" dirty="0">
              <a:latin typeface="Times New Roman" panose="02020603050405020304" pitchFamily="18" charset="0"/>
              <a:cs typeface="Times New Roman" panose="02020603050405020304" pitchFamily="18" charset="0"/>
            </a:endParaRPr>
          </a:p>
        </p:txBody>
      </p:sp>
      <p:pic>
        <p:nvPicPr>
          <p:cNvPr id="1026" name="Picture 2" descr="Использование метода проектов в начальной школе - Педагогический портал «О  детств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0702" y="2119948"/>
            <a:ext cx="3839197" cy="25594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87221"/>
            <a:ext cx="10058400" cy="1371600"/>
          </a:xfrm>
        </p:spPr>
        <p:txBody>
          <a:bodyPr/>
          <a:lstStyle/>
          <a:p>
            <a:pPr algn="ctr"/>
            <a:r>
              <a:rPr lang="ru-RU" dirty="0" smtClean="0">
                <a:latin typeface="Times New Roman" panose="02020603050405020304" pitchFamily="18" charset="0"/>
                <a:cs typeface="Times New Roman" panose="02020603050405020304" pitchFamily="18" charset="0"/>
              </a:rPr>
              <a:t>Характеристика метода проектов</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3082" y="2103120"/>
            <a:ext cx="11302314" cy="2979626"/>
          </a:xfrm>
        </p:spPr>
        <p:txBody>
          <a:bodyPr>
            <a:normAutofit/>
          </a:bodyPr>
          <a:lstStyle/>
          <a:p>
            <a:pPr algn="just"/>
            <a:r>
              <a:rPr lang="ru-RU" sz="2000" dirty="0" smtClean="0">
                <a:latin typeface="Times New Roman" panose="02020603050405020304" pitchFamily="18" charset="0"/>
                <a:cs typeface="Times New Roman" panose="02020603050405020304" pitchFamily="18" charset="0"/>
              </a:rPr>
              <a:t>Предполагает </a:t>
            </a:r>
            <a:r>
              <a:rPr lang="ru-RU" sz="2000" dirty="0">
                <a:latin typeface="Times New Roman" panose="02020603050405020304" pitchFamily="18" charset="0"/>
                <a:cs typeface="Times New Roman" panose="02020603050405020304" pitchFamily="18" charset="0"/>
              </a:rPr>
              <a:t>выполнение учащимися конкретных проектов, которые интегрируют знания из различных предметных областей</a:t>
            </a:r>
            <a:r>
              <a:rPr lang="ru-RU" sz="2000" dirty="0" smtClean="0">
                <a:latin typeface="Times New Roman" panose="02020603050405020304" pitchFamily="18" charset="0"/>
                <a:cs typeface="Times New Roman" panose="02020603050405020304" pitchFamily="18" charset="0"/>
              </a:rPr>
              <a:t>.</a:t>
            </a:r>
          </a:p>
          <a:p>
            <a:pPr algn="just"/>
            <a:r>
              <a:rPr lang="ru-RU" sz="2000" dirty="0" smtClean="0">
                <a:latin typeface="Times New Roman" panose="02020603050405020304" pitchFamily="18" charset="0"/>
                <a:cs typeface="Times New Roman" panose="02020603050405020304" pitchFamily="18" charset="0"/>
              </a:rPr>
              <a:t>Ставит </a:t>
            </a:r>
            <a:r>
              <a:rPr lang="ru-RU" sz="2000" dirty="0">
                <a:latin typeface="Times New Roman" panose="02020603050405020304" pitchFamily="18" charset="0"/>
                <a:cs typeface="Times New Roman" panose="02020603050405020304" pitchFamily="18" charset="0"/>
              </a:rPr>
              <a:t>перед учащимися реальные задачи, требующие творческого и аналитического </a:t>
            </a:r>
            <a:r>
              <a:rPr lang="ru-RU" sz="2000" dirty="0" smtClean="0">
                <a:latin typeface="Times New Roman" panose="02020603050405020304" pitchFamily="18" charset="0"/>
                <a:cs typeface="Times New Roman" panose="02020603050405020304" pitchFamily="18" charset="0"/>
              </a:rPr>
              <a:t>мышления.</a:t>
            </a:r>
          </a:p>
          <a:p>
            <a:pPr algn="just"/>
            <a:r>
              <a:rPr lang="ru-RU" sz="2000" dirty="0" smtClean="0">
                <a:latin typeface="Times New Roman" panose="02020603050405020304" pitchFamily="18" charset="0"/>
                <a:cs typeface="Times New Roman" panose="02020603050405020304" pitchFamily="18" charset="0"/>
              </a:rPr>
              <a:t>Переопределяет </a:t>
            </a:r>
            <a:r>
              <a:rPr lang="ru-RU" sz="2000" dirty="0">
                <a:latin typeface="Times New Roman" panose="02020603050405020304" pitchFamily="18" charset="0"/>
                <a:cs typeface="Times New Roman" panose="02020603050405020304" pitchFamily="18" charset="0"/>
              </a:rPr>
              <a:t>традиционные роли учителя и учащихся. Вместо того чтобы быть источником информации, учитель становится наставником, ориентированным на поддержку и стимулирование исследовательской активности учащихся</a:t>
            </a:r>
            <a:r>
              <a:rPr lang="ru-RU" sz="2000" dirty="0" smtClean="0">
                <a:latin typeface="Times New Roman" panose="02020603050405020304" pitchFamily="18" charset="0"/>
                <a:cs typeface="Times New Roman" panose="02020603050405020304" pitchFamily="18" charset="0"/>
              </a:rPr>
              <a:t>.</a:t>
            </a:r>
          </a:p>
          <a:p>
            <a:pPr algn="just"/>
            <a:r>
              <a:rPr lang="ru-RU" sz="2000" dirty="0">
                <a:latin typeface="Times New Roman" panose="02020603050405020304" pitchFamily="18" charset="0"/>
                <a:cs typeface="Times New Roman" panose="02020603050405020304" pitchFamily="18" charset="0"/>
              </a:rPr>
              <a:t>С</a:t>
            </a:r>
            <a:r>
              <a:rPr lang="ru-RU" sz="2000" dirty="0" smtClean="0">
                <a:latin typeface="Times New Roman" panose="02020603050405020304" pitchFamily="18" charset="0"/>
                <a:cs typeface="Times New Roman" panose="02020603050405020304" pitchFamily="18" charset="0"/>
              </a:rPr>
              <a:t>пособствует </a:t>
            </a:r>
            <a:r>
              <a:rPr lang="ru-RU" sz="2000" dirty="0">
                <a:latin typeface="Times New Roman" panose="02020603050405020304" pitchFamily="18" charset="0"/>
                <a:cs typeface="Times New Roman" panose="02020603050405020304" pitchFamily="18" charset="0"/>
              </a:rPr>
              <a:t>формированию устойчивых навыков общения на иностранном языке, включая умение выражать свои мысли и понимать точку зрения других.</a:t>
            </a:r>
          </a:p>
          <a:p>
            <a:pPr algn="just"/>
            <a:endParaRPr lang="ru-RU"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1892" y="354270"/>
            <a:ext cx="11450594" cy="1371600"/>
          </a:xfrm>
        </p:spPr>
        <p:txBody>
          <a:bodyPr/>
          <a:lstStyle/>
          <a:p>
            <a:pPr algn="ctr"/>
            <a:r>
              <a:rPr lang="ru-RU" dirty="0">
                <a:latin typeface="Times New Roman" panose="02020603050405020304" pitchFamily="18" charset="0"/>
                <a:cs typeface="Times New Roman" panose="02020603050405020304" pitchFamily="18" charset="0"/>
              </a:rPr>
              <a:t>Коммуникативная компетенция</a:t>
            </a:r>
          </a:p>
        </p:txBody>
      </p:sp>
      <p:sp>
        <p:nvSpPr>
          <p:cNvPr id="3" name="Объект 2"/>
          <p:cNvSpPr>
            <a:spLocks noGrp="1"/>
          </p:cNvSpPr>
          <p:nvPr>
            <p:ph idx="1"/>
          </p:nvPr>
        </p:nvSpPr>
        <p:spPr>
          <a:xfrm>
            <a:off x="469557" y="1725870"/>
            <a:ext cx="11302313" cy="4175760"/>
          </a:xfrm>
        </p:spPr>
        <p:txBody>
          <a:bodyPr>
            <a:normAutofit/>
          </a:bodyPr>
          <a:lstStyle/>
          <a:p>
            <a:pPr algn="just"/>
            <a:r>
              <a:rPr lang="ru-RU" dirty="0" smtClean="0">
                <a:latin typeface="Times New Roman" panose="02020603050405020304" pitchFamily="18" charset="0"/>
                <a:cs typeface="Times New Roman" panose="02020603050405020304" pitchFamily="18" charset="0"/>
              </a:rPr>
              <a:t>Представляет </a:t>
            </a:r>
            <a:r>
              <a:rPr lang="ru-RU" dirty="0">
                <a:latin typeface="Times New Roman" panose="02020603050405020304" pitchFamily="18" charset="0"/>
                <a:cs typeface="Times New Roman" panose="02020603050405020304" pitchFamily="18" charset="0"/>
              </a:rPr>
              <a:t>собой комплекс навыков и знаний, необходимых для успешного общения на языке. </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Включает </a:t>
            </a:r>
            <a:r>
              <a:rPr lang="ru-RU" dirty="0">
                <a:latin typeface="Times New Roman" panose="02020603050405020304" pitchFamily="18" charset="0"/>
                <a:cs typeface="Times New Roman" panose="02020603050405020304" pitchFamily="18" charset="0"/>
              </a:rPr>
              <a:t>в себя </a:t>
            </a:r>
            <a:r>
              <a:rPr lang="ru-RU" b="1" i="1" dirty="0">
                <a:latin typeface="Times New Roman" panose="02020603050405020304" pitchFamily="18" charset="0"/>
                <a:cs typeface="Times New Roman" panose="02020603050405020304" pitchFamily="18" charset="0"/>
              </a:rPr>
              <a:t>лингвистические, социокультурные, стратегические и дискурсивные </a:t>
            </a:r>
            <a:r>
              <a:rPr lang="ru-RU" dirty="0">
                <a:latin typeface="Times New Roman" panose="02020603050405020304" pitchFamily="18" charset="0"/>
                <a:cs typeface="Times New Roman" panose="02020603050405020304" pitchFamily="18" charset="0"/>
              </a:rPr>
              <a:t>аспекты. </a:t>
            </a:r>
            <a:endParaRPr lang="ru-RU" dirty="0" smtClean="0">
              <a:latin typeface="Times New Roman" panose="02020603050405020304" pitchFamily="18" charset="0"/>
              <a:cs typeface="Times New Roman" panose="02020603050405020304" pitchFamily="18" charset="0"/>
            </a:endParaRPr>
          </a:p>
          <a:p>
            <a:pPr algn="just"/>
            <a:r>
              <a:rPr lang="ru-RU" b="1" i="1" dirty="0" smtClean="0">
                <a:latin typeface="Times New Roman" panose="02020603050405020304" pitchFamily="18" charset="0"/>
                <a:cs typeface="Times New Roman" panose="02020603050405020304" pitchFamily="18" charset="0"/>
              </a:rPr>
              <a:t>Лингвистическая </a:t>
            </a:r>
            <a:r>
              <a:rPr lang="ru-RU" b="1" i="1" dirty="0">
                <a:latin typeface="Times New Roman" panose="02020603050405020304" pitchFamily="18" charset="0"/>
                <a:cs typeface="Times New Roman" panose="02020603050405020304" pitchFamily="18" charset="0"/>
              </a:rPr>
              <a:t>компетенция </a:t>
            </a:r>
            <a:r>
              <a:rPr lang="ru-RU" dirty="0">
                <a:latin typeface="Times New Roman" panose="02020603050405020304" pitchFamily="18" charset="0"/>
                <a:cs typeface="Times New Roman" panose="02020603050405020304" pitchFamily="18" charset="0"/>
              </a:rPr>
              <a:t>касается грамматики и лексики, социокультурная компетенция — понимания культурных особенностей, </a:t>
            </a:r>
            <a:r>
              <a:rPr lang="ru-RU" b="1" i="1" dirty="0">
                <a:latin typeface="Times New Roman" panose="02020603050405020304" pitchFamily="18" charset="0"/>
                <a:cs typeface="Times New Roman" panose="02020603050405020304" pitchFamily="18" charset="0"/>
              </a:rPr>
              <a:t>стратегическая компетенция </a:t>
            </a:r>
            <a:r>
              <a:rPr lang="ru-RU" dirty="0">
                <a:latin typeface="Times New Roman" panose="02020603050405020304" pitchFamily="18" charset="0"/>
                <a:cs typeface="Times New Roman" panose="02020603050405020304" pitchFamily="18" charset="0"/>
              </a:rPr>
              <a:t>— умения выбирать наилучшие способы общения, а </a:t>
            </a:r>
            <a:r>
              <a:rPr lang="ru-RU" b="1" i="1" dirty="0">
                <a:latin typeface="Times New Roman" panose="02020603050405020304" pitchFamily="18" charset="0"/>
                <a:cs typeface="Times New Roman" panose="02020603050405020304" pitchFamily="18" charset="0"/>
              </a:rPr>
              <a:t>дискурсивная компетенция </a:t>
            </a:r>
            <a:r>
              <a:rPr lang="ru-RU" dirty="0">
                <a:latin typeface="Times New Roman" panose="02020603050405020304" pitchFamily="18" charset="0"/>
                <a:cs typeface="Times New Roman" panose="02020603050405020304" pitchFamily="18" charset="0"/>
              </a:rPr>
              <a:t>— овладение структурами языка для создания смысловых высказываний</a:t>
            </a:r>
            <a:r>
              <a:rPr lang="ru-RU" dirty="0" smtClean="0">
                <a:latin typeface="Times New Roman" panose="02020603050405020304" pitchFamily="18" charset="0"/>
                <a:cs typeface="Times New Roman" panose="02020603050405020304" pitchFamily="18" charset="0"/>
              </a:rPr>
              <a:t>.</a:t>
            </a:r>
          </a:p>
          <a:p>
            <a:pPr marL="0" indent="0" algn="ctr">
              <a:buNone/>
            </a:pPr>
            <a:r>
              <a:rPr lang="ru-RU" b="1" dirty="0" smtClean="0">
                <a:latin typeface="Times New Roman" panose="02020603050405020304" pitchFamily="18" charset="0"/>
                <a:cs typeface="Times New Roman" panose="02020603050405020304" pitchFamily="18" charset="0"/>
              </a:rPr>
              <a:t>	</a:t>
            </a:r>
          </a:p>
          <a:p>
            <a:pPr marL="0" indent="0" algn="ctr">
              <a:buNone/>
            </a:pPr>
            <a:r>
              <a:rPr lang="ru-RU" b="1" dirty="0" smtClean="0">
                <a:latin typeface="Times New Roman" panose="02020603050405020304" pitchFamily="18" charset="0"/>
                <a:cs typeface="Times New Roman" panose="02020603050405020304" pitchFamily="18" charset="0"/>
              </a:rPr>
              <a:t>Метод проектов в развитии коммуникативной компетенции:</a:t>
            </a:r>
          </a:p>
          <a:p>
            <a:pPr marL="0" indent="0" algn="just">
              <a:buNone/>
            </a:pP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1. Способствует </a:t>
            </a:r>
            <a:r>
              <a:rPr lang="ru-RU" dirty="0">
                <a:latin typeface="Times New Roman" panose="02020603050405020304" pitchFamily="18" charset="0"/>
                <a:cs typeface="Times New Roman" panose="02020603050405020304" pitchFamily="18" charset="0"/>
              </a:rPr>
              <a:t>интеграции языковых знаний в реальные сценарии использования, делая процесс обучения более практичным и функциональным. </a:t>
            </a:r>
            <a:endParaRPr lang="ru-RU" dirty="0" smtClean="0">
              <a:latin typeface="Times New Roman" panose="02020603050405020304" pitchFamily="18" charset="0"/>
              <a:cs typeface="Times New Roman" panose="02020603050405020304" pitchFamily="18" charset="0"/>
            </a:endParaRPr>
          </a:p>
          <a:p>
            <a:pPr marL="0" indent="0" algn="just">
              <a:buNone/>
            </a:pPr>
            <a:r>
              <a:rPr lang="ru-RU" dirty="0" smtClean="0">
                <a:latin typeface="Times New Roman" panose="02020603050405020304" pitchFamily="18" charset="0"/>
                <a:cs typeface="Times New Roman" panose="02020603050405020304" pitchFamily="18" charset="0"/>
              </a:rPr>
              <a:t>   2. </a:t>
            </a:r>
            <a:r>
              <a:rPr lang="ru-RU" dirty="0">
                <a:latin typeface="Times New Roman" panose="02020603050405020304" pitchFamily="18" charset="0"/>
                <a:cs typeface="Times New Roman" panose="02020603050405020304" pitchFamily="18" charset="0"/>
              </a:rPr>
              <a:t>Т</a:t>
            </a:r>
            <a:r>
              <a:rPr lang="ru-RU" dirty="0" smtClean="0">
                <a:latin typeface="Times New Roman" panose="02020603050405020304" pitchFamily="18" charset="0"/>
                <a:cs typeface="Times New Roman" panose="02020603050405020304" pitchFamily="18" charset="0"/>
              </a:rPr>
              <a:t>ребует </a:t>
            </a:r>
            <a:r>
              <a:rPr lang="ru-RU" dirty="0">
                <a:latin typeface="Times New Roman" panose="02020603050405020304" pitchFamily="18" charset="0"/>
                <a:cs typeface="Times New Roman" panose="02020603050405020304" pitchFamily="18" charset="0"/>
              </a:rPr>
              <a:t>от учащихся активного общения, стимулируя развитие устных и письменных навыков.</a:t>
            </a:r>
          </a:p>
          <a:p>
            <a:pPr algn="just"/>
            <a:endParaRPr lang="ru-RU"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7179" y="346032"/>
            <a:ext cx="11450594" cy="1371600"/>
          </a:xfrm>
        </p:spPr>
        <p:txBody>
          <a:bodyPr/>
          <a:lstStyle/>
          <a:p>
            <a:pPr algn="ctr"/>
            <a:r>
              <a:rPr lang="ru-RU" dirty="0" smtClean="0">
                <a:latin typeface="Times New Roman" panose="02020603050405020304" pitchFamily="18" charset="0"/>
                <a:cs typeface="Times New Roman" panose="02020603050405020304" pitchFamily="18" charset="0"/>
              </a:rPr>
              <a:t>Метод проектов на занятиях</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54798" y="1717632"/>
            <a:ext cx="4872446" cy="1217862"/>
          </a:xfrm>
        </p:spPr>
        <p:txBody>
          <a:bodyPr>
            <a:normAutofit/>
          </a:bodyPr>
          <a:lstStyle/>
          <a:p>
            <a:pPr marL="0" indent="0" algn="ctr">
              <a:buNone/>
            </a:pPr>
            <a:r>
              <a:rPr lang="ru-RU" b="1" dirty="0" smtClean="0">
                <a:latin typeface="Times New Roman" panose="02020603050405020304" pitchFamily="18" charset="0"/>
                <a:cs typeface="Times New Roman" panose="02020603050405020304" pitchFamily="18" charset="0"/>
              </a:rPr>
              <a:t>Начальный уровень</a:t>
            </a:r>
            <a:endParaRPr lang="ru-RU" b="1" dirty="0">
              <a:latin typeface="Times New Roman" panose="02020603050405020304" pitchFamily="18" charset="0"/>
              <a:cs typeface="Times New Roman" panose="02020603050405020304" pitchFamily="18" charset="0"/>
            </a:endParaRPr>
          </a:p>
          <a:p>
            <a:pPr marL="0" indent="0" algn="ctr">
              <a:buNone/>
            </a:pPr>
            <a:r>
              <a:rPr lang="ru-RU" dirty="0" smtClean="0">
                <a:latin typeface="Times New Roman" panose="02020603050405020304" pitchFamily="18" charset="0"/>
                <a:cs typeface="Times New Roman" panose="02020603050405020304" pitchFamily="18" charset="0"/>
              </a:rPr>
              <a:t>проект </a:t>
            </a:r>
            <a:r>
              <a:rPr lang="ru-RU" dirty="0">
                <a:latin typeface="Times New Roman" panose="02020603050405020304" pitchFamily="18" charset="0"/>
                <a:cs typeface="Times New Roman" panose="02020603050405020304" pitchFamily="18" charset="0"/>
              </a:rPr>
              <a:t>создания короткого диалога на </a:t>
            </a:r>
            <a:r>
              <a:rPr lang="ru-RU" dirty="0" smtClean="0">
                <a:latin typeface="Times New Roman" panose="02020603050405020304" pitchFamily="18" charset="0"/>
                <a:cs typeface="Times New Roman" panose="02020603050405020304" pitchFamily="18" charset="0"/>
              </a:rPr>
              <a:t>иностранном языке</a:t>
            </a:r>
            <a:endParaRPr lang="ru-RU"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6896483" y="1717632"/>
            <a:ext cx="3572051" cy="1592744"/>
          </a:xfrm>
          <a:prstGeom prst="rect">
            <a:avLst/>
          </a:prstGeom>
          <a:noFill/>
        </p:spPr>
        <p:txBody>
          <a:bodyPr wrap="square" rtlCol="0">
            <a:spAutoFit/>
          </a:bodyPr>
          <a:lstStyle/>
          <a:p>
            <a:pPr algn="ctr">
              <a:spcBef>
                <a:spcPts val="900"/>
              </a:spcBef>
            </a:pPr>
            <a:r>
              <a:rPr lang="ru-RU" b="1" dirty="0" smtClean="0">
                <a:latin typeface="Times New Roman" panose="02020603050405020304" pitchFamily="18" charset="0"/>
                <a:cs typeface="Times New Roman" panose="02020603050405020304" pitchFamily="18" charset="0"/>
              </a:rPr>
              <a:t>Продвинутый уровень</a:t>
            </a:r>
          </a:p>
          <a:p>
            <a:pPr algn="ctr">
              <a:spcBef>
                <a:spcPts val="900"/>
              </a:spcBef>
            </a:pPr>
            <a:r>
              <a:rPr lang="ru-RU" dirty="0" smtClean="0">
                <a:latin typeface="Times New Roman" panose="02020603050405020304" pitchFamily="18" charset="0"/>
                <a:cs typeface="Times New Roman" panose="02020603050405020304" pitchFamily="18" charset="0"/>
              </a:rPr>
              <a:t>реализация проектов, требующих </a:t>
            </a:r>
            <a:r>
              <a:rPr lang="ru-RU" dirty="0">
                <a:latin typeface="Times New Roman" panose="02020603050405020304" pitchFamily="18" charset="0"/>
                <a:cs typeface="Times New Roman" panose="02020603050405020304" pitchFamily="18" charset="0"/>
              </a:rPr>
              <a:t>проведения исследований, создания мультимедийных </a:t>
            </a:r>
            <a:r>
              <a:rPr lang="ru-RU" dirty="0" smtClean="0">
                <a:latin typeface="Times New Roman" panose="02020603050405020304" pitchFamily="18" charset="0"/>
                <a:cs typeface="Times New Roman" panose="02020603050405020304" pitchFamily="18" charset="0"/>
              </a:rPr>
              <a:t>презентаций</a:t>
            </a:r>
            <a:endParaRPr lang="ru-RU"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a:stretch>
            <a:fillRect/>
          </a:stretch>
        </p:blipFill>
        <p:spPr>
          <a:xfrm>
            <a:off x="2881947" y="3321252"/>
            <a:ext cx="6058521" cy="2797976"/>
          </a:xfrm>
          <a:prstGeom prst="rect">
            <a:avLst/>
          </a:prstGeom>
        </p:spPr>
      </p:pic>
      <p:cxnSp>
        <p:nvCxnSpPr>
          <p:cNvPr id="6" name="Прямая со стрелкой 5"/>
          <p:cNvCxnSpPr/>
          <p:nvPr/>
        </p:nvCxnSpPr>
        <p:spPr>
          <a:xfrm>
            <a:off x="6896483" y="1331874"/>
            <a:ext cx="1258976" cy="48045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Прямая со стрелкой 10"/>
          <p:cNvCxnSpPr/>
          <p:nvPr/>
        </p:nvCxnSpPr>
        <p:spPr>
          <a:xfrm flipH="1">
            <a:off x="3214169" y="1268627"/>
            <a:ext cx="1036556" cy="54369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415" y="348343"/>
            <a:ext cx="11434119" cy="1010900"/>
          </a:xfrm>
        </p:spPr>
        <p:txBody>
          <a:bodyPr/>
          <a:lstStyle/>
          <a:p>
            <a:pPr algn="ctr"/>
            <a:r>
              <a:rPr lang="ru-RU" dirty="0" smtClean="0">
                <a:latin typeface="Times New Roman" panose="02020603050405020304" pitchFamily="18" charset="0"/>
                <a:cs typeface="Times New Roman" panose="02020603050405020304" pitchFamily="18" charset="0"/>
              </a:rPr>
              <a:t>Внеурочная деятельность</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418011" y="1486930"/>
            <a:ext cx="2873829" cy="1471748"/>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играет ключевую роль в обогащении языкового опыта </a:t>
            </a:r>
            <a:r>
              <a:rPr lang="ru-RU" dirty="0" smtClean="0">
                <a:latin typeface="Times New Roman" panose="02020603050405020304" pitchFamily="18" charset="0"/>
                <a:cs typeface="Times New Roman" panose="02020603050405020304" pitchFamily="18" charset="0"/>
              </a:rPr>
              <a:t>учащихся </a:t>
            </a:r>
            <a:endParaRPr lang="ru-RU"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6305241" y="3261949"/>
            <a:ext cx="3361509" cy="1471748"/>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предоставляет дополнительные возможности для практики языка в неформальной обстановке</a:t>
            </a:r>
          </a:p>
        </p:txBody>
      </p:sp>
      <p:sp>
        <p:nvSpPr>
          <p:cNvPr id="10" name="Прямоугольник 9"/>
          <p:cNvSpPr/>
          <p:nvPr/>
        </p:nvSpPr>
        <p:spPr>
          <a:xfrm>
            <a:off x="8468025" y="1462746"/>
            <a:ext cx="3361509" cy="1471748"/>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способствует глубокому погружению в языковую среду и развитию навыков общения в реальных ситуациях</a:t>
            </a:r>
          </a:p>
        </p:txBody>
      </p:sp>
      <p:sp>
        <p:nvSpPr>
          <p:cNvPr id="11" name="Прямоугольник 10"/>
          <p:cNvSpPr/>
          <p:nvPr/>
        </p:nvSpPr>
        <p:spPr>
          <a:xfrm>
            <a:off x="2347784" y="3261949"/>
            <a:ext cx="3648891" cy="1471748"/>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может эффективно дополнить учебный процесс и стать пространством для применения метода </a:t>
            </a:r>
            <a:r>
              <a:rPr lang="ru-RU" dirty="0" smtClean="0">
                <a:latin typeface="Times New Roman" panose="02020603050405020304" pitchFamily="18" charset="0"/>
                <a:cs typeface="Times New Roman" panose="02020603050405020304" pitchFamily="18" charset="0"/>
              </a:rPr>
              <a:t>проектов</a:t>
            </a:r>
            <a:endParaRPr lang="ru-RU"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95415" y="5277395"/>
            <a:ext cx="11434119" cy="1200329"/>
          </a:xfrm>
          <a:prstGeom prst="rect">
            <a:avLst/>
          </a:prstGeom>
          <a:noFill/>
        </p:spPr>
        <p:txBody>
          <a:bodyPr wrap="square" rtlCol="0">
            <a:spAutoFit/>
          </a:bodyPr>
          <a:lstStyle/>
          <a:p>
            <a:pPr algn="just"/>
            <a:r>
              <a:rPr lang="ru-RU" b="1" dirty="0" smtClean="0">
                <a:latin typeface="Times New Roman" panose="02020603050405020304" pitchFamily="18" charset="0"/>
                <a:cs typeface="Times New Roman" panose="02020603050405020304" pitchFamily="18" charset="0"/>
              </a:rPr>
              <a:t>Примеры: </a:t>
            </a:r>
            <a:r>
              <a:rPr lang="ru-RU" dirty="0">
                <a:latin typeface="Times New Roman" panose="02020603050405020304" pitchFamily="18" charset="0"/>
                <a:cs typeface="Times New Roman" panose="02020603050405020304" pitchFamily="18" charset="0"/>
              </a:rPr>
              <a:t>создание театральных постановок, франкоязычных клубов обмена опытом, создание мультимедийных проектов, связанных с французской культурой, или даже взаимодействие с франкоязычными сообществами в онлайн-режиме.</a:t>
            </a:r>
          </a:p>
          <a:p>
            <a:pPr algn="just"/>
            <a:endParaRPr lang="ru-RU" dirty="0"/>
          </a:p>
        </p:txBody>
      </p:sp>
      <p:cxnSp>
        <p:nvCxnSpPr>
          <p:cNvPr id="9" name="Прямая со стрелкой 8"/>
          <p:cNvCxnSpPr/>
          <p:nvPr/>
        </p:nvCxnSpPr>
        <p:spPr>
          <a:xfrm flipH="1">
            <a:off x="1738184" y="1103871"/>
            <a:ext cx="1112108" cy="35887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2" name="Прямая со стрелкой 11"/>
          <p:cNvCxnSpPr/>
          <p:nvPr/>
        </p:nvCxnSpPr>
        <p:spPr>
          <a:xfrm flipH="1">
            <a:off x="3904736" y="1153297"/>
            <a:ext cx="1187540" cy="210865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8" name="Прямая со стрелкой 17"/>
          <p:cNvCxnSpPr/>
          <p:nvPr/>
        </p:nvCxnSpPr>
        <p:spPr>
          <a:xfrm>
            <a:off x="6649228" y="1150472"/>
            <a:ext cx="1070744" cy="211147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Прямая со стрелкой 19"/>
          <p:cNvCxnSpPr>
            <a:endCxn id="10" idx="0"/>
          </p:cNvCxnSpPr>
          <p:nvPr/>
        </p:nvCxnSpPr>
        <p:spPr>
          <a:xfrm>
            <a:off x="8372525" y="1092249"/>
            <a:ext cx="1776255" cy="37049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7751" y="387424"/>
            <a:ext cx="11516498" cy="988295"/>
          </a:xfrm>
        </p:spPr>
        <p:txBody>
          <a:bodyPr/>
          <a:lstStyle/>
          <a:p>
            <a:pPr algn="ctr"/>
            <a:r>
              <a:rPr lang="ru-RU" dirty="0" smtClean="0">
                <a:latin typeface="Times New Roman" panose="02020603050405020304" pitchFamily="18" charset="0"/>
                <a:cs typeface="Times New Roman" panose="02020603050405020304" pitchFamily="18" charset="0"/>
              </a:rPr>
              <a:t>Практическая часть</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28367" y="1375719"/>
            <a:ext cx="11425881" cy="2273643"/>
          </a:xfrm>
        </p:spPr>
        <p:txBody>
          <a:bodyPr>
            <a:normAutofit/>
          </a:bodyPr>
          <a:lstStyle/>
          <a:p>
            <a:pPr marL="0" indent="0" algn="just">
              <a:buNone/>
            </a:pPr>
            <a:r>
              <a:rPr lang="ru-RU" b="1" dirty="0" smtClean="0">
                <a:latin typeface="Times New Roman" panose="02020603050405020304" pitchFamily="18" charset="0"/>
                <a:cs typeface="Times New Roman" panose="02020603050405020304" pitchFamily="18" charset="0"/>
              </a:rPr>
              <a:t>Тема: </a:t>
            </a:r>
            <a:r>
              <a:rPr lang="ru-RU" dirty="0" smtClean="0">
                <a:latin typeface="Times New Roman" panose="02020603050405020304" pitchFamily="18" charset="0"/>
                <a:cs typeface="Times New Roman" panose="02020603050405020304" pitchFamily="18" charset="0"/>
              </a:rPr>
              <a:t>«Реклама </a:t>
            </a:r>
            <a:r>
              <a:rPr lang="ru-RU" dirty="0">
                <a:latin typeface="Times New Roman" panose="02020603050405020304" pitchFamily="18" charset="0"/>
                <a:cs typeface="Times New Roman" panose="02020603050405020304" pitchFamily="18" charset="0"/>
              </a:rPr>
              <a:t>в современном мире</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a:p>
            <a:pPr marL="0" indent="0" algn="just">
              <a:buNone/>
            </a:pPr>
            <a:r>
              <a:rPr lang="ru-RU" b="1" dirty="0" smtClean="0">
                <a:latin typeface="Times New Roman" panose="02020603050405020304" pitchFamily="18" charset="0"/>
                <a:cs typeface="Times New Roman" panose="02020603050405020304" pitchFamily="18" charset="0"/>
              </a:rPr>
              <a:t>Цель: </a:t>
            </a:r>
            <a:r>
              <a:rPr lang="ru-RU" dirty="0" smtClean="0">
                <a:latin typeface="Times New Roman" panose="02020603050405020304" pitchFamily="18" charset="0"/>
                <a:cs typeface="Times New Roman" panose="02020603050405020304" pitchFamily="18" charset="0"/>
              </a:rPr>
              <a:t>погрузить </a:t>
            </a:r>
            <a:r>
              <a:rPr lang="ru-RU" dirty="0">
                <a:latin typeface="Times New Roman" panose="02020603050405020304" pitchFamily="18" charset="0"/>
                <a:cs typeface="Times New Roman" panose="02020603050405020304" pitchFamily="18" charset="0"/>
              </a:rPr>
              <a:t>учащихся в реальный творческий процесс, где они смогут не только проявить свои языковые навыки, но и развивать креативное мышление, командную работу и навыки презентации.</a:t>
            </a:r>
          </a:p>
          <a:p>
            <a:pPr marL="0" indent="0" algn="just">
              <a:buNone/>
            </a:pPr>
            <a:r>
              <a:rPr lang="ru-RU" b="1" dirty="0">
                <a:latin typeface="Times New Roman" panose="02020603050405020304" pitchFamily="18" charset="0"/>
                <a:cs typeface="Times New Roman" panose="02020603050405020304" pitchFamily="18" charset="0"/>
              </a:rPr>
              <a:t>Задача: </a:t>
            </a:r>
            <a:r>
              <a:rPr lang="ru-RU" dirty="0">
                <a:latin typeface="Times New Roman" panose="02020603050405020304" pitchFamily="18" charset="0"/>
                <a:cs typeface="Times New Roman" panose="02020603050405020304" pitchFamily="18" charset="0"/>
              </a:rPr>
              <a:t>создание рекламного продукта на французском </a:t>
            </a:r>
            <a:r>
              <a:rPr lang="ru-RU" dirty="0" smtClean="0">
                <a:latin typeface="Times New Roman" panose="02020603050405020304" pitchFamily="18" charset="0"/>
                <a:cs typeface="Times New Roman" panose="02020603050405020304" pitchFamily="18" charset="0"/>
              </a:rPr>
              <a:t>языке</a:t>
            </a:r>
            <a:endParaRPr lang="ru-RU" dirty="0">
              <a:latin typeface="Times New Roman" panose="02020603050405020304" pitchFamily="18" charset="0"/>
              <a:cs typeface="Times New Roman" panose="02020603050405020304" pitchFamily="18" charset="0"/>
            </a:endParaRPr>
          </a:p>
          <a:p>
            <a:pPr marL="0" indent="0">
              <a:buNone/>
            </a:pPr>
            <a:endParaRPr lang="ru-RU" sz="2000" dirty="0"/>
          </a:p>
          <a:p>
            <a:endParaRPr lang="ru-RU" sz="20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3880023" y="3649362"/>
            <a:ext cx="4304388" cy="249039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5989" y="346032"/>
            <a:ext cx="11500022" cy="1046163"/>
          </a:xfrm>
        </p:spPr>
        <p:txBody>
          <a:bodyPr/>
          <a:lstStyle/>
          <a:p>
            <a:pPr algn="ctr"/>
            <a:r>
              <a:rPr lang="ru-RU" dirty="0" smtClean="0">
                <a:latin typeface="Times New Roman" panose="02020603050405020304" pitchFamily="18" charset="0"/>
                <a:cs typeface="Times New Roman" panose="02020603050405020304" pitchFamily="18" charset="0"/>
              </a:rPr>
              <a:t>Ход проекта</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44843" y="1548714"/>
            <a:ext cx="11401168" cy="4100838"/>
          </a:xfrm>
        </p:spPr>
        <p:txBody>
          <a:bodyPr>
            <a:normAutofit/>
          </a:bodyPr>
          <a:lstStyle/>
          <a:p>
            <a:pPr algn="just"/>
            <a:r>
              <a:rPr lang="ru-RU" dirty="0">
                <a:latin typeface="Times New Roman" panose="02020603050405020304" pitchFamily="18" charset="0"/>
                <a:cs typeface="Times New Roman" panose="02020603050405020304" pitchFamily="18" charset="0"/>
              </a:rPr>
              <a:t>Класс был разделен на 2 команды. Каждая команда должна </a:t>
            </a:r>
            <a:r>
              <a:rPr lang="ru-RU" b="1" i="1" dirty="0">
                <a:latin typeface="Times New Roman" panose="02020603050405020304" pitchFamily="18" charset="0"/>
                <a:cs typeface="Times New Roman" panose="02020603050405020304" pitchFamily="18" charset="0"/>
              </a:rPr>
              <a:t>разработать оригинальную идею для рекламного продукта, исследовать и определить возрастные группы, их </a:t>
            </a:r>
            <a:r>
              <a:rPr lang="ru-RU" b="1" i="1" dirty="0" smtClean="0">
                <a:latin typeface="Times New Roman" panose="02020603050405020304" pitchFamily="18" charset="0"/>
                <a:cs typeface="Times New Roman" panose="02020603050405020304" pitchFamily="18" charset="0"/>
              </a:rPr>
              <a:t>интересы</a:t>
            </a:r>
            <a:endParaRPr lang="ru-RU" b="1" i="1"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Между участниками команд были выбраны рекламщики, копирайтеры, режиссеры и </a:t>
            </a:r>
            <a:r>
              <a:rPr lang="ru-RU" dirty="0" smtClean="0">
                <a:latin typeface="Times New Roman" panose="02020603050405020304" pitchFamily="18" charset="0"/>
                <a:cs typeface="Times New Roman" panose="02020603050405020304" pitchFamily="18" charset="0"/>
              </a:rPr>
              <a:t>дизайнеры</a:t>
            </a:r>
            <a:endParaRPr lang="ru-RU" dirty="0">
              <a:latin typeface="Times New Roman" panose="02020603050405020304" pitchFamily="18" charset="0"/>
              <a:cs typeface="Times New Roman" panose="02020603050405020304" pitchFamily="18" charset="0"/>
            </a:endParaRPr>
          </a:p>
          <a:p>
            <a:pPr algn="just"/>
            <a:r>
              <a:rPr lang="ru-RU" b="1" i="1" dirty="0">
                <a:latin typeface="Times New Roman" panose="02020603050405020304" pitchFamily="18" charset="0"/>
                <a:cs typeface="Times New Roman" panose="02020603050405020304" pitchFamily="18" charset="0"/>
              </a:rPr>
              <a:t>Рекламщики: </a:t>
            </a:r>
            <a:r>
              <a:rPr lang="ru-RU" dirty="0">
                <a:latin typeface="Times New Roman" panose="02020603050405020304" pitchFamily="18" charset="0"/>
                <a:cs typeface="Times New Roman" panose="02020603050405020304" pitchFamily="18" charset="0"/>
              </a:rPr>
              <a:t>отвечают за создание идеи, разработку </a:t>
            </a:r>
            <a:r>
              <a:rPr lang="ru-RU" dirty="0" smtClean="0">
                <a:latin typeface="Times New Roman" panose="02020603050405020304" pitchFamily="18" charset="0"/>
                <a:cs typeface="Times New Roman" panose="02020603050405020304" pitchFamily="18" charset="0"/>
              </a:rPr>
              <a:t>контента</a:t>
            </a:r>
            <a:endParaRPr lang="ru-RU" dirty="0">
              <a:latin typeface="Times New Roman" panose="02020603050405020304" pitchFamily="18" charset="0"/>
              <a:cs typeface="Times New Roman" panose="02020603050405020304" pitchFamily="18" charset="0"/>
            </a:endParaRPr>
          </a:p>
          <a:p>
            <a:pPr algn="just"/>
            <a:r>
              <a:rPr lang="ru-RU" b="1" i="1" dirty="0">
                <a:latin typeface="Times New Roman" panose="02020603050405020304" pitchFamily="18" charset="0"/>
                <a:cs typeface="Times New Roman" panose="02020603050405020304" pitchFamily="18" charset="0"/>
              </a:rPr>
              <a:t>Режиссеры/дизайнеры: </a:t>
            </a:r>
            <a:r>
              <a:rPr lang="ru-RU" dirty="0">
                <a:latin typeface="Times New Roman" panose="02020603050405020304" pitchFamily="18" charset="0"/>
                <a:cs typeface="Times New Roman" panose="02020603050405020304" pitchFamily="18" charset="0"/>
              </a:rPr>
              <a:t>занимаются визуальным оформлением </a:t>
            </a:r>
            <a:r>
              <a:rPr lang="ru-RU" dirty="0" smtClean="0">
                <a:latin typeface="Times New Roman" panose="02020603050405020304" pitchFamily="18" charset="0"/>
                <a:cs typeface="Times New Roman" panose="02020603050405020304" pitchFamily="18" charset="0"/>
              </a:rPr>
              <a:t>рекламы</a:t>
            </a:r>
            <a:endParaRPr lang="ru-RU" dirty="0">
              <a:latin typeface="Times New Roman" panose="02020603050405020304" pitchFamily="18" charset="0"/>
              <a:cs typeface="Times New Roman" panose="02020603050405020304" pitchFamily="18" charset="0"/>
            </a:endParaRPr>
          </a:p>
          <a:p>
            <a:pPr algn="just"/>
            <a:r>
              <a:rPr lang="ru-RU" b="1" i="1" dirty="0">
                <a:latin typeface="Times New Roman" panose="02020603050405020304" pitchFamily="18" charset="0"/>
                <a:cs typeface="Times New Roman" panose="02020603050405020304" pitchFamily="18" charset="0"/>
              </a:rPr>
              <a:t>Копирайтеры: </a:t>
            </a:r>
            <a:r>
              <a:rPr lang="ru-RU" dirty="0">
                <a:latin typeface="Times New Roman" panose="02020603050405020304" pitchFamily="18" charset="0"/>
                <a:cs typeface="Times New Roman" panose="02020603050405020304" pitchFamily="18" charset="0"/>
              </a:rPr>
              <a:t>пишут тексты для </a:t>
            </a:r>
            <a:r>
              <a:rPr lang="ru-RU" dirty="0" smtClean="0">
                <a:latin typeface="Times New Roman" panose="02020603050405020304" pitchFamily="18" charset="0"/>
                <a:cs typeface="Times New Roman" panose="02020603050405020304" pitchFamily="18" charset="0"/>
              </a:rPr>
              <a:t>рекламы</a:t>
            </a:r>
            <a:endParaRPr lang="ru-RU" dirty="0">
              <a:latin typeface="Times New Roman" panose="02020603050405020304" pitchFamily="18" charset="0"/>
              <a:cs typeface="Times New Roman" panose="02020603050405020304" pitchFamily="18" charset="0"/>
            </a:endParaRPr>
          </a:p>
          <a:p>
            <a:pPr algn="just"/>
            <a:r>
              <a:rPr lang="ru-RU" b="1" i="1" dirty="0">
                <a:latin typeface="Times New Roman" panose="02020603050405020304" pitchFamily="18" charset="0"/>
                <a:cs typeface="Times New Roman" panose="02020603050405020304" pitchFamily="18" charset="0"/>
              </a:rPr>
              <a:t>Продюсеры: </a:t>
            </a:r>
            <a:r>
              <a:rPr lang="ru-RU" dirty="0">
                <a:latin typeface="Times New Roman" panose="02020603050405020304" pitchFamily="18" charset="0"/>
                <a:cs typeface="Times New Roman" panose="02020603050405020304" pitchFamily="18" charset="0"/>
              </a:rPr>
              <a:t>координируют работу </a:t>
            </a:r>
            <a:r>
              <a:rPr lang="ru-RU" dirty="0" smtClean="0">
                <a:latin typeface="Times New Roman" panose="02020603050405020304" pitchFamily="18" charset="0"/>
                <a:cs typeface="Times New Roman" panose="02020603050405020304" pitchFamily="18" charset="0"/>
              </a:rPr>
              <a:t>группы</a:t>
            </a:r>
          </a:p>
          <a:p>
            <a:pPr algn="just"/>
            <a:r>
              <a:rPr lang="ru-RU" b="1" i="1" dirty="0">
                <a:latin typeface="Times New Roman" panose="02020603050405020304" pitchFamily="18" charset="0"/>
                <a:cs typeface="Times New Roman" panose="02020603050405020304" pitchFamily="18" charset="0"/>
              </a:rPr>
              <a:t>Основная задача </a:t>
            </a:r>
            <a:r>
              <a:rPr lang="ru-RU" dirty="0">
                <a:latin typeface="Times New Roman" panose="02020603050405020304" pitchFamily="18" charset="0"/>
                <a:cs typeface="Times New Roman" panose="02020603050405020304" pitchFamily="18" charset="0"/>
              </a:rPr>
              <a:t>- использовать французский язык так, чтобы сделать рекламу увлекательной и </a:t>
            </a:r>
            <a:r>
              <a:rPr lang="ru-RU" dirty="0" smtClean="0">
                <a:latin typeface="Times New Roman" panose="02020603050405020304" pitchFamily="18" charset="0"/>
                <a:cs typeface="Times New Roman" panose="02020603050405020304" pitchFamily="18" charset="0"/>
              </a:rPr>
              <a:t>убедительной</a:t>
            </a:r>
            <a:endParaRPr lang="ru-RU" dirty="0">
              <a:latin typeface="Times New Roman" panose="02020603050405020304" pitchFamily="18" charset="0"/>
              <a:cs typeface="Times New Roman" panose="02020603050405020304" pitchFamily="18" charset="0"/>
            </a:endParaRPr>
          </a:p>
          <a:p>
            <a:endParaRPr lang="ru-RU" dirty="0"/>
          </a:p>
          <a:p>
            <a:endParaRPr lang="ru-RU"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28D249-1983-451D-8451-059C0BA5C7BA}">
  <ds:schemaRefs/>
</ds:datastoreItem>
</file>

<file path=customXml/itemProps2.xml><?xml version="1.0" encoding="utf-8"?>
<ds:datastoreItem xmlns:ds="http://schemas.openxmlformats.org/officeDocument/2006/customXml" ds:itemID="{4C1B96DA-D61E-4352-8013-F432E69A2633}">
  <ds:schemaRefs/>
</ds:datastoreItem>
</file>

<file path=customXml/itemProps3.xml><?xml version="1.0" encoding="utf-8"?>
<ds:datastoreItem xmlns:ds="http://schemas.openxmlformats.org/officeDocument/2006/customXml" ds:itemID="{E8CC0DF8-A3C6-4F0C-AAB6-327115DBBECF}">
  <ds:schemaRefs/>
</ds:datastoreItem>
</file>

<file path=docProps/app.xml><?xml version="1.0" encoding="utf-8"?>
<Properties xmlns="http://schemas.openxmlformats.org/officeDocument/2006/extended-properties" xmlns:vt="http://schemas.openxmlformats.org/officeDocument/2006/docPropsVTypes">
  <Template>Оформление Савон</Template>
  <TotalTime>0</TotalTime>
  <Words>1345</Words>
  <Application>Microsoft Office PowerPoint</Application>
  <PresentationFormat>Широкоэкранный</PresentationFormat>
  <Paragraphs>70</Paragraphs>
  <Slides>18</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Calibri</vt:lpstr>
      <vt:lpstr>Century Gothic</vt:lpstr>
      <vt:lpstr>Garamond</vt:lpstr>
      <vt:lpstr>Times New Roman</vt:lpstr>
      <vt:lpstr>Савон</vt:lpstr>
      <vt:lpstr>Использование метода проектов  как способ развития коммуникативной компетенции учащихся в рамках внеурочной деятельности</vt:lpstr>
      <vt:lpstr>Презентация PowerPoint</vt:lpstr>
      <vt:lpstr>Презентация PowerPoint</vt:lpstr>
      <vt:lpstr>Характеристика метода проектов</vt:lpstr>
      <vt:lpstr>Коммуникативная компетенция</vt:lpstr>
      <vt:lpstr>Метод проектов на занятиях</vt:lpstr>
      <vt:lpstr>Внеурочная деятельность</vt:lpstr>
      <vt:lpstr>Практическая часть</vt:lpstr>
      <vt:lpstr>Ход проекта</vt:lpstr>
      <vt:lpstr>Этапы проекта</vt:lpstr>
      <vt:lpstr>Этапы проекта</vt:lpstr>
      <vt:lpstr>Рекламы учеников</vt:lpstr>
      <vt:lpstr>Рекламы учеников</vt:lpstr>
      <vt:lpstr>Рекламы учеников</vt:lpstr>
      <vt:lpstr>Рекламы учеников</vt:lpstr>
      <vt:lpstr>Рекламы учеников</vt:lpstr>
      <vt:lpstr>Презентация PowerPoint</vt:lpstr>
      <vt:lpstr>Литература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cp:revision>
  <dcterms:created xsi:type="dcterms:W3CDTF">2022-03-24T06:56:00Z</dcterms:created>
  <dcterms:modified xsi:type="dcterms:W3CDTF">2024-05-27T21:14:51Z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ICV">
    <vt:lpwstr>A47AEF0B3F7840F19ECFB980EEAA66F4_12</vt:lpwstr>
  </property>
  <property fmtid="{D5CDD505-2E9C-101B-9397-08002B2CF9AE}" pid="4" name="KSOProductBuildVer">
    <vt:lpwstr>1049-12.2.0.13431</vt:lpwstr>
  </property>
</Properties>
</file>