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69" r:id="rId4"/>
    <p:sldId id="270" r:id="rId5"/>
    <p:sldId id="268" r:id="rId6"/>
    <p:sldId id="257" r:id="rId7"/>
    <p:sldId id="256" r:id="rId8"/>
    <p:sldId id="263" r:id="rId9"/>
    <p:sldId id="259" r:id="rId10"/>
    <p:sldId id="261" r:id="rId11"/>
    <p:sldId id="264" r:id="rId12"/>
    <p:sldId id="265" r:id="rId13"/>
    <p:sldId id="262" r:id="rId14"/>
    <p:sldId id="266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1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quivervision.com/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nline-stopwatch.com/random-name-pickers/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s://www.google.ru/intl/ru/earth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file:///D:\&#1084;&#1072;&#1089;&#1090;&#1077;&#1088;%20&#1082;&#1083;&#1072;&#1089;&#1089;\&#1055;&#1077;&#1089;&#1085;&#1103;%20&#1087;&#1088;&#1086;%20&#1091;&#1076;&#1080;&#1074;&#1083;&#1077;&#1085;&#1080;&#1077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4;&#1072;&#1089;&#1090;&#1077;&#1088;%20&#1082;&#1083;&#1072;&#1089;&#1089;\&#1055;&#1077;&#1089;&#1085;&#1103;%20&#1087;&#1088;&#1086;%20&#1091;&#1076;&#1080;&#1074;&#1083;&#1077;&#1085;&#1080;&#1077;.mp4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29066"/>
            <a:ext cx="9144000" cy="24288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МАСТЕР-КЛАСС</a:t>
            </a:r>
            <a:br>
              <a:rPr lang="ru-RU" b="1" dirty="0" smtClean="0"/>
            </a:br>
            <a:r>
              <a:rPr lang="ru-RU" b="1" dirty="0" smtClean="0"/>
              <a:t>учителя английского языка</a:t>
            </a:r>
            <a:br>
              <a:rPr lang="ru-RU" b="1" dirty="0" smtClean="0"/>
            </a:br>
            <a:r>
              <a:rPr lang="ru-RU" b="1" dirty="0" smtClean="0"/>
              <a:t>Морозовой Марины Александровны</a:t>
            </a:r>
            <a:endParaRPr lang="ru-RU" b="1" dirty="0"/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57166"/>
            <a:ext cx="3635895" cy="346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b="1" dirty="0" smtClean="0"/>
              <a:t>2. Удивление фактом</a:t>
            </a:r>
            <a:endParaRPr lang="ru-RU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2079" t="22461" r="35761" b="25781"/>
          <a:stretch>
            <a:fillRect/>
          </a:stretch>
        </p:blipFill>
        <p:spPr bwMode="auto">
          <a:xfrm>
            <a:off x="214281" y="1285860"/>
            <a:ext cx="870734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62865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Площадь Лондонского зоопарка равна двум площадям города Березники;</a:t>
            </a:r>
          </a:p>
          <a:p>
            <a:r>
              <a:rPr lang="ru-RU" dirty="0" smtClean="0"/>
              <a:t>Все лебеди в Англии являются собственностью королевы, их нельзя ловить, а тем более есть;</a:t>
            </a:r>
          </a:p>
          <a:p>
            <a:r>
              <a:rPr lang="ru-RU" dirty="0" smtClean="0"/>
              <a:t>Общество защиты животных появилось в Англии на 60 лет раньше, чем общество защиты детей (1824 и 1884);</a:t>
            </a:r>
          </a:p>
          <a:p>
            <a:r>
              <a:rPr lang="ru-RU" dirty="0" smtClean="0"/>
              <a:t>В Британии от имени животных посылают рождественские открытки и поздравления с днем рождения;</a:t>
            </a:r>
          </a:p>
          <a:p>
            <a:r>
              <a:rPr lang="ru-RU" dirty="0" smtClean="0"/>
              <a:t>В Великобритании нет кабанов, медведей, волков и … тараканов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5543560" cy="6429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«Крючки»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6072230" cy="29289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Загадки</a:t>
            </a:r>
          </a:p>
          <a:p>
            <a:r>
              <a:rPr lang="ru-RU" dirty="0" smtClean="0"/>
              <a:t>В 1945 году в Англии скворцы смогли повернуть время вспять. Как?</a:t>
            </a:r>
          </a:p>
          <a:p>
            <a:r>
              <a:rPr lang="ru-RU" dirty="0" smtClean="0"/>
              <a:t>Что это?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 descr="Мышиный день Компьютерной мыши исполнилось 40 лет: Наука и техника: Lenta.ru"/>
          <p:cNvPicPr>
            <a:picLocks noChangeAspect="1" noChangeArrowheads="1"/>
          </p:cNvPicPr>
          <p:nvPr/>
        </p:nvPicPr>
        <p:blipFill>
          <a:blip r:embed="rId2" cstate="print"/>
          <a:srcRect t="19299"/>
          <a:stretch>
            <a:fillRect/>
          </a:stretch>
        </p:blipFill>
        <p:spPr bwMode="auto">
          <a:xfrm>
            <a:off x="2285984" y="3500438"/>
            <a:ext cx="2357454" cy="1426865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715008" y="0"/>
            <a:ext cx="3428992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Интернет-сервисы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t="12695" r="1171" b="6250"/>
          <a:stretch>
            <a:fillRect/>
          </a:stretch>
        </p:blipFill>
        <p:spPr bwMode="auto">
          <a:xfrm>
            <a:off x="6000760" y="1214422"/>
            <a:ext cx="3143240" cy="144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00760" y="2643182"/>
            <a:ext cx="3143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https://www.google.ru/intl/ru/earth/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 l="11566" t="12890" r="12664" b="4839"/>
          <a:stretch>
            <a:fillRect/>
          </a:stretch>
        </p:blipFill>
        <p:spPr bwMode="auto">
          <a:xfrm>
            <a:off x="6143636" y="3357562"/>
            <a:ext cx="2714612" cy="165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143636" y="5072074"/>
            <a:ext cx="3000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https://www.online-stopwatch.com/random-name-pickers/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0"/>
            <a:ext cx="6572264" cy="1071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Удивление методом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7" cstate="print"/>
          <a:srcRect l="6039" t="31250" r="10505" b="6250"/>
          <a:stretch>
            <a:fillRect/>
          </a:stretch>
        </p:blipFill>
        <p:spPr bwMode="auto">
          <a:xfrm>
            <a:off x="0" y="4963023"/>
            <a:ext cx="4500594" cy="189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500562" y="6286520"/>
            <a:ext cx="264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https://quivervision.com/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Удивление </a:t>
            </a:r>
            <a:r>
              <a:rPr lang="ru-RU" b="1" smtClean="0"/>
              <a:t>ученика его собственным </a:t>
            </a:r>
            <a:r>
              <a:rPr lang="ru-RU" b="1" dirty="0" smtClean="0"/>
              <a:t>потенциалом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50059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Образовательная среда;</a:t>
            </a:r>
          </a:p>
          <a:p>
            <a:pPr marL="514350" indent="-514350">
              <a:buAutoNum type="arabicPeriod"/>
            </a:pPr>
            <a:r>
              <a:rPr lang="ru-RU" dirty="0" smtClean="0"/>
              <a:t>Факт;</a:t>
            </a:r>
          </a:p>
          <a:p>
            <a:pPr marL="514350" indent="-514350">
              <a:buAutoNum type="arabicPeriod"/>
            </a:pPr>
            <a:r>
              <a:rPr lang="ru-RU" dirty="0" smtClean="0"/>
              <a:t>Метод;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Собственный потенциал;</a:t>
            </a:r>
          </a:p>
          <a:p>
            <a:pPr marL="514350" indent="-514350">
              <a:buAutoNum type="arabicPeriod"/>
            </a:pPr>
            <a:r>
              <a:rPr lang="ru-RU" dirty="0" smtClean="0"/>
              <a:t>…</a:t>
            </a:r>
          </a:p>
          <a:p>
            <a:pPr marL="514350" indent="-514350">
              <a:buAutoNum type="arabicPeriod"/>
            </a:pPr>
            <a:r>
              <a:rPr lang="ru-RU" dirty="0" smtClean="0"/>
              <a:t>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28926" y="4643446"/>
            <a:ext cx="27911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ПРОФИль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sun9-50.userapi.com/impg/xKcbtwrJuVOIYjtbHWoyqFwKtTuxw8AYDmMRpQ/yy8V-LvNhXg.jpg?size=810x1080&amp;quality=96&amp;sign=eca817de1790db9f54f15a6a0c128c11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14290"/>
            <a:ext cx="5000660" cy="6667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.pinimg.com/736x/9d/31/f0/9d31f07a69ddfbfbcc1ae18bb8a9bb6c--formative-assessment-assessment-for-learnin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14290"/>
            <a:ext cx="5143536" cy="6429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 про удивление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Создать мем &amp;quot;эмоция удивление, эмоции удивление картинки, девушка удивление  png&amp;quot; - Картинки - Meme-arsenal.com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7575495" cy="6643710"/>
          </a:xfrm>
          <a:prstGeom prst="rect">
            <a:avLst/>
          </a:prstGeom>
          <a:noFill/>
        </p:spPr>
      </p:pic>
      <p:pic>
        <p:nvPicPr>
          <p:cNvPr id="14338" name="Picture 2" descr="Характеристика різних емоцій (Е. П. Ільїн) - ПСИХОЛОГІС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4375548" cy="3500438"/>
          </a:xfrm>
          <a:prstGeom prst="rect">
            <a:avLst/>
          </a:prstGeom>
          <a:noFill/>
        </p:spPr>
      </p:pic>
      <p:pic>
        <p:nvPicPr>
          <p:cNvPr id="14340" name="Picture 4" descr="Как выразить удивление на английском?🇬🇧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54" r="12550"/>
          <a:stretch>
            <a:fillRect/>
          </a:stretch>
        </p:blipFill>
        <p:spPr bwMode="auto">
          <a:xfrm flipH="1">
            <a:off x="4429092" y="2643182"/>
            <a:ext cx="4714908" cy="421481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С удивления начинается Познание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2214578"/>
          </a:xfrm>
        </p:spPr>
        <p:txBody>
          <a:bodyPr>
            <a:normAutofit/>
          </a:bodyPr>
          <a:lstStyle/>
          <a:p>
            <a:r>
              <a:rPr lang="ru-RU" dirty="0" smtClean="0"/>
              <a:t>Насколько важно удивление в процессе обучения и воспитания детей?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3143248"/>
            <a:ext cx="8501122" cy="30003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Удивление – отправная точка для формирования внутренней положительной мотивации к обучению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Тема мастер-класса</a:t>
            </a:r>
            <a:endParaRPr lang="ru-RU" sz="7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84955" y="2967335"/>
            <a:ext cx="1374094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9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19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.pinimg.com/736x/9d/31/f0/9d31f07a69ddfbfbcc1ae18bb8a9bb6c--formative-assessment-assessment-for-learnin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14290"/>
            <a:ext cx="5143536" cy="6429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7158" y="714356"/>
            <a:ext cx="8429684" cy="1008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пообщаться с коллегами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1714488"/>
            <a:ext cx="8429684" cy="1008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задать волнующие вопросы и получить ответы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2714620"/>
            <a:ext cx="8429684" cy="1008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проявить личную активность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3714752"/>
            <a:ext cx="8429684" cy="1008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получить готовые «рецепты»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29994"/>
          </a:xfrm>
        </p:spPr>
        <p:txBody>
          <a:bodyPr/>
          <a:lstStyle/>
          <a:p>
            <a:r>
              <a:rPr lang="ru-RU" dirty="0" smtClean="0"/>
              <a:t>Я здесь чтобы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4714884"/>
            <a:ext cx="8429684" cy="100800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поддержать коллегу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5715016"/>
            <a:ext cx="8429684" cy="1008000"/>
          </a:xfrm>
          <a:prstGeom prst="roundRect">
            <a:avLst/>
          </a:prstGeom>
          <a:solidFill>
            <a:srgbClr val="EDF1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свой вариант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тепичев Петр Анатолье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2857500" cy="28575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28926" y="846142"/>
            <a:ext cx="6215074" cy="1582726"/>
          </a:xfrm>
        </p:spPr>
        <p:txBody>
          <a:bodyPr>
            <a:normAutofit/>
          </a:bodyPr>
          <a:lstStyle/>
          <a:p>
            <a:r>
              <a:rPr lang="ru-RU" b="1" dirty="0" smtClean="0"/>
              <a:t>Степичев</a:t>
            </a:r>
            <a:br>
              <a:rPr lang="ru-RU" b="1" dirty="0" smtClean="0"/>
            </a:br>
            <a:r>
              <a:rPr lang="ru-RU" b="1" dirty="0" smtClean="0"/>
              <a:t>Петр Анатольевич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14334" y="2260623"/>
            <a:ext cx="8729666" cy="4525963"/>
          </a:xfrm>
        </p:spPr>
        <p:txBody>
          <a:bodyPr>
            <a:normAutofit fontScale="85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                          Кандидат педагогических наук, доцент            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                              кафедры английской филологии РГСУ, вице-президент Ассоциации учителей английского языка Москвы MELTA, исполнительный директор Национальной ассоциации преподавателей английского языка NATE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	Автор более 20 учебно-методических пособий по игровым технологиям и ESP, обладатель патента. Победитель конкурса «Учитель года Москвы 2012» в номинации «Молодой преподаватель вуза», выпускник программ стажировок в Великобритании и США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488" y="285728"/>
            <a:ext cx="6541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ПЕДАГОГИКА УДИВЛЕНИЯ</a:t>
            </a:r>
            <a:endParaRPr lang="ru-RU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Способность удивляться расцвечивает жизнь</a:t>
            </a:r>
            <a:endParaRPr lang="ru-RU" b="1" dirty="0"/>
          </a:p>
        </p:txBody>
      </p:sp>
      <p:pic>
        <p:nvPicPr>
          <p:cNvPr id="5" name="Рисунок 4" descr="F9z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428736"/>
            <a:ext cx="6786610" cy="5089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b="1" dirty="0" smtClean="0"/>
              <a:t>1. Удивление образовательной средой</a:t>
            </a:r>
            <a:endParaRPr lang="ru-RU" b="1" dirty="0"/>
          </a:p>
        </p:txBody>
      </p:sp>
      <p:pic>
        <p:nvPicPr>
          <p:cNvPr id="21506" name="Picture 2" descr="Гофрированная коробка 800*400*300 (96 л) 4-х клапанная из 3-х слойного  гофрокартона бур/бур купить с доставкой у производите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5857916" cy="4467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225</Words>
  <Application>Microsoft Office PowerPoint</Application>
  <PresentationFormat>Экран (4:3)</PresentationFormat>
  <Paragraphs>44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МАСТЕР-КЛАСС учителя английского языка Морозовой Марины Александровны</vt:lpstr>
      <vt:lpstr>С удивления начинается Познание</vt:lpstr>
      <vt:lpstr>Насколько важно удивление в процессе обучения и воспитания детей?</vt:lpstr>
      <vt:lpstr>Тема мастер-класса</vt:lpstr>
      <vt:lpstr>Слайд 5</vt:lpstr>
      <vt:lpstr>Я здесь чтобы</vt:lpstr>
      <vt:lpstr>Степичев Петр Анатольевич </vt:lpstr>
      <vt:lpstr>Способность удивляться расцвечивает жизнь</vt:lpstr>
      <vt:lpstr>1. Удивление образовательной средой</vt:lpstr>
      <vt:lpstr>2. Удивление фактом</vt:lpstr>
      <vt:lpstr>Слайд 11</vt:lpstr>
      <vt:lpstr>«Крючки»</vt:lpstr>
      <vt:lpstr>4. Удивление ученика его собственным потенциалом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Степичев Петр Анатольевич </dc:title>
  <dc:creator>Морозовы</dc:creator>
  <cp:lastModifiedBy>Морозовы</cp:lastModifiedBy>
  <cp:revision>66</cp:revision>
  <dcterms:created xsi:type="dcterms:W3CDTF">2021-11-23T15:04:07Z</dcterms:created>
  <dcterms:modified xsi:type="dcterms:W3CDTF">2022-04-16T18:35:44Z</dcterms:modified>
</cp:coreProperties>
</file>