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96" r:id="rId1"/>
  </p:sldMasterIdLst>
  <p:sldIdLst>
    <p:sldId id="256" r:id="rId2"/>
    <p:sldId id="257" r:id="rId3"/>
    <p:sldId id="259" r:id="rId4"/>
    <p:sldId id="258" r:id="rId5"/>
    <p:sldId id="260" r:id="rId6"/>
    <p:sldId id="263" r:id="rId7"/>
    <p:sldId id="266" r:id="rId8"/>
    <p:sldId id="261" r:id="rId9"/>
    <p:sldId id="262" r:id="rId10"/>
    <p:sldId id="264" r:id="rId11"/>
    <p:sldId id="265" r:id="rId12"/>
    <p:sldId id="284" r:id="rId13"/>
    <p:sldId id="267" r:id="rId14"/>
    <p:sldId id="285" r:id="rId15"/>
    <p:sldId id="287" r:id="rId16"/>
    <p:sldId id="268" r:id="rId17"/>
    <p:sldId id="279" r:id="rId18"/>
    <p:sldId id="283" r:id="rId19"/>
    <p:sldId id="272" r:id="rId20"/>
    <p:sldId id="276" r:id="rId21"/>
    <p:sldId id="277" r:id="rId22"/>
    <p:sldId id="270" r:id="rId23"/>
    <p:sldId id="278" r:id="rId24"/>
    <p:sldId id="269" r:id="rId25"/>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44" autoAdjust="0"/>
    <p:restoredTop sz="94660"/>
  </p:normalViewPr>
  <p:slideViewPr>
    <p:cSldViewPr snapToGrid="0">
      <p:cViewPr varScale="1">
        <p:scale>
          <a:sx n="46" d="100"/>
          <a:sy n="46" d="100"/>
        </p:scale>
        <p:origin x="780"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16" name="Group 15"/>
          <p:cNvGrpSpPr/>
          <p:nvPr/>
        </p:nvGrpSpPr>
        <p:grpSpPr>
          <a:xfrm>
            <a:off x="0" y="-8467"/>
            <a:ext cx="12192000" cy="6866467"/>
            <a:chOff x="0" y="-8467"/>
            <a:chExt cx="12192000" cy="6866467"/>
          </a:xfrm>
        </p:grpSpPr>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lumMod val="50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50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rot="10800000">
              <a:off x="0" y="0"/>
              <a:ext cx="842596" cy="5666154"/>
            </a:xfrm>
            <a:prstGeom prst="triangle">
              <a:avLst>
                <a:gd name="adj" fmla="val 100000"/>
              </a:avLst>
            </a:pr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lumMod val="75000"/>
                  </a:schemeClr>
                </a:solidFill>
              </a:defRPr>
            </a:lvl1pPr>
          </a:lstStyle>
          <a:p>
            <a:r>
              <a:rPr lang="ru-RU" smtClean="0"/>
              <a:t>Образец заголовка</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FE4EBC60-6364-49CE-B773-DDB89358BF03}" type="datetimeFigureOut">
              <a:rPr lang="ru-RU" smtClean="0"/>
              <a:t>12.03.2022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A9678FFD-AC5E-41FC-AADE-0B74FE9124DA}" type="slidenum">
              <a:rPr lang="ru-RU" smtClean="0"/>
              <a:t>‹#›</a:t>
            </a:fld>
            <a:endParaRPr lang="ru-RU"/>
          </a:p>
        </p:txBody>
      </p:sp>
    </p:spTree>
    <p:extLst>
      <p:ext uri="{BB962C8B-B14F-4D97-AF65-F5344CB8AC3E}">
        <p14:creationId xmlns:p14="http://schemas.microsoft.com/office/powerpoint/2010/main" val="22426383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FE4EBC60-6364-49CE-B773-DDB89358BF03}" type="datetimeFigureOut">
              <a:rPr lang="ru-RU" smtClean="0"/>
              <a:t>12.03.2022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A9678FFD-AC5E-41FC-AADE-0B74FE9124DA}" type="slidenum">
              <a:rPr lang="ru-RU" smtClean="0"/>
              <a:t>‹#›</a:t>
            </a:fld>
            <a:endParaRPr lang="ru-RU"/>
          </a:p>
        </p:txBody>
      </p:sp>
    </p:spTree>
    <p:extLst>
      <p:ext uri="{BB962C8B-B14F-4D97-AF65-F5344CB8AC3E}">
        <p14:creationId xmlns:p14="http://schemas.microsoft.com/office/powerpoint/2010/main" val="29847474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ru-RU" smtClean="0"/>
              <a:t>Образец заголовка</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FE4EBC60-6364-49CE-B773-DDB89358BF03}" type="datetimeFigureOut">
              <a:rPr lang="ru-RU" smtClean="0"/>
              <a:t>12.03.2022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A9678FFD-AC5E-41FC-AADE-0B74FE9124DA}" type="slidenum">
              <a:rPr lang="ru-RU" smtClean="0"/>
              <a:t>‹#›</a:t>
            </a:fld>
            <a:endParaRPr lang="ru-RU"/>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67483622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FE4EBC60-6364-49CE-B773-DDB89358BF03}" type="datetimeFigureOut">
              <a:rPr lang="ru-RU" smtClean="0"/>
              <a:t>12.03.2022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A9678FFD-AC5E-41FC-AADE-0B74FE9124DA}" type="slidenum">
              <a:rPr lang="ru-RU" smtClean="0"/>
              <a:t>‹#›</a:t>
            </a:fld>
            <a:endParaRPr lang="ru-RU"/>
          </a:p>
        </p:txBody>
      </p:sp>
    </p:spTree>
    <p:extLst>
      <p:ext uri="{BB962C8B-B14F-4D97-AF65-F5344CB8AC3E}">
        <p14:creationId xmlns:p14="http://schemas.microsoft.com/office/powerpoint/2010/main" val="250536176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ru-RU" smtClean="0"/>
              <a:t>Образец заголовка</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FE4EBC60-6364-49CE-B773-DDB89358BF03}" type="datetimeFigureOut">
              <a:rPr lang="ru-RU" smtClean="0"/>
              <a:t>12.03.2022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A9678FFD-AC5E-41FC-AADE-0B74FE9124DA}" type="slidenum">
              <a:rPr lang="ru-RU" smtClean="0"/>
              <a:t>‹#›</a:t>
            </a:fld>
            <a:endParaRPr lang="ru-RU"/>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153532844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ru-RU" smtClean="0"/>
              <a:t>Образец заголовка</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FE4EBC60-6364-49CE-B773-DDB89358BF03}" type="datetimeFigureOut">
              <a:rPr lang="ru-RU" smtClean="0"/>
              <a:t>12.03.2022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A9678FFD-AC5E-41FC-AADE-0B74FE9124DA}" type="slidenum">
              <a:rPr lang="ru-RU" smtClean="0"/>
              <a:t>‹#›</a:t>
            </a:fld>
            <a:endParaRPr lang="ru-RU"/>
          </a:p>
        </p:txBody>
      </p:sp>
    </p:spTree>
    <p:extLst>
      <p:ext uri="{BB962C8B-B14F-4D97-AF65-F5344CB8AC3E}">
        <p14:creationId xmlns:p14="http://schemas.microsoft.com/office/powerpoint/2010/main" val="89179668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FE4EBC60-6364-49CE-B773-DDB89358BF03}" type="datetimeFigureOut">
              <a:rPr lang="ru-RU" smtClean="0"/>
              <a:t>12.03.2022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A9678FFD-AC5E-41FC-AADE-0B74FE9124DA}" type="slidenum">
              <a:rPr lang="ru-RU" smtClean="0"/>
              <a:t>‹#›</a:t>
            </a:fld>
            <a:endParaRPr lang="ru-RU"/>
          </a:p>
        </p:txBody>
      </p:sp>
    </p:spTree>
    <p:extLst>
      <p:ext uri="{BB962C8B-B14F-4D97-AF65-F5344CB8AC3E}">
        <p14:creationId xmlns:p14="http://schemas.microsoft.com/office/powerpoint/2010/main" val="92912833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FE4EBC60-6364-49CE-B773-DDB89358BF03}" type="datetimeFigureOut">
              <a:rPr lang="ru-RU" smtClean="0"/>
              <a:t>12.03.2022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A9678FFD-AC5E-41FC-AADE-0B74FE9124DA}" type="slidenum">
              <a:rPr lang="ru-RU" smtClean="0"/>
              <a:t>‹#›</a:t>
            </a:fld>
            <a:endParaRPr lang="ru-RU"/>
          </a:p>
        </p:txBody>
      </p:sp>
    </p:spTree>
    <p:extLst>
      <p:ext uri="{BB962C8B-B14F-4D97-AF65-F5344CB8AC3E}">
        <p14:creationId xmlns:p14="http://schemas.microsoft.com/office/powerpoint/2010/main" val="5772126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FE4EBC60-6364-49CE-B773-DDB89358BF03}" type="datetimeFigureOut">
              <a:rPr lang="ru-RU" smtClean="0"/>
              <a:t>12.03.2022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A9678FFD-AC5E-41FC-AADE-0B74FE9124DA}" type="slidenum">
              <a:rPr lang="ru-RU" smtClean="0"/>
              <a:t>‹#›</a:t>
            </a:fld>
            <a:endParaRPr lang="ru-RU"/>
          </a:p>
        </p:txBody>
      </p:sp>
    </p:spTree>
    <p:extLst>
      <p:ext uri="{BB962C8B-B14F-4D97-AF65-F5344CB8AC3E}">
        <p14:creationId xmlns:p14="http://schemas.microsoft.com/office/powerpoint/2010/main" val="19246425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FE4EBC60-6364-49CE-B773-DDB89358BF03}" type="datetimeFigureOut">
              <a:rPr lang="ru-RU" smtClean="0"/>
              <a:t>12.03.2022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A9678FFD-AC5E-41FC-AADE-0B74FE9124DA}" type="slidenum">
              <a:rPr lang="ru-RU" smtClean="0"/>
              <a:t>‹#›</a:t>
            </a:fld>
            <a:endParaRPr lang="ru-RU"/>
          </a:p>
        </p:txBody>
      </p:sp>
    </p:spTree>
    <p:extLst>
      <p:ext uri="{BB962C8B-B14F-4D97-AF65-F5344CB8AC3E}">
        <p14:creationId xmlns:p14="http://schemas.microsoft.com/office/powerpoint/2010/main" val="5158288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FE4EBC60-6364-49CE-B773-DDB89358BF03}" type="datetimeFigureOut">
              <a:rPr lang="ru-RU" smtClean="0"/>
              <a:t>12.03.2022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A9678FFD-AC5E-41FC-AADE-0B74FE9124DA}" type="slidenum">
              <a:rPr lang="ru-RU" smtClean="0"/>
              <a:t>‹#›</a:t>
            </a:fld>
            <a:endParaRPr lang="ru-RU"/>
          </a:p>
        </p:txBody>
      </p:sp>
    </p:spTree>
    <p:extLst>
      <p:ext uri="{BB962C8B-B14F-4D97-AF65-F5344CB8AC3E}">
        <p14:creationId xmlns:p14="http://schemas.microsoft.com/office/powerpoint/2010/main" val="9237611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FE4EBC60-6364-49CE-B773-DDB89358BF03}" type="datetimeFigureOut">
              <a:rPr lang="ru-RU" smtClean="0"/>
              <a:t>12.03.2022</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A9678FFD-AC5E-41FC-AADE-0B74FE9124DA}" type="slidenum">
              <a:rPr lang="ru-RU" smtClean="0"/>
              <a:t>‹#›</a:t>
            </a:fld>
            <a:endParaRPr lang="ru-RU"/>
          </a:p>
        </p:txBody>
      </p:sp>
    </p:spTree>
    <p:extLst>
      <p:ext uri="{BB962C8B-B14F-4D97-AF65-F5344CB8AC3E}">
        <p14:creationId xmlns:p14="http://schemas.microsoft.com/office/powerpoint/2010/main" val="7182707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FE4EBC60-6364-49CE-B773-DDB89358BF03}" type="datetimeFigureOut">
              <a:rPr lang="ru-RU" smtClean="0"/>
              <a:t>12.03.2022</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A9678FFD-AC5E-41FC-AADE-0B74FE9124DA}" type="slidenum">
              <a:rPr lang="ru-RU" smtClean="0"/>
              <a:t>‹#›</a:t>
            </a:fld>
            <a:endParaRPr lang="ru-RU"/>
          </a:p>
        </p:txBody>
      </p:sp>
    </p:spTree>
    <p:extLst>
      <p:ext uri="{BB962C8B-B14F-4D97-AF65-F5344CB8AC3E}">
        <p14:creationId xmlns:p14="http://schemas.microsoft.com/office/powerpoint/2010/main" val="16158928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E4EBC60-6364-49CE-B773-DDB89358BF03}" type="datetimeFigureOut">
              <a:rPr lang="ru-RU" smtClean="0"/>
              <a:t>12.03.2022</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A9678FFD-AC5E-41FC-AADE-0B74FE9124DA}" type="slidenum">
              <a:rPr lang="ru-RU" smtClean="0"/>
              <a:t>‹#›</a:t>
            </a:fld>
            <a:endParaRPr lang="ru-RU"/>
          </a:p>
        </p:txBody>
      </p:sp>
    </p:spTree>
    <p:extLst>
      <p:ext uri="{BB962C8B-B14F-4D97-AF65-F5344CB8AC3E}">
        <p14:creationId xmlns:p14="http://schemas.microsoft.com/office/powerpoint/2010/main" val="2732730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ru-RU" smtClean="0"/>
              <a:t>Образец заголовка</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FE4EBC60-6364-49CE-B773-DDB89358BF03}" type="datetimeFigureOut">
              <a:rPr lang="ru-RU" smtClean="0"/>
              <a:t>12.03.2022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A9678FFD-AC5E-41FC-AADE-0B74FE9124DA}" type="slidenum">
              <a:rPr lang="ru-RU" smtClean="0"/>
              <a:t>‹#›</a:t>
            </a:fld>
            <a:endParaRPr lang="ru-RU"/>
          </a:p>
        </p:txBody>
      </p:sp>
    </p:spTree>
    <p:extLst>
      <p:ext uri="{BB962C8B-B14F-4D97-AF65-F5344CB8AC3E}">
        <p14:creationId xmlns:p14="http://schemas.microsoft.com/office/powerpoint/2010/main" val="33154739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FE4EBC60-6364-49CE-B773-DDB89358BF03}" type="datetimeFigureOut">
              <a:rPr lang="ru-RU" smtClean="0"/>
              <a:t>12.03.2022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A9678FFD-AC5E-41FC-AADE-0B74FE9124DA}" type="slidenum">
              <a:rPr lang="ru-RU" smtClean="0"/>
              <a:t>‹#›</a:t>
            </a:fld>
            <a:endParaRPr lang="ru-RU"/>
          </a:p>
        </p:txBody>
      </p:sp>
    </p:spTree>
    <p:extLst>
      <p:ext uri="{BB962C8B-B14F-4D97-AF65-F5344CB8AC3E}">
        <p14:creationId xmlns:p14="http://schemas.microsoft.com/office/powerpoint/2010/main" val="22453641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29" name="Group 28"/>
          <p:cNvGrpSpPr/>
          <p:nvPr/>
        </p:nvGrpSpPr>
        <p:grpSpPr>
          <a:xfrm>
            <a:off x="0" y="-8467"/>
            <a:ext cx="12192000" cy="6866467"/>
            <a:chOff x="0" y="-8467"/>
            <a:chExt cx="12192000" cy="6866467"/>
          </a:xfrm>
        </p:grpSpPr>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lumMod val="50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50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0" y="4013200"/>
              <a:ext cx="448733" cy="2844800"/>
            </a:xfrm>
            <a:prstGeom prst="triangle">
              <a:avLst>
                <a:gd name="adj" fmla="val 0"/>
              </a:avLst>
            </a:pr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FE4EBC60-6364-49CE-B773-DDB89358BF03}" type="datetimeFigureOut">
              <a:rPr lang="ru-RU" smtClean="0"/>
              <a:t>12.03.2022</a:t>
            </a:fld>
            <a:endParaRPr lang="ru-RU"/>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ru-RU"/>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lumMod val="75000"/>
                  </a:schemeClr>
                </a:solidFill>
              </a:defRPr>
            </a:lvl1pPr>
          </a:lstStyle>
          <a:p>
            <a:fld id="{A9678FFD-AC5E-41FC-AADE-0B74FE9124DA}" type="slidenum">
              <a:rPr lang="ru-RU" smtClean="0"/>
              <a:t>‹#›</a:t>
            </a:fld>
            <a:endParaRPr lang="ru-RU"/>
          </a:p>
        </p:txBody>
      </p:sp>
    </p:spTree>
    <p:extLst>
      <p:ext uri="{BB962C8B-B14F-4D97-AF65-F5344CB8AC3E}">
        <p14:creationId xmlns:p14="http://schemas.microsoft.com/office/powerpoint/2010/main" val="1878401871"/>
      </p:ext>
    </p:extLst>
  </p:cSld>
  <p:clrMap bg1="lt1" tx1="dk1" bg2="lt2" tx2="dk2" accent1="accent1" accent2="accent2" accent3="accent3" accent4="accent4" accent5="accent5" accent6="accent6" hlink="hlink" folHlink="folHlink"/>
  <p:sldLayoutIdLst>
    <p:sldLayoutId id="2147483797" r:id="rId1"/>
    <p:sldLayoutId id="2147483798" r:id="rId2"/>
    <p:sldLayoutId id="2147483799" r:id="rId3"/>
    <p:sldLayoutId id="2147483800" r:id="rId4"/>
    <p:sldLayoutId id="2147483801" r:id="rId5"/>
    <p:sldLayoutId id="2147483802" r:id="rId6"/>
    <p:sldLayoutId id="2147483803" r:id="rId7"/>
    <p:sldLayoutId id="2147483804" r:id="rId8"/>
    <p:sldLayoutId id="2147483805" r:id="rId9"/>
    <p:sldLayoutId id="2147483806" r:id="rId10"/>
    <p:sldLayoutId id="2147483807" r:id="rId11"/>
    <p:sldLayoutId id="2147483808" r:id="rId12"/>
    <p:sldLayoutId id="2147483809" r:id="rId13"/>
    <p:sldLayoutId id="2147483810" r:id="rId14"/>
    <p:sldLayoutId id="2147483811" r:id="rId15"/>
    <p:sldLayoutId id="2147483812" r:id="rId16"/>
  </p:sldLayoutIdLst>
  <p:txStyles>
    <p:titleStyle>
      <a:lvl1pPr algn="l" defTabSz="457200" rtl="0" eaLnBrk="1" latinLnBrk="0" hangingPunct="1">
        <a:spcBef>
          <a:spcPct val="0"/>
        </a:spcBef>
        <a:buNone/>
        <a:defRPr sz="3600" kern="1200">
          <a:solidFill>
            <a:schemeClr val="accent1">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lumMod val="75000"/>
          </a:schemeClr>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lumMod val="75000"/>
          </a:schemeClr>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jpeg"/><Relationship Id="rId1" Type="http://schemas.openxmlformats.org/officeDocument/2006/relationships/slideLayout" Target="../slideLayouts/slideLayout1.xml"/><Relationship Id="rId5" Type="http://schemas.openxmlformats.org/officeDocument/2006/relationships/image" Target="../media/image26.png"/><Relationship Id="rId4" Type="http://schemas.openxmlformats.org/officeDocument/2006/relationships/image" Target="../media/image25.png"/></Relationships>
</file>

<file path=ppt/slides/_rels/slide14.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jpe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2.xml"/><Relationship Id="rId5" Type="http://schemas.openxmlformats.org/officeDocument/2006/relationships/image" Target="../media/image34.png"/><Relationship Id="rId4" Type="http://schemas.openxmlformats.org/officeDocument/2006/relationships/image" Target="../media/image33.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image" Target="../media/image35.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image" Target="../media/image37.jpeg"/><Relationship Id="rId1" Type="http://schemas.openxmlformats.org/officeDocument/2006/relationships/slideLayout" Target="../slideLayouts/slideLayout7.xml"/><Relationship Id="rId5" Type="http://schemas.openxmlformats.org/officeDocument/2006/relationships/image" Target="../media/image40.jpeg"/><Relationship Id="rId4" Type="http://schemas.openxmlformats.org/officeDocument/2006/relationships/image" Target="../media/image39.jpeg"/></Relationships>
</file>

<file path=ppt/slides/_rels/slide22.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image" Target="../media/image41.jpeg"/><Relationship Id="rId1" Type="http://schemas.openxmlformats.org/officeDocument/2006/relationships/slideLayout" Target="../slideLayouts/slideLayout7.xml"/><Relationship Id="rId4" Type="http://schemas.openxmlformats.org/officeDocument/2006/relationships/image" Target="../media/image43.png"/></Relationships>
</file>

<file path=ppt/slides/_rels/slide23.xml.rels><?xml version="1.0" encoding="UTF-8" standalone="yes"?>
<Relationships xmlns="http://schemas.openxmlformats.org/package/2006/relationships"><Relationship Id="rId2" Type="http://schemas.openxmlformats.org/officeDocument/2006/relationships/image" Target="../media/image44.jpe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1.xml"/><Relationship Id="rId4" Type="http://schemas.openxmlformats.org/officeDocument/2006/relationships/image" Target="../media/image17.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128556" y="754380"/>
            <a:ext cx="7766936" cy="1108691"/>
          </a:xfrm>
        </p:spPr>
        <p:txBody>
          <a:bodyPr>
            <a:normAutofit fontScale="90000"/>
          </a:bodyPr>
          <a:lstStyle/>
          <a:p>
            <a:r>
              <a:rPr lang="ru-RU" sz="3600" b="1" cap="all" dirty="0" smtClean="0">
                <a:ln w="9000" cmpd="sng">
                  <a:solidFill>
                    <a:schemeClr val="accent4">
                      <a:shade val="50000"/>
                      <a:satMod val="120000"/>
                    </a:schemeClr>
                  </a:solidFill>
                  <a:prstDash val="solid"/>
                </a:ln>
                <a:solidFill>
                  <a:schemeClr val="accent3">
                    <a:lumMod val="50000"/>
                  </a:schemeClr>
                </a:solidFill>
                <a:effectLst>
                  <a:reflection blurRad="12700" stA="28000" endPos="45000" dist="1000" dir="5400000" sy="-100000" algn="bl" rotWithShape="0"/>
                </a:effectLst>
                <a:latin typeface="Times New Roman" panose="02020603050405020304" pitchFamily="18" charset="0"/>
                <a:cs typeface="Times New Roman" panose="02020603050405020304" pitchFamily="18" charset="0"/>
              </a:rPr>
              <a:t/>
            </a:r>
            <a:br>
              <a:rPr lang="ru-RU" sz="3600" b="1" cap="all" dirty="0" smtClean="0">
                <a:ln w="9000" cmpd="sng">
                  <a:solidFill>
                    <a:schemeClr val="accent4">
                      <a:shade val="50000"/>
                      <a:satMod val="120000"/>
                    </a:schemeClr>
                  </a:solidFill>
                  <a:prstDash val="solid"/>
                </a:ln>
                <a:solidFill>
                  <a:schemeClr val="accent3">
                    <a:lumMod val="50000"/>
                  </a:schemeClr>
                </a:solidFill>
                <a:effectLst>
                  <a:reflection blurRad="12700" stA="28000" endPos="45000" dist="1000" dir="5400000" sy="-100000" algn="bl" rotWithShape="0"/>
                </a:effectLst>
                <a:latin typeface="Times New Roman" panose="02020603050405020304" pitchFamily="18" charset="0"/>
                <a:cs typeface="Times New Roman" panose="02020603050405020304" pitchFamily="18" charset="0"/>
              </a:rPr>
            </a:br>
            <a:r>
              <a:rPr lang="ru-RU" sz="3600" b="1" dirty="0" smtClean="0">
                <a:solidFill>
                  <a:schemeClr val="accent3">
                    <a:lumMod val="50000"/>
                  </a:schemeClr>
                </a:solidFill>
                <a:latin typeface="Times New Roman" panose="02020603050405020304" pitchFamily="18" charset="0"/>
                <a:cs typeface="Times New Roman" panose="02020603050405020304" pitchFamily="18" charset="0"/>
              </a:rPr>
              <a:t/>
            </a:r>
            <a:br>
              <a:rPr lang="ru-RU" sz="3600" b="1" dirty="0" smtClean="0">
                <a:solidFill>
                  <a:schemeClr val="accent3">
                    <a:lumMod val="50000"/>
                  </a:schemeClr>
                </a:solidFill>
                <a:latin typeface="Times New Roman" panose="02020603050405020304" pitchFamily="18" charset="0"/>
                <a:cs typeface="Times New Roman" panose="02020603050405020304" pitchFamily="18" charset="0"/>
              </a:rPr>
            </a:br>
            <a:endParaRPr lang="ru-RU" sz="3600" dirty="0">
              <a:latin typeface="Times New Roman" panose="02020603050405020304" pitchFamily="18" charset="0"/>
              <a:cs typeface="Times New Roman" panose="02020603050405020304" pitchFamily="18" charset="0"/>
            </a:endParaRPr>
          </a:p>
        </p:txBody>
      </p:sp>
      <p:sp>
        <p:nvSpPr>
          <p:cNvPr id="3" name="Подзаголовок 2"/>
          <p:cNvSpPr>
            <a:spLocks noGrp="1"/>
          </p:cNvSpPr>
          <p:nvPr>
            <p:ph type="subTitle" idx="1"/>
          </p:nvPr>
        </p:nvSpPr>
        <p:spPr>
          <a:xfrm>
            <a:off x="6796585" y="5659153"/>
            <a:ext cx="3596640" cy="641445"/>
          </a:xfrm>
        </p:spPr>
        <p:txBody>
          <a:bodyPr>
            <a:normAutofit fontScale="77500" lnSpcReduction="20000"/>
          </a:bodyPr>
          <a:lstStyle/>
          <a:p>
            <a:pPr algn="just"/>
            <a:r>
              <a:rPr lang="ru-RU" sz="2000" b="1" i="1" dirty="0" smtClean="0">
                <a:solidFill>
                  <a:schemeClr val="tx1"/>
                </a:solidFill>
                <a:latin typeface="Times New Roman" panose="02020603050405020304" pitchFamily="18" charset="0"/>
                <a:cs typeface="Times New Roman" panose="02020603050405020304" pitchFamily="18" charset="0"/>
              </a:rPr>
              <a:t>Воспитатели гр.№8: Боричева С.А.</a:t>
            </a:r>
          </a:p>
          <a:p>
            <a:pPr algn="just"/>
            <a:r>
              <a:rPr lang="ru-RU" sz="2000" b="1" i="1" dirty="0">
                <a:solidFill>
                  <a:schemeClr val="tx1"/>
                </a:solidFill>
                <a:latin typeface="Times New Roman" panose="02020603050405020304" pitchFamily="18" charset="0"/>
                <a:cs typeface="Times New Roman" panose="02020603050405020304" pitchFamily="18" charset="0"/>
              </a:rPr>
              <a:t> </a:t>
            </a:r>
            <a:r>
              <a:rPr lang="ru-RU" sz="2000" b="1" i="1" dirty="0" smtClean="0">
                <a:solidFill>
                  <a:schemeClr val="tx1"/>
                </a:solidFill>
                <a:latin typeface="Times New Roman" panose="02020603050405020304" pitchFamily="18" charset="0"/>
                <a:cs typeface="Times New Roman" panose="02020603050405020304" pitchFamily="18" charset="0"/>
              </a:rPr>
              <a:t>                                    Кузнецова Н.С. </a:t>
            </a:r>
          </a:p>
        </p:txBody>
      </p:sp>
      <p:pic>
        <p:nvPicPr>
          <p:cNvPr id="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70183" y="2904612"/>
            <a:ext cx="5521435" cy="33027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Подзаголовок 2"/>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a:xfrm>
            <a:off x="1760220" y="754380"/>
            <a:ext cx="6492239" cy="1645920"/>
          </a:xfrm>
          <a:prstGeom prst="rect">
            <a:avLst/>
          </a:prstGeom>
        </p:spPr>
      </p:pic>
    </p:spTree>
    <p:extLst>
      <p:ext uri="{BB962C8B-B14F-4D97-AF65-F5344CB8AC3E}">
        <p14:creationId xmlns:p14="http://schemas.microsoft.com/office/powerpoint/2010/main" val="212199289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wind"/>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889760" y="327546"/>
            <a:ext cx="6953989" cy="891653"/>
          </a:xfrm>
        </p:spPr>
        <p:txBody>
          <a:bodyPr/>
          <a:lstStyle/>
          <a:p>
            <a:pPr algn="ctr"/>
            <a:r>
              <a:rPr lang="ru-RU" sz="3200" b="1" dirty="0">
                <a:latin typeface="Times New Roman" panose="02020603050405020304" pitchFamily="18" charset="0"/>
                <a:cs typeface="Times New Roman" panose="02020603050405020304" pitchFamily="18" charset="0"/>
              </a:rPr>
              <a:t/>
            </a:r>
            <a:br>
              <a:rPr lang="ru-RU" sz="3200" b="1" dirty="0">
                <a:latin typeface="Times New Roman" panose="02020603050405020304" pitchFamily="18" charset="0"/>
                <a:cs typeface="Times New Roman" panose="02020603050405020304" pitchFamily="18" charset="0"/>
              </a:rPr>
            </a:br>
            <a:r>
              <a:rPr lang="ru-RU" sz="3200" b="1" dirty="0" smtClean="0">
                <a:latin typeface="Times New Roman" panose="02020603050405020304" pitchFamily="18" charset="0"/>
                <a:cs typeface="Times New Roman" panose="02020603050405020304" pitchFamily="18" charset="0"/>
              </a:rPr>
              <a:t/>
            </a:r>
            <a:br>
              <a:rPr lang="ru-RU" sz="3200" b="1" dirty="0" smtClean="0">
                <a:latin typeface="Times New Roman" panose="02020603050405020304" pitchFamily="18" charset="0"/>
                <a:cs typeface="Times New Roman" panose="02020603050405020304" pitchFamily="18" charset="0"/>
              </a:rPr>
            </a:br>
            <a:r>
              <a:rPr lang="ru-RU" sz="3200" b="1" dirty="0" smtClean="0"/>
              <a:t>Шнуровки </a:t>
            </a:r>
            <a:r>
              <a:rPr lang="ru-RU" sz="3200" b="1" dirty="0"/>
              <a:t>- зачем</a:t>
            </a:r>
            <a:r>
              <a:rPr lang="ru-RU" sz="3200" dirty="0"/>
              <a:t> они?</a:t>
            </a:r>
            <a:br>
              <a:rPr lang="ru-RU" sz="3200" dirty="0"/>
            </a:br>
            <a:endParaRPr lang="ru-RU" sz="3200" b="1" dirty="0">
              <a:latin typeface="Times New Roman" panose="02020603050405020304" pitchFamily="18" charset="0"/>
              <a:cs typeface="Times New Roman" panose="02020603050405020304" pitchFamily="18" charset="0"/>
            </a:endParaRPr>
          </a:p>
        </p:txBody>
      </p:sp>
      <p:sp>
        <p:nvSpPr>
          <p:cNvPr id="3" name="Подзаголовок 2"/>
          <p:cNvSpPr>
            <a:spLocks noGrp="1"/>
          </p:cNvSpPr>
          <p:nvPr>
            <p:ph type="subTitle" idx="1"/>
          </p:nvPr>
        </p:nvSpPr>
        <p:spPr>
          <a:xfrm>
            <a:off x="764274" y="723331"/>
            <a:ext cx="10031105" cy="5840029"/>
          </a:xfrm>
        </p:spPr>
        <p:txBody>
          <a:bodyPr>
            <a:normAutofit/>
          </a:bodyPr>
          <a:lstStyle/>
          <a:p>
            <a:pPr algn="l"/>
            <a:r>
              <a:rPr lang="ru-RU" sz="2400" dirty="0" smtClean="0">
                <a:solidFill>
                  <a:schemeClr val="tx1"/>
                </a:solidFill>
                <a:latin typeface="Times New Roman" panose="02020603050405020304" pitchFamily="18" charset="0"/>
                <a:cs typeface="Times New Roman" panose="02020603050405020304" pitchFamily="18" charset="0"/>
              </a:rPr>
              <a:t>- развивает </a:t>
            </a:r>
            <a:r>
              <a:rPr lang="ru-RU" sz="2400" dirty="0">
                <a:solidFill>
                  <a:schemeClr val="tx1"/>
                </a:solidFill>
                <a:latin typeface="Times New Roman" panose="02020603050405020304" pitchFamily="18" charset="0"/>
                <a:cs typeface="Times New Roman" panose="02020603050405020304" pitchFamily="18" charset="0"/>
              </a:rPr>
              <a:t>усидчивость и пространственное ориентирование;</a:t>
            </a:r>
          </a:p>
          <a:p>
            <a:pPr algn="l"/>
            <a:r>
              <a:rPr lang="ru-RU" sz="2400" dirty="0" smtClean="0">
                <a:solidFill>
                  <a:schemeClr val="tx1"/>
                </a:solidFill>
                <a:latin typeface="Times New Roman" panose="02020603050405020304" pitchFamily="18" charset="0"/>
                <a:cs typeface="Times New Roman" panose="02020603050405020304" pitchFamily="18" charset="0"/>
              </a:rPr>
              <a:t>- стимулирует </a:t>
            </a:r>
            <a:r>
              <a:rPr lang="ru-RU" sz="2400" dirty="0">
                <a:solidFill>
                  <a:schemeClr val="tx1"/>
                </a:solidFill>
                <a:latin typeface="Times New Roman" panose="02020603050405020304" pitchFamily="18" charset="0"/>
                <a:cs typeface="Times New Roman" panose="02020603050405020304" pitchFamily="18" charset="0"/>
              </a:rPr>
              <a:t>развитие мелкой моторики и сенсорную координацию;</a:t>
            </a:r>
          </a:p>
          <a:p>
            <a:pPr algn="l"/>
            <a:r>
              <a:rPr lang="ru-RU" sz="2400" dirty="0" smtClean="0">
                <a:solidFill>
                  <a:schemeClr val="tx1"/>
                </a:solidFill>
                <a:latin typeface="Times New Roman" panose="02020603050405020304" pitchFamily="18" charset="0"/>
                <a:cs typeface="Times New Roman" panose="02020603050405020304" pitchFamily="18" charset="0"/>
              </a:rPr>
              <a:t>- помогает </a:t>
            </a:r>
            <a:r>
              <a:rPr lang="ru-RU" sz="2400" dirty="0">
                <a:solidFill>
                  <a:schemeClr val="tx1"/>
                </a:solidFill>
                <a:latin typeface="Times New Roman" panose="02020603050405020304" pitchFamily="18" charset="0"/>
                <a:cs typeface="Times New Roman" panose="02020603050405020304" pitchFamily="18" charset="0"/>
              </a:rPr>
              <a:t>открыть творческие способности;</a:t>
            </a:r>
          </a:p>
          <a:p>
            <a:pPr algn="l"/>
            <a:r>
              <a:rPr lang="ru-RU" sz="2400" dirty="0" smtClean="0">
                <a:solidFill>
                  <a:schemeClr val="tx1"/>
                </a:solidFill>
                <a:latin typeface="Times New Roman" panose="02020603050405020304" pitchFamily="18" charset="0"/>
                <a:cs typeface="Times New Roman" panose="02020603050405020304" pitchFamily="18" charset="0"/>
              </a:rPr>
              <a:t>- учит </a:t>
            </a:r>
            <a:r>
              <a:rPr lang="ru-RU" sz="2400" dirty="0">
                <a:solidFill>
                  <a:schemeClr val="tx1"/>
                </a:solidFill>
                <a:latin typeface="Times New Roman" panose="02020603050405020304" pitchFamily="18" charset="0"/>
                <a:cs typeface="Times New Roman" panose="02020603050405020304" pitchFamily="18" charset="0"/>
              </a:rPr>
              <a:t>шнурованию, завязыванию узлов и бантов;</a:t>
            </a:r>
          </a:p>
          <a:p>
            <a:pPr algn="l"/>
            <a:r>
              <a:rPr lang="ru-RU" sz="2400" dirty="0" smtClean="0">
                <a:solidFill>
                  <a:schemeClr val="tx1"/>
                </a:solidFill>
                <a:latin typeface="Times New Roman" panose="02020603050405020304" pitchFamily="18" charset="0"/>
                <a:cs typeface="Times New Roman" panose="02020603050405020304" pitchFamily="18" charset="0"/>
              </a:rPr>
              <a:t>- готовит </a:t>
            </a:r>
            <a:r>
              <a:rPr lang="ru-RU" sz="2400" dirty="0">
                <a:solidFill>
                  <a:schemeClr val="tx1"/>
                </a:solidFill>
                <a:latin typeface="Times New Roman" panose="02020603050405020304" pitchFamily="18" charset="0"/>
                <a:cs typeface="Times New Roman" panose="02020603050405020304" pitchFamily="18" charset="0"/>
              </a:rPr>
              <a:t>ручки к письму;</a:t>
            </a:r>
          </a:p>
          <a:p>
            <a:pPr algn="l"/>
            <a:r>
              <a:rPr lang="ru-RU" sz="2400" dirty="0" smtClean="0">
                <a:solidFill>
                  <a:schemeClr val="tx1"/>
                </a:solidFill>
                <a:latin typeface="Times New Roman" panose="02020603050405020304" pitchFamily="18" charset="0"/>
                <a:cs typeface="Times New Roman" panose="02020603050405020304" pitchFamily="18" charset="0"/>
              </a:rPr>
              <a:t>- стимулирует </a:t>
            </a:r>
            <a:r>
              <a:rPr lang="ru-RU" sz="2400" dirty="0">
                <a:solidFill>
                  <a:schemeClr val="tx1"/>
                </a:solidFill>
                <a:latin typeface="Times New Roman" panose="02020603050405020304" pitchFamily="18" charset="0"/>
                <a:cs typeface="Times New Roman" panose="02020603050405020304" pitchFamily="18" charset="0"/>
              </a:rPr>
              <a:t>развитие речи.</a:t>
            </a:r>
          </a:p>
          <a:p>
            <a:r>
              <a:rPr lang="ru-RU" sz="2400" dirty="0"/>
              <a:t> </a:t>
            </a:r>
          </a:p>
          <a:p>
            <a:pPr algn="l"/>
            <a:endParaRPr lang="ru-RU" sz="2400" dirty="0">
              <a:solidFill>
                <a:schemeClr val="accent6">
                  <a:lumMod val="50000"/>
                </a:schemeClr>
              </a:solidFill>
              <a:latin typeface="Times New Roman" panose="02020603050405020304" pitchFamily="18" charset="0"/>
              <a:cs typeface="Times New Roman" panose="02020603050405020304" pitchFamily="18" charset="0"/>
            </a:endParaRPr>
          </a:p>
        </p:txBody>
      </p:sp>
      <p:pic>
        <p:nvPicPr>
          <p:cNvPr id="4" name="Picture 22" descr="http://im3-tub-ru.yandex.net/i?id=bc481ac31f536375722527051c454ba2-124-144&amp;n=21"/>
          <p:cNvPicPr>
            <a:picLocks noChangeAspect="1" noChangeArrowheads="1"/>
          </p:cNvPicPr>
          <p:nvPr/>
        </p:nvPicPr>
        <p:blipFill>
          <a:blip r:embed="rId2" cstate="print"/>
          <a:srcRect/>
          <a:stretch>
            <a:fillRect/>
          </a:stretch>
        </p:blipFill>
        <p:spPr bwMode="auto">
          <a:xfrm>
            <a:off x="1150773" y="3886200"/>
            <a:ext cx="3709300" cy="2677160"/>
          </a:xfrm>
          <a:prstGeom prst="rect">
            <a:avLst/>
          </a:prstGeom>
          <a:noFill/>
          <a:effectLst>
            <a:glow rad="139700">
              <a:schemeClr val="accent2">
                <a:satMod val="175000"/>
                <a:alpha val="40000"/>
              </a:schemeClr>
            </a:glow>
            <a:softEdge rad="63500"/>
          </a:effectLst>
        </p:spPr>
      </p:pic>
      <p:pic>
        <p:nvPicPr>
          <p:cNvPr id="6" name="Рисунок 5" descr="Игры со шнуровкой"/>
          <p:cNvPicPr/>
          <p:nvPr/>
        </p:nvPicPr>
        <p:blipFill>
          <a:blip r:embed="rId3">
            <a:extLst>
              <a:ext uri="{28A0092B-C50C-407E-A947-70E740481C1C}">
                <a14:useLocalDpi xmlns:a14="http://schemas.microsoft.com/office/drawing/2010/main" val="0"/>
              </a:ext>
            </a:extLst>
          </a:blip>
          <a:srcRect/>
          <a:stretch>
            <a:fillRect/>
          </a:stretch>
        </p:blipFill>
        <p:spPr bwMode="auto">
          <a:xfrm>
            <a:off x="6651067" y="3262745"/>
            <a:ext cx="4983940" cy="3300615"/>
          </a:xfrm>
          <a:prstGeom prst="rect">
            <a:avLst/>
          </a:prstGeom>
          <a:noFill/>
          <a:ln>
            <a:noFill/>
          </a:ln>
        </p:spPr>
      </p:pic>
    </p:spTree>
    <p:extLst>
      <p:ext uri="{BB962C8B-B14F-4D97-AF65-F5344CB8AC3E}">
        <p14:creationId xmlns:p14="http://schemas.microsoft.com/office/powerpoint/2010/main" val="151614040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p:transition>
    </mc:Choice>
    <mc:Fallback xmlns="">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3971498" y="162560"/>
            <a:ext cx="4705141" cy="765488"/>
          </a:xfrm>
        </p:spPr>
        <p:txBody>
          <a:bodyPr>
            <a:noAutofit/>
          </a:bodyPr>
          <a:lstStyle/>
          <a:p>
            <a:pPr algn="l"/>
            <a:r>
              <a:rPr lang="ru-RU" sz="3200" b="1" dirty="0" smtClean="0">
                <a:latin typeface="Times New Roman" panose="02020603050405020304" pitchFamily="18" charset="0"/>
                <a:cs typeface="Times New Roman" panose="02020603050405020304" pitchFamily="18" charset="0"/>
              </a:rPr>
              <a:t>АППЛИКАЦИЯ</a:t>
            </a:r>
            <a:endParaRPr lang="ru-RU" sz="3200" b="1" dirty="0">
              <a:latin typeface="Times New Roman" panose="02020603050405020304" pitchFamily="18" charset="0"/>
              <a:cs typeface="Times New Roman" panose="02020603050405020304" pitchFamily="18" charset="0"/>
            </a:endParaRPr>
          </a:p>
        </p:txBody>
      </p:sp>
      <p:sp>
        <p:nvSpPr>
          <p:cNvPr id="3" name="Подзаголовок 2"/>
          <p:cNvSpPr>
            <a:spLocks noGrp="1"/>
          </p:cNvSpPr>
          <p:nvPr>
            <p:ph type="subTitle" idx="1"/>
          </p:nvPr>
        </p:nvSpPr>
        <p:spPr>
          <a:xfrm>
            <a:off x="651605" y="928048"/>
            <a:ext cx="9229374" cy="5614992"/>
          </a:xfrm>
        </p:spPr>
        <p:txBody>
          <a:bodyPr>
            <a:normAutofit fontScale="77500" lnSpcReduction="20000"/>
          </a:bodyPr>
          <a:lstStyle/>
          <a:p>
            <a:pPr algn="l"/>
            <a:r>
              <a:rPr lang="ru-RU" sz="1900" dirty="0">
                <a:latin typeface="Times New Roman" panose="02020603050405020304" pitchFamily="18" charset="0"/>
                <a:cs typeface="Times New Roman" panose="02020603050405020304" pitchFamily="18" charset="0"/>
              </a:rPr>
              <a:t> </a:t>
            </a:r>
            <a:r>
              <a:rPr lang="ru-RU" sz="2800" dirty="0">
                <a:solidFill>
                  <a:schemeClr val="accent2"/>
                </a:solidFill>
                <a:latin typeface="Times New Roman" panose="02020603050405020304" pitchFamily="18" charset="0"/>
                <a:cs typeface="Times New Roman" panose="02020603050405020304" pitchFamily="18" charset="0"/>
              </a:rPr>
              <a:t>Аппликация в развитии моторики позволяет ребенку научиться выполнять тонкие и точные движения пальцев рук, а от этого напрямую зависит работа мыслительных и речевых центров головного мозга. </a:t>
            </a:r>
            <a:endParaRPr lang="ru-RU" sz="2800" b="1" dirty="0">
              <a:solidFill>
                <a:schemeClr val="accent2"/>
              </a:solidFill>
              <a:latin typeface="Times New Roman" panose="02020603050405020304" pitchFamily="18" charset="0"/>
              <a:cs typeface="Times New Roman" panose="02020603050405020304" pitchFamily="18" charset="0"/>
            </a:endParaRPr>
          </a:p>
          <a:p>
            <a:pPr algn="l"/>
            <a:r>
              <a:rPr lang="ru-RU" sz="2200" b="1" dirty="0" smtClean="0">
                <a:solidFill>
                  <a:schemeClr val="tx1"/>
                </a:solidFill>
                <a:latin typeface="Times New Roman" panose="02020603050405020304" pitchFamily="18" charset="0"/>
                <a:cs typeface="Times New Roman" panose="02020603050405020304" pitchFamily="18" charset="0"/>
              </a:rPr>
              <a:t>Вырезание ножницами</a:t>
            </a:r>
            <a:r>
              <a:rPr lang="ru-RU" sz="2200" dirty="0" smtClean="0">
                <a:solidFill>
                  <a:schemeClr val="tx1"/>
                </a:solidFill>
                <a:latin typeface="Times New Roman" panose="02020603050405020304" pitchFamily="18" charset="0"/>
                <a:cs typeface="Times New Roman" panose="02020603050405020304" pitchFamily="18" charset="0"/>
              </a:rPr>
              <a:t>. </a:t>
            </a:r>
            <a:r>
              <a:rPr lang="ru-RU" sz="2200" dirty="0">
                <a:solidFill>
                  <a:schemeClr val="tx1"/>
                </a:solidFill>
                <a:latin typeface="Times New Roman" panose="02020603050405020304" pitchFamily="18" charset="0"/>
                <a:cs typeface="Times New Roman" panose="02020603050405020304" pitchFamily="18" charset="0"/>
              </a:rPr>
              <a:t>Прежде чем приступить к вырезыванию силуэта, следует продумать, откуда, с какого угла, в какую сторону листа, направить ножницы, т. е. </a:t>
            </a:r>
            <a:r>
              <a:rPr lang="ru-RU" sz="2200" b="1" dirty="0">
                <a:solidFill>
                  <a:schemeClr val="tx1"/>
                </a:solidFill>
                <a:latin typeface="Times New Roman" panose="02020603050405020304" pitchFamily="18" charset="0"/>
                <a:cs typeface="Times New Roman" panose="02020603050405020304" pitchFamily="18" charset="0"/>
              </a:rPr>
              <a:t>планировать</a:t>
            </a:r>
            <a:r>
              <a:rPr lang="ru-RU" sz="2200" dirty="0">
                <a:solidFill>
                  <a:schemeClr val="tx1"/>
                </a:solidFill>
                <a:latin typeface="Times New Roman" panose="02020603050405020304" pitchFamily="18" charset="0"/>
                <a:cs typeface="Times New Roman" panose="02020603050405020304" pitchFamily="18" charset="0"/>
              </a:rPr>
              <a:t> предстоящее </a:t>
            </a:r>
            <a:r>
              <a:rPr lang="ru-RU" sz="2200" dirty="0" smtClean="0">
                <a:solidFill>
                  <a:schemeClr val="tx1"/>
                </a:solidFill>
                <a:latin typeface="Times New Roman" panose="02020603050405020304" pitchFamily="18" charset="0"/>
                <a:cs typeface="Times New Roman" panose="02020603050405020304" pitchFamily="18" charset="0"/>
              </a:rPr>
              <a:t>действие</a:t>
            </a:r>
          </a:p>
          <a:p>
            <a:pPr algn="l"/>
            <a:r>
              <a:rPr lang="ru-RU" sz="3100" dirty="0" smtClean="0">
                <a:solidFill>
                  <a:schemeClr val="accent2"/>
                </a:solidFill>
                <a:latin typeface="Times New Roman" panose="02020603050405020304" pitchFamily="18" charset="0"/>
                <a:cs typeface="Times New Roman" panose="02020603050405020304" pitchFamily="18" charset="0"/>
              </a:rPr>
              <a:t>.</a:t>
            </a:r>
            <a:r>
              <a:rPr lang="ru-RU" sz="3100" b="1" dirty="0" smtClean="0">
                <a:solidFill>
                  <a:schemeClr val="accent2"/>
                </a:solidFill>
                <a:latin typeface="Times New Roman" panose="02020603050405020304" pitchFamily="18" charset="0"/>
                <a:cs typeface="Times New Roman" panose="02020603050405020304" pitchFamily="18" charset="0"/>
              </a:rPr>
              <a:t> </a:t>
            </a:r>
            <a:r>
              <a:rPr lang="ru-RU" sz="3100" b="1" dirty="0">
                <a:solidFill>
                  <a:schemeClr val="accent2"/>
                </a:solidFill>
                <a:latin typeface="Times New Roman" panose="02020603050405020304" pitchFamily="18" charset="0"/>
                <a:cs typeface="Times New Roman" panose="02020603050405020304" pitchFamily="18" charset="0"/>
              </a:rPr>
              <a:t>Различные материалы</a:t>
            </a:r>
            <a:r>
              <a:rPr lang="ru-RU" sz="3100" dirty="0">
                <a:solidFill>
                  <a:schemeClr val="accent2"/>
                </a:solidFill>
                <a:latin typeface="Times New Roman" panose="02020603050405020304" pitchFamily="18" charset="0"/>
                <a:cs typeface="Times New Roman" panose="02020603050405020304" pitchFamily="18" charset="0"/>
              </a:rPr>
              <a:t> вызывают у детей стремление изучить, исследовать их возможности на практике.</a:t>
            </a:r>
          </a:p>
          <a:p>
            <a:pPr algn="l"/>
            <a:r>
              <a:rPr lang="ru-RU" dirty="0">
                <a:solidFill>
                  <a:schemeClr val="tx1"/>
                </a:solidFill>
                <a:latin typeface="Times New Roman" panose="02020603050405020304" pitchFamily="18" charset="0"/>
                <a:cs typeface="Times New Roman" panose="02020603050405020304" pitchFamily="18" charset="0"/>
              </a:rPr>
              <a:t>АППЛИКАЦИЯ ИЗ КОМОЧКОВ БУМАГИ.</a:t>
            </a:r>
          </a:p>
          <a:p>
            <a:pPr algn="l"/>
            <a:r>
              <a:rPr lang="ru-RU" dirty="0">
                <a:solidFill>
                  <a:schemeClr val="tx1"/>
                </a:solidFill>
                <a:latin typeface="Times New Roman" panose="02020603050405020304" pitchFamily="18" charset="0"/>
                <a:cs typeface="Times New Roman" panose="02020603050405020304" pitchFamily="18" charset="0"/>
              </a:rPr>
              <a:t> АППЛИКАЦИЯ ИЗ ШАРИКОВ ФОЛЬГИ</a:t>
            </a:r>
          </a:p>
          <a:p>
            <a:pPr algn="l"/>
            <a:r>
              <a:rPr lang="ru-RU" dirty="0">
                <a:solidFill>
                  <a:schemeClr val="tx1"/>
                </a:solidFill>
                <a:latin typeface="Times New Roman" panose="02020603050405020304" pitchFamily="18" charset="0"/>
                <a:cs typeface="Times New Roman" panose="02020603050405020304" pitchFamily="18" charset="0"/>
              </a:rPr>
              <a:t>АППЛИКАЦИЯ ИЗ КРУП</a:t>
            </a:r>
          </a:p>
          <a:p>
            <a:pPr algn="l"/>
            <a:r>
              <a:rPr lang="ru-RU" dirty="0">
                <a:solidFill>
                  <a:schemeClr val="tx1"/>
                </a:solidFill>
                <a:latin typeface="Times New Roman" panose="02020603050405020304" pitchFamily="18" charset="0"/>
                <a:cs typeface="Times New Roman" panose="02020603050405020304" pitchFamily="18" charset="0"/>
              </a:rPr>
              <a:t>АППЛИКАЦИЯ (МОЗАИКА) ИЗ МАКАРОННЫХ ИЗДЕЛИЙ</a:t>
            </a:r>
          </a:p>
          <a:p>
            <a:pPr algn="l"/>
            <a:r>
              <a:rPr lang="ru-RU" dirty="0">
                <a:solidFill>
                  <a:schemeClr val="tx1"/>
                </a:solidFill>
                <a:latin typeface="Times New Roman" panose="02020603050405020304" pitchFamily="18" charset="0"/>
                <a:cs typeface="Times New Roman" panose="02020603050405020304" pitchFamily="18" charset="0"/>
              </a:rPr>
              <a:t> АППЛИКАЦИЯ ИЗ ВАТЫ</a:t>
            </a:r>
          </a:p>
          <a:p>
            <a:pPr algn="l"/>
            <a:r>
              <a:rPr lang="ru-RU" dirty="0">
                <a:solidFill>
                  <a:schemeClr val="tx1"/>
                </a:solidFill>
                <a:latin typeface="Times New Roman" panose="02020603050405020304" pitchFamily="18" charset="0"/>
                <a:cs typeface="Times New Roman" panose="02020603050405020304" pitchFamily="18" charset="0"/>
              </a:rPr>
              <a:t>МОЗАИКА</a:t>
            </a:r>
          </a:p>
          <a:p>
            <a:pPr algn="l"/>
            <a:r>
              <a:rPr lang="ru-RU" dirty="0">
                <a:solidFill>
                  <a:schemeClr val="tx1"/>
                </a:solidFill>
                <a:latin typeface="Times New Roman" panose="02020603050405020304" pitchFamily="18" charset="0"/>
                <a:cs typeface="Times New Roman" panose="02020603050405020304" pitchFamily="18" charset="0"/>
              </a:rPr>
              <a:t>АППЛИКАЦИЯ ИЗ ПОРОЛОНА</a:t>
            </a:r>
          </a:p>
          <a:p>
            <a:pPr algn="l"/>
            <a:r>
              <a:rPr lang="ru-RU" dirty="0">
                <a:solidFill>
                  <a:schemeClr val="tx1"/>
                </a:solidFill>
                <a:latin typeface="Times New Roman" panose="02020603050405020304" pitchFamily="18" charset="0"/>
                <a:cs typeface="Times New Roman" panose="02020603050405020304" pitchFamily="18" charset="0"/>
              </a:rPr>
              <a:t>АППЛИКАЦИЯ ИЗ ИЗОЛЕНТЫ</a:t>
            </a:r>
          </a:p>
          <a:p>
            <a:pPr algn="l"/>
            <a:r>
              <a:rPr lang="ru-RU" dirty="0">
                <a:solidFill>
                  <a:schemeClr val="tx1"/>
                </a:solidFill>
                <a:latin typeface="Times New Roman" panose="02020603050405020304" pitchFamily="18" charset="0"/>
                <a:cs typeface="Times New Roman" panose="02020603050405020304" pitchFamily="18" charset="0"/>
              </a:rPr>
              <a:t>АППЛИКАЦИЯ ИЗ ПЕСКА ИЛИ СОЛИ</a:t>
            </a:r>
          </a:p>
          <a:p>
            <a:pPr algn="l"/>
            <a:endParaRPr lang="ru-RU" sz="2000" dirty="0">
              <a:solidFill>
                <a:schemeClr val="tx1"/>
              </a:solidFill>
              <a:latin typeface="Times New Roman" panose="02020603050405020304" pitchFamily="18" charset="0"/>
              <a:cs typeface="Times New Roman" panose="02020603050405020304" pitchFamily="18" charset="0"/>
            </a:endParaRPr>
          </a:p>
          <a:p>
            <a:pPr algn="l"/>
            <a:endParaRPr lang="ru-RU" sz="2000" dirty="0" smtClean="0">
              <a:solidFill>
                <a:schemeClr val="accent6">
                  <a:lumMod val="50000"/>
                </a:schemeClr>
              </a:solidFill>
              <a:latin typeface="Times New Roman" panose="02020603050405020304" pitchFamily="18" charset="0"/>
              <a:cs typeface="Times New Roman" panose="02020603050405020304" pitchFamily="18" charset="0"/>
            </a:endParaRPr>
          </a:p>
        </p:txBody>
      </p:sp>
      <p:pic>
        <p:nvPicPr>
          <p:cNvPr id="4" name="Picture 2" descr="http://im3-tub-ru.yandex.net/i?id=a40769829b5670ef8157b83b26d53782-01-144&amp;n=21"/>
          <p:cNvPicPr>
            <a:picLocks noChangeAspect="1" noChangeArrowheads="1"/>
          </p:cNvPicPr>
          <p:nvPr/>
        </p:nvPicPr>
        <p:blipFill>
          <a:blip r:embed="rId2" cstate="print"/>
          <a:srcRect/>
          <a:stretch>
            <a:fillRect/>
          </a:stretch>
        </p:blipFill>
        <p:spPr bwMode="auto">
          <a:xfrm>
            <a:off x="8853056" y="4046573"/>
            <a:ext cx="3338944" cy="2496467"/>
          </a:xfrm>
          <a:prstGeom prst="rect">
            <a:avLst/>
          </a:prstGeom>
          <a:noFill/>
          <a:effectLst>
            <a:glow rad="139700">
              <a:schemeClr val="accent2">
                <a:satMod val="175000"/>
                <a:alpha val="40000"/>
              </a:schemeClr>
            </a:glow>
            <a:softEdge rad="63500"/>
          </a:effectLst>
        </p:spPr>
      </p:pic>
      <p:pic>
        <p:nvPicPr>
          <p:cNvPr id="6" name="Picture 6" descr="http://im3-tub-ru.yandex.net/i?id=f10ff0768b81232dfc0e1a1a77c9550e-75-144&amp;n=21"/>
          <p:cNvPicPr>
            <a:picLocks noChangeAspect="1" noChangeArrowheads="1"/>
          </p:cNvPicPr>
          <p:nvPr/>
        </p:nvPicPr>
        <p:blipFill>
          <a:blip r:embed="rId3" cstate="print"/>
          <a:srcRect/>
          <a:stretch>
            <a:fillRect/>
          </a:stretch>
        </p:blipFill>
        <p:spPr bwMode="auto">
          <a:xfrm>
            <a:off x="5869931" y="4977270"/>
            <a:ext cx="2136491" cy="1565770"/>
          </a:xfrm>
          <a:prstGeom prst="rect">
            <a:avLst/>
          </a:prstGeom>
          <a:noFill/>
          <a:effectLst>
            <a:glow rad="139700">
              <a:schemeClr val="accent2">
                <a:satMod val="175000"/>
                <a:alpha val="40000"/>
              </a:schemeClr>
            </a:glow>
            <a:softEdge rad="63500"/>
          </a:effectLst>
        </p:spPr>
      </p:pic>
    </p:spTree>
    <p:extLst>
      <p:ext uri="{BB962C8B-B14F-4D97-AF65-F5344CB8AC3E}">
        <p14:creationId xmlns:p14="http://schemas.microsoft.com/office/powerpoint/2010/main" val="3313407600"/>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77334" y="145577"/>
            <a:ext cx="8596668" cy="1320800"/>
          </a:xfrm>
        </p:spPr>
        <p:txBody>
          <a:bodyPr/>
          <a:lstStyle/>
          <a:p>
            <a:r>
              <a:rPr lang="ru-RU" dirty="0" smtClean="0"/>
              <a:t>Оригами</a:t>
            </a:r>
            <a:endParaRPr lang="ru-RU" dirty="0"/>
          </a:p>
        </p:txBody>
      </p:sp>
      <p:sp>
        <p:nvSpPr>
          <p:cNvPr id="3" name="Объект 2"/>
          <p:cNvSpPr>
            <a:spLocks noGrp="1"/>
          </p:cNvSpPr>
          <p:nvPr>
            <p:ph idx="1"/>
          </p:nvPr>
        </p:nvSpPr>
        <p:spPr>
          <a:xfrm>
            <a:off x="581799" y="791570"/>
            <a:ext cx="9271884" cy="5759355"/>
          </a:xfrm>
        </p:spPr>
        <p:txBody>
          <a:bodyPr>
            <a:noAutofit/>
          </a:bodyPr>
          <a:lstStyle/>
          <a:p>
            <a:r>
              <a:rPr lang="ru-RU" sz="2000" dirty="0"/>
              <a:t>Занятия оригами не только интересны, но и максимально полезны </a:t>
            </a:r>
            <a:r>
              <a:rPr lang="ru-RU" sz="2000" dirty="0" smtClean="0"/>
              <a:t>для». детей.</a:t>
            </a:r>
            <a:r>
              <a:rPr lang="ru-RU" sz="2000" dirty="0"/>
              <a:t/>
            </a:r>
            <a:br>
              <a:rPr lang="ru-RU" sz="2000" dirty="0"/>
            </a:br>
            <a:r>
              <a:rPr lang="ru-RU" sz="2000" dirty="0"/>
              <a:t>Занятия оригами знакомят детей с основными геометрическими понятиями: квадрат, треугольник, сторона, угол, вершина, диагональ.</a:t>
            </a:r>
            <a:br>
              <a:rPr lang="ru-RU" sz="2000" dirty="0"/>
            </a:br>
            <a:r>
              <a:rPr lang="ru-RU" sz="2000" dirty="0"/>
              <a:t>Выполнение разнообразных действий с бумагой по показу педагога, а потом по устной инструкции, способствует развитию конструктивного мышления. Дети практически усваивают пространственные понятия - спереди, сзади, вверху, внизу, левый верхний угол, правый нижний угол. Словарь детей обогащается наречиями и предлогами, отражающими пространственные отношения, а так же глаголами, обозначающими действия, производимые с бумагой в процессе работы.</a:t>
            </a:r>
            <a:br>
              <a:rPr lang="ru-RU" sz="2000" dirty="0"/>
            </a:br>
            <a:r>
              <a:rPr lang="ru-RU" sz="2000" dirty="0"/>
              <a:t>Положительное влияние оказывают занятия оригами на возбудимых детей. Они постепенно приучаются терпеливо добиваться хорошего результата, учатся усидчивости.</a:t>
            </a:r>
          </a:p>
          <a:p>
            <a:pPr marL="0" indent="0">
              <a:buNone/>
            </a:pPr>
            <a:endParaRPr lang="ru-RU" sz="2400" dirty="0">
              <a:solidFill>
                <a:srgbClr val="002060"/>
              </a:solidFill>
            </a:endParaRPr>
          </a:p>
        </p:txBody>
      </p:sp>
      <p:pic>
        <p:nvPicPr>
          <p:cNvPr id="4" name="Рисунок 3" descr="https://i.ytimg.com/vi/dTCl_xh4KLE/maxresdefault.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975668" y="4821382"/>
            <a:ext cx="3080877" cy="1729543"/>
          </a:xfrm>
          <a:prstGeom prst="rect">
            <a:avLst/>
          </a:prstGeom>
          <a:noFill/>
          <a:ln>
            <a:noFill/>
          </a:ln>
        </p:spPr>
      </p:pic>
    </p:spTree>
    <p:extLst>
      <p:ext uri="{BB962C8B-B14F-4D97-AF65-F5344CB8AC3E}">
        <p14:creationId xmlns:p14="http://schemas.microsoft.com/office/powerpoint/2010/main" val="271100314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995680" y="1"/>
            <a:ext cx="5913120" cy="559557"/>
          </a:xfrm>
        </p:spPr>
        <p:txBody>
          <a:bodyPr/>
          <a:lstStyle/>
          <a:p>
            <a:r>
              <a:rPr lang="ru-RU" sz="4000" b="1" dirty="0" smtClean="0">
                <a:latin typeface="Times New Roman" panose="02020603050405020304" pitchFamily="18" charset="0"/>
                <a:cs typeface="Times New Roman" panose="02020603050405020304" pitchFamily="18" charset="0"/>
              </a:rPr>
              <a:t>Рисование</a:t>
            </a:r>
            <a:endParaRPr lang="ru-RU" sz="4000" b="1" dirty="0">
              <a:latin typeface="Times New Roman" panose="02020603050405020304" pitchFamily="18" charset="0"/>
              <a:cs typeface="Times New Roman" panose="02020603050405020304" pitchFamily="18" charset="0"/>
            </a:endParaRPr>
          </a:p>
        </p:txBody>
      </p:sp>
      <p:sp>
        <p:nvSpPr>
          <p:cNvPr id="3" name="Подзаголовок 2"/>
          <p:cNvSpPr>
            <a:spLocks noGrp="1"/>
          </p:cNvSpPr>
          <p:nvPr>
            <p:ph type="subTitle" idx="1"/>
          </p:nvPr>
        </p:nvSpPr>
        <p:spPr>
          <a:xfrm>
            <a:off x="768824" y="559558"/>
            <a:ext cx="9194042" cy="2880284"/>
          </a:xfrm>
        </p:spPr>
        <p:txBody>
          <a:bodyPr>
            <a:noAutofit/>
          </a:bodyPr>
          <a:lstStyle/>
          <a:p>
            <a:pPr algn="l"/>
            <a:r>
              <a:rPr lang="ru-RU" sz="2000" b="1" dirty="0" smtClean="0">
                <a:solidFill>
                  <a:schemeClr val="tx1"/>
                </a:solidFill>
                <a:latin typeface="Times New Roman" panose="02020603050405020304" pitchFamily="18" charset="0"/>
                <a:cs typeface="Times New Roman" panose="02020603050405020304" pitchFamily="18" charset="0"/>
              </a:rPr>
              <a:t>Рисование  - одно из самых любимых занятий всех детей. Чем чаще ребенок держит в руках кисточку, карандаш или фломастер, тем легче ему будет  в школе выводить первые буквы и слова.</a:t>
            </a:r>
            <a:r>
              <a:rPr lang="ru-RU" sz="2000" dirty="0">
                <a:solidFill>
                  <a:schemeClr val="tx1"/>
                </a:solidFill>
                <a:latin typeface="Times New Roman" panose="02020603050405020304" pitchFamily="18" charset="0"/>
                <a:cs typeface="Times New Roman" panose="02020603050405020304" pitchFamily="18" charset="0"/>
              </a:rPr>
              <a:t> </a:t>
            </a:r>
            <a:endParaRPr lang="ru-RU" sz="2000" dirty="0" smtClean="0">
              <a:solidFill>
                <a:schemeClr val="tx1"/>
              </a:solidFill>
              <a:latin typeface="Times New Roman" panose="02020603050405020304" pitchFamily="18" charset="0"/>
              <a:cs typeface="Times New Roman" panose="02020603050405020304" pitchFamily="18" charset="0"/>
            </a:endParaRPr>
          </a:p>
          <a:p>
            <a:pPr algn="l"/>
            <a:r>
              <a:rPr lang="ru-RU" sz="2000" dirty="0" smtClean="0">
                <a:solidFill>
                  <a:schemeClr val="tx1"/>
                </a:solidFill>
                <a:latin typeface="Times New Roman" panose="02020603050405020304" pitchFamily="18" charset="0"/>
                <a:cs typeface="Times New Roman" panose="02020603050405020304" pitchFamily="18" charset="0"/>
              </a:rPr>
              <a:t>Раскрашивание </a:t>
            </a:r>
            <a:r>
              <a:rPr lang="ru-RU" sz="2000" dirty="0">
                <a:solidFill>
                  <a:schemeClr val="tx1"/>
                </a:solidFill>
                <a:latin typeface="Times New Roman" panose="02020603050405020304" pitchFamily="18" charset="0"/>
                <a:cs typeface="Times New Roman" panose="02020603050405020304" pitchFamily="18" charset="0"/>
              </a:rPr>
              <a:t>- один из самых легких видов деятельности. Вместе с тем, оно продолжает оставаться средством развития согласованных действий зрительного и двигательного анализаторов и укрепления двигательного аппарата пишущей руки. </a:t>
            </a:r>
            <a:endParaRPr lang="ru-RU" sz="2000" b="1" dirty="0" smtClean="0">
              <a:solidFill>
                <a:schemeClr val="tx1"/>
              </a:solidFill>
              <a:latin typeface="Times New Roman" panose="02020603050405020304" pitchFamily="18" charset="0"/>
              <a:cs typeface="Times New Roman" panose="02020603050405020304" pitchFamily="18" charset="0"/>
            </a:endParaRPr>
          </a:p>
          <a:p>
            <a:pPr algn="l"/>
            <a:r>
              <a:rPr lang="ru-RU" sz="2000" dirty="0">
                <a:solidFill>
                  <a:schemeClr val="tx1"/>
                </a:solidFill>
                <a:latin typeface="Times New Roman" panose="02020603050405020304" pitchFamily="18" charset="0"/>
                <a:cs typeface="Times New Roman" panose="02020603050405020304" pitchFamily="18" charset="0"/>
              </a:rPr>
              <a:t>Безусловно, рисование способствует развитию мелких мышц руки, укрепляет ее. Но надо помнить, что при обучении рисованию и письму специфичны положения руки, карандаша, тетради </a:t>
            </a:r>
            <a:r>
              <a:rPr lang="ru-RU" sz="2000" i="1" dirty="0">
                <a:solidFill>
                  <a:schemeClr val="tx1"/>
                </a:solidFill>
                <a:latin typeface="Times New Roman" panose="02020603050405020304" pitchFamily="18" charset="0"/>
                <a:cs typeface="Times New Roman" panose="02020603050405020304" pitchFamily="18" charset="0"/>
              </a:rPr>
              <a:t>(листа бумаги)</a:t>
            </a:r>
            <a:r>
              <a:rPr lang="ru-RU" sz="2000" dirty="0">
                <a:solidFill>
                  <a:schemeClr val="tx1"/>
                </a:solidFill>
                <a:latin typeface="Times New Roman" panose="02020603050405020304" pitchFamily="18" charset="0"/>
                <a:cs typeface="Times New Roman" panose="02020603050405020304" pitchFamily="18" charset="0"/>
              </a:rPr>
              <a:t>, приемов проведения линий.</a:t>
            </a:r>
          </a:p>
          <a:p>
            <a:pPr algn="l"/>
            <a:r>
              <a:rPr lang="ru-RU" sz="2000" b="1" dirty="0">
                <a:solidFill>
                  <a:schemeClr val="tx1"/>
                </a:solidFill>
                <a:latin typeface="Times New Roman" panose="02020603050405020304" pitchFamily="18" charset="0"/>
                <a:cs typeface="Times New Roman" panose="02020603050405020304" pitchFamily="18" charset="0"/>
              </a:rPr>
              <a:t>Для начала хорошо использовать:</a:t>
            </a:r>
          </a:p>
          <a:p>
            <a:pPr algn="l"/>
            <a:r>
              <a:rPr lang="ru-RU" sz="2000" dirty="0" smtClean="0">
                <a:solidFill>
                  <a:schemeClr val="tx1"/>
                </a:solidFill>
                <a:latin typeface="Times New Roman" panose="02020603050405020304" pitchFamily="18" charset="0"/>
                <a:cs typeface="Times New Roman" panose="02020603050405020304" pitchFamily="18" charset="0"/>
              </a:rPr>
              <a:t>-обводку </a:t>
            </a:r>
            <a:r>
              <a:rPr lang="ru-RU" sz="2000" dirty="0">
                <a:solidFill>
                  <a:schemeClr val="tx1"/>
                </a:solidFill>
                <a:latin typeface="Times New Roman" panose="02020603050405020304" pitchFamily="18" charset="0"/>
                <a:cs typeface="Times New Roman" panose="02020603050405020304" pitchFamily="18" charset="0"/>
              </a:rPr>
              <a:t>плоских фигур. Обводить можно все: дно стакана, перевернутое блюдце, собственную ладонь, плоскую игрушку и т. д. </a:t>
            </a:r>
          </a:p>
          <a:p>
            <a:pPr algn="l"/>
            <a:r>
              <a:rPr lang="ru-RU" sz="2000" dirty="0" smtClean="0">
                <a:solidFill>
                  <a:schemeClr val="tx1"/>
                </a:solidFill>
                <a:latin typeface="Times New Roman" panose="02020603050405020304" pitchFamily="18" charset="0"/>
                <a:cs typeface="Times New Roman" panose="02020603050405020304" pitchFamily="18" charset="0"/>
              </a:rPr>
              <a:t>-рисование </a:t>
            </a:r>
            <a:r>
              <a:rPr lang="ru-RU" sz="2000" dirty="0">
                <a:solidFill>
                  <a:schemeClr val="tx1"/>
                </a:solidFill>
                <a:latin typeface="Times New Roman" panose="02020603050405020304" pitchFamily="18" charset="0"/>
                <a:cs typeface="Times New Roman" panose="02020603050405020304" pitchFamily="18" charset="0"/>
              </a:rPr>
              <a:t>по опорным точкам;</a:t>
            </a:r>
          </a:p>
          <a:p>
            <a:pPr algn="l"/>
            <a:r>
              <a:rPr lang="ru-RU" sz="2000" dirty="0" smtClean="0">
                <a:solidFill>
                  <a:schemeClr val="tx1"/>
                </a:solidFill>
                <a:latin typeface="Times New Roman" panose="02020603050405020304" pitchFamily="18" charset="0"/>
                <a:cs typeface="Times New Roman" panose="02020603050405020304" pitchFamily="18" charset="0"/>
              </a:rPr>
              <a:t>-</a:t>
            </a:r>
            <a:r>
              <a:rPr lang="ru-RU" sz="2000" dirty="0" err="1" smtClean="0">
                <a:solidFill>
                  <a:schemeClr val="tx1"/>
                </a:solidFill>
                <a:latin typeface="Times New Roman" panose="02020603050405020304" pitchFamily="18" charset="0"/>
                <a:cs typeface="Times New Roman" panose="02020603050405020304" pitchFamily="18" charset="0"/>
              </a:rPr>
              <a:t>дорисовывание</a:t>
            </a:r>
            <a:r>
              <a:rPr lang="ru-RU" sz="2000" dirty="0" smtClean="0">
                <a:solidFill>
                  <a:schemeClr val="tx1"/>
                </a:solidFill>
                <a:latin typeface="Times New Roman" panose="02020603050405020304" pitchFamily="18" charset="0"/>
                <a:cs typeface="Times New Roman" panose="02020603050405020304" pitchFamily="18" charset="0"/>
              </a:rPr>
              <a:t> </a:t>
            </a:r>
            <a:r>
              <a:rPr lang="ru-RU" sz="2000" dirty="0">
                <a:solidFill>
                  <a:schemeClr val="tx1"/>
                </a:solidFill>
                <a:latin typeface="Times New Roman" panose="02020603050405020304" pitchFamily="18" charset="0"/>
                <a:cs typeface="Times New Roman" panose="02020603050405020304" pitchFamily="18" charset="0"/>
              </a:rPr>
              <a:t>второй половины рисунка;</a:t>
            </a:r>
          </a:p>
          <a:p>
            <a:pPr algn="l"/>
            <a:r>
              <a:rPr lang="ru-RU" sz="2000" dirty="0" smtClean="0">
                <a:solidFill>
                  <a:schemeClr val="tx1"/>
                </a:solidFill>
                <a:latin typeface="Times New Roman" panose="02020603050405020304" pitchFamily="18" charset="0"/>
                <a:cs typeface="Times New Roman" panose="02020603050405020304" pitchFamily="18" charset="0"/>
              </a:rPr>
              <a:t>-рисунок </a:t>
            </a:r>
            <a:r>
              <a:rPr lang="ru-RU" sz="2000" dirty="0">
                <a:solidFill>
                  <a:schemeClr val="tx1"/>
                </a:solidFill>
                <a:latin typeface="Times New Roman" panose="02020603050405020304" pitchFamily="18" charset="0"/>
                <a:cs typeface="Times New Roman" panose="02020603050405020304" pitchFamily="18" charset="0"/>
              </a:rPr>
              <a:t>по образцу, не отрывая руки от бумаги.</a:t>
            </a:r>
          </a:p>
          <a:p>
            <a:pPr algn="l"/>
            <a:r>
              <a:rPr lang="ru-RU" sz="2000" dirty="0">
                <a:solidFill>
                  <a:schemeClr val="tx1"/>
                </a:solidFill>
                <a:latin typeface="Times New Roman" panose="02020603050405020304" pitchFamily="18" charset="0"/>
                <a:cs typeface="Times New Roman" panose="02020603050405020304" pitchFamily="18" charset="0"/>
              </a:rPr>
              <a:t>Также можно использовать различные нетрадиционные техники.</a:t>
            </a:r>
          </a:p>
          <a:p>
            <a:pPr algn="just"/>
            <a:endParaRPr lang="ru-RU" sz="3200" dirty="0">
              <a:latin typeface="Times New Roman" panose="02020603050405020304" pitchFamily="18" charset="0"/>
              <a:cs typeface="Times New Roman" panose="02020603050405020304" pitchFamily="18" charset="0"/>
            </a:endParaRPr>
          </a:p>
        </p:txBody>
      </p:sp>
      <p:pic>
        <p:nvPicPr>
          <p:cNvPr id="7170" name="Picture 2" descr="http://iddp.com/images/portfolio.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844647" y="178095"/>
            <a:ext cx="2152185" cy="1821605"/>
          </a:xfrm>
          <a:prstGeom prst="rect">
            <a:avLst/>
          </a:prstGeom>
          <a:noFill/>
          <a:extLst>
            <a:ext uri="{909E8E84-426E-40DD-AFC4-6F175D3DCCD1}">
              <a14:hiddenFill xmlns:a14="http://schemas.microsoft.com/office/drawing/2010/main">
                <a:solidFill>
                  <a:srgbClr val="FFFFFF"/>
                </a:solidFill>
              </a14:hiddenFill>
            </a:ext>
          </a:extLst>
        </p:spPr>
      </p:pic>
      <p:pic>
        <p:nvPicPr>
          <p:cNvPr id="7" name="Рисунок 6" descr="https://fsd.videouroki.net/html/2019/11/28/v_5ddfc61905b73/99740562_7.png"/>
          <p:cNvPicPr/>
          <p:nvPr/>
        </p:nvPicPr>
        <p:blipFill>
          <a:blip r:embed="rId3">
            <a:extLst>
              <a:ext uri="{28A0092B-C50C-407E-A947-70E740481C1C}">
                <a14:useLocalDpi xmlns:a14="http://schemas.microsoft.com/office/drawing/2010/main" val="0"/>
              </a:ext>
            </a:extLst>
          </a:blip>
          <a:srcRect/>
          <a:stretch>
            <a:fillRect/>
          </a:stretch>
        </p:blipFill>
        <p:spPr bwMode="auto">
          <a:xfrm>
            <a:off x="8731949" y="4722125"/>
            <a:ext cx="1504950" cy="2056130"/>
          </a:xfrm>
          <a:prstGeom prst="rect">
            <a:avLst/>
          </a:prstGeom>
          <a:noFill/>
          <a:ln>
            <a:noFill/>
          </a:ln>
        </p:spPr>
      </p:pic>
      <p:pic>
        <p:nvPicPr>
          <p:cNvPr id="8" name="Рисунок 7" descr="https://fsd.videouroki.net/html/2019/11/28/v_5ddfc61905b73/99740562_5.png"/>
          <p:cNvPicPr/>
          <p:nvPr/>
        </p:nvPicPr>
        <p:blipFill>
          <a:blip r:embed="rId4">
            <a:extLst>
              <a:ext uri="{28A0092B-C50C-407E-A947-70E740481C1C}">
                <a14:useLocalDpi xmlns:a14="http://schemas.microsoft.com/office/drawing/2010/main" val="0"/>
              </a:ext>
            </a:extLst>
          </a:blip>
          <a:srcRect/>
          <a:stretch>
            <a:fillRect/>
          </a:stretch>
        </p:blipFill>
        <p:spPr bwMode="auto">
          <a:xfrm>
            <a:off x="10417009" y="4722125"/>
            <a:ext cx="1579823" cy="1963750"/>
          </a:xfrm>
          <a:prstGeom prst="rect">
            <a:avLst/>
          </a:prstGeom>
          <a:noFill/>
          <a:ln>
            <a:noFill/>
          </a:ln>
        </p:spPr>
      </p:pic>
      <p:pic>
        <p:nvPicPr>
          <p:cNvPr id="9" name="Рисунок 8" descr="https://fsd.videouroki.net/html/2019/11/28/v_5ddfc61905b73/99740562_4.png"/>
          <p:cNvPicPr/>
          <p:nvPr/>
        </p:nvPicPr>
        <p:blipFill>
          <a:blip r:embed="rId5">
            <a:extLst>
              <a:ext uri="{28A0092B-C50C-407E-A947-70E740481C1C}">
                <a14:useLocalDpi xmlns:a14="http://schemas.microsoft.com/office/drawing/2010/main" val="0"/>
              </a:ext>
            </a:extLst>
          </a:blip>
          <a:srcRect/>
          <a:stretch>
            <a:fillRect/>
          </a:stretch>
        </p:blipFill>
        <p:spPr bwMode="auto">
          <a:xfrm>
            <a:off x="10236899" y="2380921"/>
            <a:ext cx="1485900" cy="1869440"/>
          </a:xfrm>
          <a:prstGeom prst="rect">
            <a:avLst/>
          </a:prstGeom>
          <a:noFill/>
          <a:ln>
            <a:noFill/>
          </a:ln>
        </p:spPr>
      </p:pic>
    </p:spTree>
    <p:extLst>
      <p:ext uri="{BB962C8B-B14F-4D97-AF65-F5344CB8AC3E}">
        <p14:creationId xmlns:p14="http://schemas.microsoft.com/office/powerpoint/2010/main" val="196021944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racture"/>
      </p:transition>
    </mc:Choice>
    <mc:Fallback xmlns="">
      <p:transitio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77334" y="609600"/>
            <a:ext cx="8596668" cy="591403"/>
          </a:xfrm>
        </p:spPr>
        <p:txBody>
          <a:bodyPr>
            <a:normAutofit fontScale="90000"/>
          </a:bodyPr>
          <a:lstStyle/>
          <a:p>
            <a:r>
              <a:rPr lang="ru-RU" dirty="0">
                <a:latin typeface="Times New Roman" panose="02020603050405020304" pitchFamily="18" charset="0"/>
                <a:cs typeface="Times New Roman" panose="02020603050405020304" pitchFamily="18" charset="0"/>
              </a:rPr>
              <a:t>Графические упражнения.</a:t>
            </a:r>
          </a:p>
        </p:txBody>
      </p:sp>
      <p:sp>
        <p:nvSpPr>
          <p:cNvPr id="3" name="Объект 2"/>
          <p:cNvSpPr>
            <a:spLocks noGrp="1"/>
          </p:cNvSpPr>
          <p:nvPr>
            <p:ph idx="1"/>
          </p:nvPr>
        </p:nvSpPr>
        <p:spPr>
          <a:xfrm>
            <a:off x="677334" y="1310185"/>
            <a:ext cx="8596668" cy="5199797"/>
          </a:xfrm>
        </p:spPr>
        <p:txBody>
          <a:bodyPr>
            <a:normAutofit lnSpcReduction="10000"/>
          </a:bodyPr>
          <a:lstStyle/>
          <a:p>
            <a:r>
              <a:rPr lang="ru-RU" sz="2000" dirty="0">
                <a:solidFill>
                  <a:schemeClr val="tx1"/>
                </a:solidFill>
                <a:latin typeface="Times New Roman" panose="02020603050405020304" pitchFamily="18" charset="0"/>
                <a:cs typeface="Times New Roman" panose="02020603050405020304" pitchFamily="18" charset="0"/>
              </a:rPr>
              <a:t>Опыт графических движений ребенок приобретает, выполняя различные виды штриховки, рисуя, копируя рисунки, обводя контуры по точкам и пунктирным линиям, рисуя орнаменты по </a:t>
            </a:r>
            <a:r>
              <a:rPr lang="ru-RU" sz="2000" dirty="0" err="1">
                <a:solidFill>
                  <a:schemeClr val="tx1"/>
                </a:solidFill>
                <a:latin typeface="Times New Roman" panose="02020603050405020304" pitchFamily="18" charset="0"/>
                <a:cs typeface="Times New Roman" panose="02020603050405020304" pitchFamily="18" charset="0"/>
              </a:rPr>
              <a:t>клеточкам.</a:t>
            </a:r>
            <a:r>
              <a:rPr lang="ru-RU" sz="2000" u="sng" dirty="0" err="1">
                <a:solidFill>
                  <a:schemeClr val="tx1"/>
                </a:solidFill>
                <a:latin typeface="Times New Roman" panose="02020603050405020304" pitchFamily="18" charset="0"/>
                <a:cs typeface="Times New Roman" panose="02020603050405020304" pitchFamily="18" charset="0"/>
              </a:rPr>
              <a:t>При</a:t>
            </a:r>
            <a:r>
              <a:rPr lang="ru-RU" sz="2000" u="sng" dirty="0">
                <a:solidFill>
                  <a:schemeClr val="tx1"/>
                </a:solidFill>
                <a:latin typeface="Times New Roman" panose="02020603050405020304" pitchFamily="18" charset="0"/>
                <a:cs typeface="Times New Roman" panose="02020603050405020304" pitchFamily="18" charset="0"/>
              </a:rPr>
              <a:t> этом ведется обучение правильным приемам действий</a:t>
            </a:r>
            <a:r>
              <a:rPr lang="ru-RU" sz="2000" dirty="0">
                <a:solidFill>
                  <a:schemeClr val="tx1"/>
                </a:solidFill>
                <a:latin typeface="Times New Roman" panose="02020603050405020304" pitchFamily="18" charset="0"/>
                <a:cs typeface="Times New Roman" panose="02020603050405020304" pitchFamily="18" charset="0"/>
              </a:rPr>
              <a:t>: вести линию сверху вниз и слева направо; штриховать ровно, без пробелов, не выезжая за контур.</a:t>
            </a:r>
          </a:p>
          <a:p>
            <a:r>
              <a:rPr lang="ru-RU" sz="2000" dirty="0" smtClean="0">
                <a:solidFill>
                  <a:schemeClr val="tx1"/>
                </a:solidFill>
                <a:latin typeface="Times New Roman" panose="02020603050405020304" pitchFamily="18" charset="0"/>
                <a:cs typeface="Times New Roman" panose="02020603050405020304" pitchFamily="18" charset="0"/>
              </a:rPr>
              <a:t> Графическая </a:t>
            </a:r>
            <a:r>
              <a:rPr lang="ru-RU" sz="2000" dirty="0">
                <a:solidFill>
                  <a:schemeClr val="tx1"/>
                </a:solidFill>
                <a:latin typeface="Times New Roman" panose="02020603050405020304" pitchFamily="18" charset="0"/>
                <a:cs typeface="Times New Roman" panose="02020603050405020304" pitchFamily="18" charset="0"/>
              </a:rPr>
              <a:t>деятельность способствует лучшей ориентировке в условиях двумерного пространства листа бумаги и готовит руку ребенка к обучению письму. </a:t>
            </a:r>
            <a:r>
              <a:rPr lang="ru-RU" sz="2000" dirty="0" smtClean="0">
                <a:solidFill>
                  <a:schemeClr val="tx1"/>
                </a:solidFill>
                <a:latin typeface="Times New Roman" panose="02020603050405020304" pitchFamily="18" charset="0"/>
                <a:cs typeface="Times New Roman" panose="02020603050405020304" pitchFamily="18" charset="0"/>
              </a:rPr>
              <a:t>С </a:t>
            </a:r>
            <a:r>
              <a:rPr lang="ru-RU" sz="2000" dirty="0">
                <a:solidFill>
                  <a:schemeClr val="tx1"/>
                </a:solidFill>
                <a:latin typeface="Times New Roman" panose="02020603050405020304" pitchFamily="18" charset="0"/>
                <a:cs typeface="Times New Roman" panose="02020603050405020304" pitchFamily="18" charset="0"/>
              </a:rPr>
              <a:t>этой целью для рисования выбираются такие объекты как волны, радуга, клубы дыма, чешуйки у рыб. Здесь можно взять задание и на </a:t>
            </a:r>
            <a:r>
              <a:rPr lang="ru-RU" sz="2000" dirty="0" err="1">
                <a:solidFill>
                  <a:schemeClr val="tx1"/>
                </a:solidFill>
                <a:latin typeface="Times New Roman" panose="02020603050405020304" pitchFamily="18" charset="0"/>
                <a:cs typeface="Times New Roman" panose="02020603050405020304" pitchFamily="18" charset="0"/>
              </a:rPr>
              <a:t>дорисовывание</a:t>
            </a:r>
            <a:r>
              <a:rPr lang="ru-RU" sz="2000" dirty="0">
                <a:solidFill>
                  <a:schemeClr val="tx1"/>
                </a:solidFill>
                <a:latin typeface="Times New Roman" panose="02020603050405020304" pitchFamily="18" charset="0"/>
                <a:cs typeface="Times New Roman" panose="02020603050405020304" pitchFamily="18" charset="0"/>
              </a:rPr>
              <a:t> недостающих деталей у цветов и предметов, обводка лекал, заштриховка и раскрашивание контурных изображений, картинок в альбомах для раскрашивания. </a:t>
            </a:r>
            <a:endParaRPr lang="ru-RU" sz="2000" dirty="0" smtClean="0">
              <a:solidFill>
                <a:schemeClr val="tx1"/>
              </a:solidFill>
              <a:latin typeface="Times New Roman" panose="02020603050405020304" pitchFamily="18" charset="0"/>
              <a:cs typeface="Times New Roman" panose="02020603050405020304" pitchFamily="18" charset="0"/>
            </a:endParaRPr>
          </a:p>
          <a:p>
            <a:r>
              <a:rPr lang="ru-RU" sz="1700" u="sng" dirty="0">
                <a:solidFill>
                  <a:schemeClr val="tx1"/>
                </a:solidFill>
                <a:latin typeface="Times New Roman" panose="02020603050405020304" pitchFamily="18" charset="0"/>
                <a:cs typeface="Times New Roman" panose="02020603050405020304" pitchFamily="18" charset="0"/>
              </a:rPr>
              <a:t>Виды штриховки</a:t>
            </a:r>
            <a:r>
              <a:rPr lang="ru-RU" sz="1700" dirty="0">
                <a:solidFill>
                  <a:schemeClr val="tx1"/>
                </a:solidFill>
                <a:latin typeface="Times New Roman" panose="02020603050405020304" pitchFamily="18" charset="0"/>
                <a:cs typeface="Times New Roman" panose="02020603050405020304" pitchFamily="18" charset="0"/>
              </a:rPr>
              <a:t>:</a:t>
            </a:r>
          </a:p>
          <a:p>
            <a:pPr marL="0" indent="0">
              <a:buNone/>
            </a:pPr>
            <a:r>
              <a:rPr lang="ru-RU" sz="1700" dirty="0" smtClean="0">
                <a:solidFill>
                  <a:schemeClr val="tx1"/>
                </a:solidFill>
                <a:latin typeface="Times New Roman" panose="02020603050405020304" pitchFamily="18" charset="0"/>
                <a:cs typeface="Times New Roman" panose="02020603050405020304" pitchFamily="18" charset="0"/>
              </a:rPr>
              <a:t> -раскрашивание </a:t>
            </a:r>
            <a:r>
              <a:rPr lang="ru-RU" sz="1700" dirty="0">
                <a:solidFill>
                  <a:schemeClr val="tx1"/>
                </a:solidFill>
                <a:latin typeface="Times New Roman" panose="02020603050405020304" pitchFamily="18" charset="0"/>
                <a:cs typeface="Times New Roman" panose="02020603050405020304" pitchFamily="18" charset="0"/>
              </a:rPr>
              <a:t>короткими частыми штрихами;</a:t>
            </a:r>
          </a:p>
          <a:p>
            <a:pPr marL="0" indent="0">
              <a:buNone/>
            </a:pPr>
            <a:r>
              <a:rPr lang="ru-RU" sz="1700" dirty="0" smtClean="0">
                <a:solidFill>
                  <a:schemeClr val="tx1"/>
                </a:solidFill>
                <a:latin typeface="Times New Roman" panose="02020603050405020304" pitchFamily="18" charset="0"/>
                <a:cs typeface="Times New Roman" panose="02020603050405020304" pitchFamily="18" charset="0"/>
              </a:rPr>
              <a:t> -раскрашивание</a:t>
            </a:r>
            <a:r>
              <a:rPr lang="ru-RU" sz="1700" dirty="0">
                <a:solidFill>
                  <a:schemeClr val="tx1"/>
                </a:solidFill>
                <a:latin typeface="Times New Roman" panose="02020603050405020304" pitchFamily="18" charset="0"/>
                <a:cs typeface="Times New Roman" panose="02020603050405020304" pitchFamily="18" charset="0"/>
              </a:rPr>
              <a:t> мелкими штрихами с возвратом;</a:t>
            </a:r>
          </a:p>
          <a:p>
            <a:pPr marL="0" indent="0">
              <a:buNone/>
            </a:pPr>
            <a:r>
              <a:rPr lang="ru-RU" sz="1700" dirty="0" smtClean="0">
                <a:solidFill>
                  <a:schemeClr val="tx1"/>
                </a:solidFill>
                <a:latin typeface="Times New Roman" panose="02020603050405020304" pitchFamily="18" charset="0"/>
                <a:cs typeface="Times New Roman" panose="02020603050405020304" pitchFamily="18" charset="0"/>
              </a:rPr>
              <a:t> -центрическая </a:t>
            </a:r>
            <a:r>
              <a:rPr lang="ru-RU" sz="1700" dirty="0">
                <a:solidFill>
                  <a:schemeClr val="tx1"/>
                </a:solidFill>
                <a:latin typeface="Times New Roman" panose="02020603050405020304" pitchFamily="18" charset="0"/>
                <a:cs typeface="Times New Roman" panose="02020603050405020304" pitchFamily="18" charset="0"/>
              </a:rPr>
              <a:t>штриховка </a:t>
            </a:r>
            <a:r>
              <a:rPr lang="ru-RU" sz="1700" i="1" dirty="0">
                <a:solidFill>
                  <a:schemeClr val="tx1"/>
                </a:solidFill>
                <a:latin typeface="Times New Roman" panose="02020603050405020304" pitchFamily="18" charset="0"/>
                <a:cs typeface="Times New Roman" panose="02020603050405020304" pitchFamily="18" charset="0"/>
              </a:rPr>
              <a:t>(круговая штриховка от центра рисунка)</a:t>
            </a:r>
            <a:r>
              <a:rPr lang="ru-RU" sz="1700" dirty="0">
                <a:solidFill>
                  <a:schemeClr val="tx1"/>
                </a:solidFill>
                <a:latin typeface="Times New Roman" panose="02020603050405020304" pitchFamily="18" charset="0"/>
                <a:cs typeface="Times New Roman" panose="02020603050405020304" pitchFamily="18" charset="0"/>
              </a:rPr>
              <a:t>;</a:t>
            </a:r>
          </a:p>
          <a:p>
            <a:endParaRPr lang="ru-RU" sz="2000" dirty="0">
              <a:solidFill>
                <a:schemeClr val="tx1"/>
              </a:solidFill>
              <a:latin typeface="Times New Roman" panose="02020603050405020304" pitchFamily="18" charset="0"/>
              <a:cs typeface="Times New Roman" panose="02020603050405020304" pitchFamily="18" charset="0"/>
            </a:endParaRPr>
          </a:p>
        </p:txBody>
      </p:sp>
      <p:pic>
        <p:nvPicPr>
          <p:cNvPr id="5" name="Рисунок 4" descr="https://fsd.videouroki.net/html/2019/11/28/v_5ddfc61905b73/99740562_3.png"/>
          <p:cNvPicPr/>
          <p:nvPr/>
        </p:nvPicPr>
        <p:blipFill>
          <a:blip r:embed="rId2">
            <a:extLst>
              <a:ext uri="{28A0092B-C50C-407E-A947-70E740481C1C}">
                <a14:useLocalDpi xmlns:a14="http://schemas.microsoft.com/office/drawing/2010/main" val="0"/>
              </a:ext>
            </a:extLst>
          </a:blip>
          <a:srcRect/>
          <a:stretch>
            <a:fillRect/>
          </a:stretch>
        </p:blipFill>
        <p:spPr bwMode="auto">
          <a:xfrm>
            <a:off x="9517478" y="2838734"/>
            <a:ext cx="2415215" cy="3835021"/>
          </a:xfrm>
          <a:prstGeom prst="rect">
            <a:avLst/>
          </a:prstGeom>
          <a:noFill/>
          <a:ln>
            <a:noFill/>
          </a:ln>
        </p:spPr>
      </p:pic>
    </p:spTree>
    <p:extLst>
      <p:ext uri="{BB962C8B-B14F-4D97-AF65-F5344CB8AC3E}">
        <p14:creationId xmlns:p14="http://schemas.microsoft.com/office/powerpoint/2010/main" val="330271531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77334" y="609600"/>
            <a:ext cx="8596668" cy="700585"/>
          </a:xfrm>
        </p:spPr>
        <p:txBody>
          <a:bodyPr>
            <a:noAutofit/>
          </a:bodyPr>
          <a:lstStyle/>
          <a:p>
            <a:r>
              <a:rPr lang="ru-RU" sz="4000" b="1" dirty="0">
                <a:latin typeface="Times New Roman" panose="02020603050405020304" pitchFamily="18" charset="0"/>
                <a:cs typeface="Times New Roman" panose="02020603050405020304" pitchFamily="18" charset="0"/>
              </a:rPr>
              <a:t>Массаж рук </a:t>
            </a:r>
            <a:br>
              <a:rPr lang="ru-RU" sz="4000" b="1" dirty="0">
                <a:latin typeface="Times New Roman" panose="02020603050405020304" pitchFamily="18" charset="0"/>
                <a:cs typeface="Times New Roman" panose="02020603050405020304" pitchFamily="18" charset="0"/>
              </a:rPr>
            </a:br>
            <a:endParaRPr lang="ru-RU" sz="4000" dirty="0"/>
          </a:p>
        </p:txBody>
      </p:sp>
      <p:sp>
        <p:nvSpPr>
          <p:cNvPr id="3" name="Объект 2"/>
          <p:cNvSpPr>
            <a:spLocks noGrp="1"/>
          </p:cNvSpPr>
          <p:nvPr>
            <p:ph idx="1"/>
          </p:nvPr>
        </p:nvSpPr>
        <p:spPr>
          <a:xfrm>
            <a:off x="41641" y="1560313"/>
            <a:ext cx="8596668" cy="4608347"/>
          </a:xfrm>
        </p:spPr>
        <p:txBody>
          <a:bodyPr>
            <a:normAutofit/>
          </a:bodyPr>
          <a:lstStyle/>
          <a:p>
            <a:r>
              <a:rPr lang="ru-RU" sz="2000" b="1" i="1" dirty="0" smtClean="0">
                <a:solidFill>
                  <a:schemeClr val="tx1"/>
                </a:solidFill>
              </a:rPr>
              <a:t>Массаж </a:t>
            </a:r>
            <a:r>
              <a:rPr lang="ru-RU" sz="2000" b="1" i="1" dirty="0">
                <a:solidFill>
                  <a:schemeClr val="tx1"/>
                </a:solidFill>
              </a:rPr>
              <a:t>ладоней и пальчиков рук</a:t>
            </a:r>
            <a:endParaRPr lang="ru-RU" sz="2000" dirty="0">
              <a:solidFill>
                <a:schemeClr val="tx1"/>
              </a:solidFill>
            </a:endParaRPr>
          </a:p>
          <a:p>
            <a:pPr marL="0" indent="0">
              <a:buNone/>
            </a:pPr>
            <a:r>
              <a:rPr lang="ru-RU" sz="2000" dirty="0">
                <a:solidFill>
                  <a:schemeClr val="tx1"/>
                </a:solidFill>
              </a:rPr>
              <a:t> </a:t>
            </a:r>
            <a:r>
              <a:rPr lang="ru-RU" sz="2000" dirty="0" smtClean="0">
                <a:solidFill>
                  <a:schemeClr val="tx1"/>
                </a:solidFill>
              </a:rPr>
              <a:t>   Массаж </a:t>
            </a:r>
            <a:r>
              <a:rPr lang="ru-RU" sz="2000" dirty="0">
                <a:solidFill>
                  <a:schemeClr val="tx1"/>
                </a:solidFill>
              </a:rPr>
              <a:t>является одним из видов пассивной гимнастики. Он оказывает общеукрепляющее действие на мышечную систему, повышая тонус, эластичность и сократительную способность мышц.</a:t>
            </a:r>
          </a:p>
          <a:p>
            <a:r>
              <a:rPr lang="ru-RU" sz="2000" b="1" i="1" dirty="0">
                <a:solidFill>
                  <a:schemeClr val="tx1"/>
                </a:solidFill>
              </a:rPr>
              <a:t>Массаж может быть без предметов и с предметами </a:t>
            </a:r>
            <a:r>
              <a:rPr lang="ru-RU" sz="2000" dirty="0">
                <a:solidFill>
                  <a:schemeClr val="tx1"/>
                </a:solidFill>
              </a:rPr>
              <a:t>(колючим массажным мячиком, природными материалами, самомассаж с прищепками, массаж </a:t>
            </a:r>
            <a:r>
              <a:rPr lang="ru-RU" sz="2000" dirty="0" err="1">
                <a:solidFill>
                  <a:schemeClr val="tx1"/>
                </a:solidFill>
              </a:rPr>
              <a:t>резиночками</a:t>
            </a:r>
            <a:r>
              <a:rPr lang="ru-RU" sz="2000" dirty="0">
                <a:solidFill>
                  <a:schemeClr val="tx1"/>
                </a:solidFill>
              </a:rPr>
              <a:t> для волос, массаж зубной щеткой).</a:t>
            </a:r>
          </a:p>
          <a:p>
            <a:r>
              <a:rPr lang="ru-RU" sz="2000" b="1" dirty="0" smtClean="0">
                <a:solidFill>
                  <a:schemeClr val="tx1"/>
                </a:solidFill>
              </a:rPr>
              <a:t>Массаж </a:t>
            </a:r>
            <a:r>
              <a:rPr lang="ru-RU" sz="2000" b="1" dirty="0">
                <a:solidFill>
                  <a:schemeClr val="tx1"/>
                </a:solidFill>
              </a:rPr>
              <a:t>с помощью шестигранного </a:t>
            </a:r>
            <a:r>
              <a:rPr lang="ru-RU" sz="2000" b="1" dirty="0" smtClean="0">
                <a:solidFill>
                  <a:schemeClr val="tx1"/>
                </a:solidFill>
              </a:rPr>
              <a:t>карандаша</a:t>
            </a:r>
            <a:r>
              <a:rPr lang="ru-RU" sz="2000" dirty="0" smtClean="0">
                <a:solidFill>
                  <a:schemeClr val="tx1"/>
                </a:solidFill>
              </a:rPr>
              <a:t>. </a:t>
            </a:r>
            <a:r>
              <a:rPr lang="ru-RU" sz="2000" dirty="0">
                <a:solidFill>
                  <a:schemeClr val="tx1"/>
                </a:solidFill>
              </a:rPr>
              <a:t>С помощью гранёных карандашей ребенок массирует запястья, кисти рук: пальцы, ладони, тыльную поверхность ладоней, межпальцевые зоны. </a:t>
            </a:r>
          </a:p>
        </p:txBody>
      </p:sp>
      <p:pic>
        <p:nvPicPr>
          <p:cNvPr id="5" name="Рисунок 4" descr="https://ds03.infourok.ru/uploads/ex/07ce/0001f015-0528a68c/img6.jpg"/>
          <p:cNvPicPr/>
          <p:nvPr/>
        </p:nvPicPr>
        <p:blipFill>
          <a:blip r:embed="rId2">
            <a:extLst>
              <a:ext uri="{28A0092B-C50C-407E-A947-70E740481C1C}">
                <a14:useLocalDpi xmlns:a14="http://schemas.microsoft.com/office/drawing/2010/main" val="0"/>
              </a:ext>
            </a:extLst>
          </a:blip>
          <a:srcRect/>
          <a:stretch>
            <a:fillRect/>
          </a:stretch>
        </p:blipFill>
        <p:spPr bwMode="auto">
          <a:xfrm>
            <a:off x="8492836" y="2221791"/>
            <a:ext cx="3553691" cy="4467160"/>
          </a:xfrm>
          <a:prstGeom prst="rect">
            <a:avLst/>
          </a:prstGeom>
          <a:noFill/>
          <a:ln>
            <a:noFill/>
          </a:ln>
        </p:spPr>
      </p:pic>
    </p:spTree>
    <p:extLst>
      <p:ext uri="{BB962C8B-B14F-4D97-AF65-F5344CB8AC3E}">
        <p14:creationId xmlns:p14="http://schemas.microsoft.com/office/powerpoint/2010/main" val="240050644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665570" y="1"/>
            <a:ext cx="8270001" cy="627796"/>
          </a:xfrm>
        </p:spPr>
        <p:txBody>
          <a:bodyPr>
            <a:normAutofit/>
          </a:bodyPr>
          <a:lstStyle/>
          <a:p>
            <a:pPr algn="ctr"/>
            <a:r>
              <a:rPr lang="ru-RU" sz="3200" b="1" dirty="0" smtClean="0">
                <a:latin typeface="Times New Roman" panose="02020603050405020304" pitchFamily="18" charset="0"/>
                <a:cs typeface="Times New Roman" panose="02020603050405020304" pitchFamily="18" charset="0"/>
              </a:rPr>
              <a:t>Массаж рук </a:t>
            </a:r>
            <a:endParaRPr lang="ru-RU" sz="1800" b="1" dirty="0">
              <a:latin typeface="Times New Roman" panose="02020603050405020304" pitchFamily="18" charset="0"/>
              <a:cs typeface="Times New Roman" panose="02020603050405020304" pitchFamily="18" charset="0"/>
            </a:endParaRPr>
          </a:p>
        </p:txBody>
      </p:sp>
      <p:sp>
        <p:nvSpPr>
          <p:cNvPr id="3" name="Подзаголовок 2"/>
          <p:cNvSpPr>
            <a:spLocks noGrp="1"/>
          </p:cNvSpPr>
          <p:nvPr>
            <p:ph type="subTitle" idx="1"/>
          </p:nvPr>
        </p:nvSpPr>
        <p:spPr>
          <a:xfrm>
            <a:off x="614149" y="723331"/>
            <a:ext cx="10972800" cy="3848669"/>
          </a:xfrm>
        </p:spPr>
        <p:txBody>
          <a:bodyPr>
            <a:normAutofit fontScale="25000" lnSpcReduction="20000"/>
          </a:bodyPr>
          <a:lstStyle/>
          <a:p>
            <a:pPr algn="l"/>
            <a:r>
              <a:rPr lang="ru-RU" sz="7200" dirty="0">
                <a:solidFill>
                  <a:schemeClr val="accent6">
                    <a:lumMod val="50000"/>
                  </a:schemeClr>
                </a:solidFill>
                <a:latin typeface="Times New Roman" panose="02020603050405020304" pitchFamily="18" charset="0"/>
                <a:cs typeface="Times New Roman" panose="02020603050405020304" pitchFamily="18" charset="0"/>
              </a:rPr>
              <a:t> </a:t>
            </a:r>
            <a:r>
              <a:rPr lang="ru-RU" sz="7200" dirty="0" smtClean="0">
                <a:solidFill>
                  <a:schemeClr val="accent6">
                    <a:lumMod val="50000"/>
                  </a:schemeClr>
                </a:solidFill>
                <a:latin typeface="Times New Roman" panose="02020603050405020304" pitchFamily="18" charset="0"/>
                <a:cs typeface="Times New Roman" panose="02020603050405020304" pitchFamily="18" charset="0"/>
              </a:rPr>
              <a:t>     </a:t>
            </a:r>
            <a:r>
              <a:rPr lang="ru-RU" sz="7200" dirty="0" smtClean="0">
                <a:solidFill>
                  <a:schemeClr val="tx1"/>
                </a:solidFill>
                <a:latin typeface="Times New Roman" panose="02020603050405020304" pitchFamily="18" charset="0"/>
                <a:cs typeface="Times New Roman" panose="02020603050405020304" pitchFamily="18" charset="0"/>
              </a:rPr>
              <a:t>-Покатать мячик  между ладонями продольными движениям</a:t>
            </a:r>
          </a:p>
          <a:p>
            <a:pPr algn="l"/>
            <a:r>
              <a:rPr lang="ru-RU" sz="7200" dirty="0" smtClean="0">
                <a:solidFill>
                  <a:schemeClr val="tx1"/>
                </a:solidFill>
                <a:latin typeface="Times New Roman" panose="02020603050405020304" pitchFamily="18" charset="0"/>
                <a:cs typeface="Times New Roman" panose="02020603050405020304" pitchFamily="18" charset="0"/>
              </a:rPr>
              <a:t>      - Покатать мячик между ладонями круговыми движениями</a:t>
            </a:r>
            <a:br>
              <a:rPr lang="ru-RU" sz="7200" dirty="0" smtClean="0">
                <a:solidFill>
                  <a:schemeClr val="tx1"/>
                </a:solidFill>
                <a:latin typeface="Times New Roman" panose="02020603050405020304" pitchFamily="18" charset="0"/>
                <a:cs typeface="Times New Roman" panose="02020603050405020304" pitchFamily="18" charset="0"/>
              </a:rPr>
            </a:br>
            <a:r>
              <a:rPr lang="ru-RU" sz="7200" dirty="0" smtClean="0">
                <a:solidFill>
                  <a:schemeClr val="tx1"/>
                </a:solidFill>
                <a:latin typeface="Times New Roman" panose="02020603050405020304" pitchFamily="18" charset="0"/>
                <a:cs typeface="Times New Roman" panose="02020603050405020304" pitchFamily="18" charset="0"/>
              </a:rPr>
              <a:t>      - Покатать по столу мячик сначала правой, затем левой рукой</a:t>
            </a:r>
            <a:br>
              <a:rPr lang="ru-RU" sz="7200" dirty="0" smtClean="0">
                <a:solidFill>
                  <a:schemeClr val="tx1"/>
                </a:solidFill>
                <a:latin typeface="Times New Roman" panose="02020603050405020304" pitchFamily="18" charset="0"/>
                <a:cs typeface="Times New Roman" panose="02020603050405020304" pitchFamily="18" charset="0"/>
              </a:rPr>
            </a:br>
            <a:r>
              <a:rPr lang="ru-RU" sz="7200" dirty="0" smtClean="0">
                <a:solidFill>
                  <a:schemeClr val="tx1"/>
                </a:solidFill>
                <a:latin typeface="Times New Roman" panose="02020603050405020304" pitchFamily="18" charset="0"/>
                <a:cs typeface="Times New Roman" panose="02020603050405020304" pitchFamily="18" charset="0"/>
              </a:rPr>
              <a:t>      - Накрыть мяч правой рукой, сжать и разжать его. </a:t>
            </a:r>
          </a:p>
          <a:p>
            <a:pPr algn="l"/>
            <a:r>
              <a:rPr lang="ru-RU" sz="7200" dirty="0" smtClean="0">
                <a:solidFill>
                  <a:schemeClr val="tx1"/>
                </a:solidFill>
                <a:latin typeface="Times New Roman" panose="02020603050405020304" pitchFamily="18" charset="0"/>
                <a:cs typeface="Times New Roman" panose="02020603050405020304" pitchFamily="18" charset="0"/>
              </a:rPr>
              <a:t>(Повторить действие 4 раза. Выполнить аналогичное действие левой рукой)</a:t>
            </a:r>
          </a:p>
          <a:p>
            <a:pPr algn="l"/>
            <a:r>
              <a:rPr lang="ru-RU" sz="7200" b="1" dirty="0" smtClean="0">
                <a:solidFill>
                  <a:schemeClr val="tx1"/>
                </a:solidFill>
                <a:latin typeface="Times New Roman" panose="02020603050405020304" pitchFamily="18" charset="0"/>
                <a:cs typeface="Times New Roman" panose="02020603050405020304" pitchFamily="18" charset="0"/>
              </a:rPr>
              <a:t> </a:t>
            </a:r>
          </a:p>
          <a:p>
            <a:pPr algn="l"/>
            <a:r>
              <a:rPr lang="ru-RU" sz="9600" b="1" dirty="0" smtClean="0">
                <a:solidFill>
                  <a:schemeClr val="accent1">
                    <a:lumMod val="50000"/>
                  </a:schemeClr>
                </a:solidFill>
                <a:latin typeface="Times New Roman" panose="02020603050405020304" pitchFamily="18" charset="0"/>
                <a:cs typeface="Times New Roman" panose="02020603050405020304" pitchFamily="18" charset="0"/>
              </a:rPr>
              <a:t>Игры с шариками</a:t>
            </a:r>
          </a:p>
          <a:p>
            <a:pPr algn="l"/>
            <a:r>
              <a:rPr lang="ru-RU" sz="7200" dirty="0" smtClean="0">
                <a:solidFill>
                  <a:schemeClr val="tx1"/>
                </a:solidFill>
                <a:latin typeface="Times New Roman" panose="02020603050405020304" pitchFamily="18" charset="0"/>
                <a:cs typeface="Times New Roman" panose="02020603050405020304" pitchFamily="18" charset="0"/>
              </a:rPr>
              <a:t>Применение </a:t>
            </a:r>
            <a:r>
              <a:rPr lang="ru-RU" sz="7200" dirty="0">
                <a:solidFill>
                  <a:schemeClr val="tx1"/>
                </a:solidFill>
                <a:latin typeface="Times New Roman" panose="02020603050405020304" pitchFamily="18" charset="0"/>
                <a:cs typeface="Times New Roman" panose="02020603050405020304" pitchFamily="18" charset="0"/>
              </a:rPr>
              <a:t>Су-</a:t>
            </a:r>
            <a:r>
              <a:rPr lang="ru-RU" sz="7200" dirty="0" err="1">
                <a:solidFill>
                  <a:schemeClr val="tx1"/>
                </a:solidFill>
                <a:latin typeface="Times New Roman" panose="02020603050405020304" pitchFamily="18" charset="0"/>
                <a:cs typeface="Times New Roman" panose="02020603050405020304" pitchFamily="18" charset="0"/>
              </a:rPr>
              <a:t>Джок</a:t>
            </a:r>
            <a:r>
              <a:rPr lang="ru-RU" sz="7200" dirty="0">
                <a:solidFill>
                  <a:schemeClr val="tx1"/>
                </a:solidFill>
                <a:latin typeface="Times New Roman" panose="02020603050405020304" pitchFamily="18" charset="0"/>
                <a:cs typeface="Times New Roman" panose="02020603050405020304" pitchFamily="18" charset="0"/>
              </a:rPr>
              <a:t> терапии для развития речи детей, обоснованно многолетней логопедической практикой. Метод можно использовать как для коррекции, так и для профилактики нарушений речи. </a:t>
            </a:r>
          </a:p>
          <a:p>
            <a:pPr algn="l"/>
            <a:endParaRPr lang="ru-RU" sz="7200" dirty="0" smtClean="0">
              <a:solidFill>
                <a:schemeClr val="tx1"/>
              </a:solidFill>
              <a:latin typeface="Times New Roman" panose="02020603050405020304" pitchFamily="18" charset="0"/>
              <a:cs typeface="Times New Roman" panose="02020603050405020304" pitchFamily="18" charset="0"/>
            </a:endParaRPr>
          </a:p>
          <a:p>
            <a:pPr algn="l"/>
            <a:r>
              <a:rPr lang="ru-RU" sz="7200" dirty="0">
                <a:solidFill>
                  <a:schemeClr val="tx1"/>
                </a:solidFill>
                <a:latin typeface="Times New Roman" panose="02020603050405020304" pitchFamily="18" charset="0"/>
                <a:cs typeface="Times New Roman" panose="02020603050405020304" pitchFamily="18" charset="0"/>
              </a:rPr>
              <a:t> </a:t>
            </a:r>
            <a:r>
              <a:rPr lang="ru-RU" sz="8000" u="sng" dirty="0" smtClean="0">
                <a:solidFill>
                  <a:schemeClr val="tx1"/>
                </a:solidFill>
                <a:latin typeface="Times New Roman" panose="02020603050405020304" pitchFamily="18" charset="0"/>
                <a:cs typeface="Times New Roman" panose="02020603050405020304" pitchFamily="18" charset="0"/>
              </a:rPr>
              <a:t>Пальчиковая </a:t>
            </a:r>
            <a:r>
              <a:rPr lang="ru-RU" sz="8000" u="sng" dirty="0">
                <a:solidFill>
                  <a:schemeClr val="tx1"/>
                </a:solidFill>
                <a:latin typeface="Times New Roman" panose="02020603050405020304" pitchFamily="18" charset="0"/>
                <a:cs typeface="Times New Roman" panose="02020603050405020304" pitchFamily="18" charset="0"/>
              </a:rPr>
              <a:t>игра «Мальчик-пальчик» с кольцами</a:t>
            </a:r>
            <a:endParaRPr lang="ru-RU" sz="8000" dirty="0">
              <a:solidFill>
                <a:schemeClr val="tx1"/>
              </a:solidFill>
              <a:latin typeface="Times New Roman" panose="02020603050405020304" pitchFamily="18" charset="0"/>
              <a:cs typeface="Times New Roman" panose="02020603050405020304" pitchFamily="18" charset="0"/>
            </a:endParaRPr>
          </a:p>
          <a:p>
            <a:pPr algn="l">
              <a:lnSpc>
                <a:spcPct val="70000"/>
              </a:lnSpc>
            </a:pPr>
            <a:r>
              <a:rPr lang="ru-RU" sz="7200" dirty="0">
                <a:solidFill>
                  <a:schemeClr val="tx1"/>
                </a:solidFill>
                <a:latin typeface="Times New Roman" panose="02020603050405020304" pitchFamily="18" charset="0"/>
                <a:cs typeface="Times New Roman" panose="02020603050405020304" pitchFamily="18" charset="0"/>
              </a:rPr>
              <a:t>- </a:t>
            </a:r>
            <a:r>
              <a:rPr lang="ru-RU" sz="7200" dirty="0" smtClean="0">
                <a:solidFill>
                  <a:schemeClr val="tx1"/>
                </a:solidFill>
                <a:latin typeface="Times New Roman" panose="02020603050405020304" pitchFamily="18" charset="0"/>
                <a:cs typeface="Times New Roman" panose="02020603050405020304" pitchFamily="18" charset="0"/>
              </a:rPr>
              <a:t>Мальчик-</a:t>
            </a:r>
            <a:r>
              <a:rPr lang="ru-RU" sz="7200" dirty="0" err="1" smtClean="0">
                <a:solidFill>
                  <a:schemeClr val="tx1"/>
                </a:solidFill>
                <a:latin typeface="Times New Roman" panose="02020603050405020304" pitchFamily="18" charset="0"/>
                <a:cs typeface="Times New Roman" panose="02020603050405020304" pitchFamily="18" charset="0"/>
              </a:rPr>
              <a:t>пальчик,где</a:t>
            </a:r>
            <a:r>
              <a:rPr lang="ru-RU" sz="7200" dirty="0" smtClean="0">
                <a:solidFill>
                  <a:schemeClr val="tx1"/>
                </a:solidFill>
                <a:latin typeface="Times New Roman" panose="02020603050405020304" pitchFamily="18" charset="0"/>
                <a:cs typeface="Times New Roman" panose="02020603050405020304" pitchFamily="18" charset="0"/>
              </a:rPr>
              <a:t> </a:t>
            </a:r>
            <a:r>
              <a:rPr lang="ru-RU" sz="7200" dirty="0">
                <a:solidFill>
                  <a:schemeClr val="tx1"/>
                </a:solidFill>
                <a:latin typeface="Times New Roman" panose="02020603050405020304" pitchFamily="18" charset="0"/>
                <a:cs typeface="Times New Roman" panose="02020603050405020304" pitchFamily="18" charset="0"/>
              </a:rPr>
              <a:t>ты был</a:t>
            </a:r>
            <a:r>
              <a:rPr lang="ru-RU" sz="7200" dirty="0" smtClean="0">
                <a:solidFill>
                  <a:schemeClr val="tx1"/>
                </a:solidFill>
                <a:latin typeface="Times New Roman" panose="02020603050405020304" pitchFamily="18" charset="0"/>
                <a:cs typeface="Times New Roman" panose="02020603050405020304" pitchFamily="18" charset="0"/>
              </a:rPr>
              <a:t>?(</a:t>
            </a:r>
            <a:r>
              <a:rPr lang="ru-RU" sz="7200" dirty="0">
                <a:solidFill>
                  <a:schemeClr val="tx1"/>
                </a:solidFill>
                <a:latin typeface="Times New Roman" panose="02020603050405020304" pitchFamily="18" charset="0"/>
                <a:cs typeface="Times New Roman" panose="02020603050405020304" pitchFamily="18" charset="0"/>
              </a:rPr>
              <a:t>надеваем кольцо Су-</a:t>
            </a:r>
            <a:r>
              <a:rPr lang="ru-RU" sz="7200" dirty="0" err="1">
                <a:solidFill>
                  <a:schemeClr val="tx1"/>
                </a:solidFill>
                <a:latin typeface="Times New Roman" panose="02020603050405020304" pitchFamily="18" charset="0"/>
                <a:cs typeface="Times New Roman" panose="02020603050405020304" pitchFamily="18" charset="0"/>
              </a:rPr>
              <a:t>Джок</a:t>
            </a:r>
            <a:r>
              <a:rPr lang="ru-RU" sz="7200" dirty="0">
                <a:solidFill>
                  <a:schemeClr val="tx1"/>
                </a:solidFill>
                <a:latin typeface="Times New Roman" panose="02020603050405020304" pitchFamily="18" charset="0"/>
                <a:cs typeface="Times New Roman" panose="02020603050405020304" pitchFamily="18" charset="0"/>
              </a:rPr>
              <a:t> на большой палец)</a:t>
            </a:r>
          </a:p>
          <a:p>
            <a:pPr algn="l">
              <a:lnSpc>
                <a:spcPct val="70000"/>
              </a:lnSpc>
            </a:pPr>
            <a:r>
              <a:rPr lang="ru-RU" sz="7200" dirty="0">
                <a:solidFill>
                  <a:schemeClr val="tx1"/>
                </a:solidFill>
                <a:latin typeface="Times New Roman" panose="02020603050405020304" pitchFamily="18" charset="0"/>
                <a:cs typeface="Times New Roman" panose="02020603050405020304" pitchFamily="18" charset="0"/>
              </a:rPr>
              <a:t>- С этим братцем в лес ходил</a:t>
            </a:r>
            <a:r>
              <a:rPr lang="ru-RU" sz="7200" dirty="0" smtClean="0">
                <a:solidFill>
                  <a:schemeClr val="tx1"/>
                </a:solidFill>
                <a:latin typeface="Times New Roman" panose="02020603050405020304" pitchFamily="18" charset="0"/>
                <a:cs typeface="Times New Roman" panose="02020603050405020304" pitchFamily="18" charset="0"/>
              </a:rPr>
              <a:t>, (</a:t>
            </a:r>
            <a:r>
              <a:rPr lang="ru-RU" sz="7200" dirty="0">
                <a:solidFill>
                  <a:schemeClr val="tx1"/>
                </a:solidFill>
                <a:latin typeface="Times New Roman" panose="02020603050405020304" pitchFamily="18" charset="0"/>
                <a:cs typeface="Times New Roman" panose="02020603050405020304" pitchFamily="18" charset="0"/>
              </a:rPr>
              <a:t>надеваем на указательный палец)</a:t>
            </a:r>
          </a:p>
          <a:p>
            <a:pPr algn="l">
              <a:lnSpc>
                <a:spcPct val="70000"/>
              </a:lnSpc>
            </a:pPr>
            <a:r>
              <a:rPr lang="ru-RU" sz="7200" dirty="0">
                <a:solidFill>
                  <a:schemeClr val="tx1"/>
                </a:solidFill>
                <a:latin typeface="Times New Roman" panose="02020603050405020304" pitchFamily="18" charset="0"/>
                <a:cs typeface="Times New Roman" panose="02020603050405020304" pitchFamily="18" charset="0"/>
              </a:rPr>
              <a:t>-С этим братцем щи </a:t>
            </a:r>
            <a:r>
              <a:rPr lang="ru-RU" sz="7200" dirty="0" smtClean="0">
                <a:solidFill>
                  <a:schemeClr val="tx1"/>
                </a:solidFill>
                <a:latin typeface="Times New Roman" panose="02020603050405020304" pitchFamily="18" charset="0"/>
                <a:cs typeface="Times New Roman" panose="02020603050405020304" pitchFamily="18" charset="0"/>
              </a:rPr>
              <a:t>варил, надеваем</a:t>
            </a:r>
            <a:r>
              <a:rPr lang="ru-RU" sz="7200" dirty="0">
                <a:solidFill>
                  <a:schemeClr val="tx1"/>
                </a:solidFill>
                <a:latin typeface="Times New Roman" panose="02020603050405020304" pitchFamily="18" charset="0"/>
                <a:cs typeface="Times New Roman" panose="02020603050405020304" pitchFamily="18" charset="0"/>
              </a:rPr>
              <a:t> на средний палец)</a:t>
            </a:r>
          </a:p>
          <a:p>
            <a:pPr algn="l">
              <a:lnSpc>
                <a:spcPct val="70000"/>
              </a:lnSpc>
            </a:pPr>
            <a:r>
              <a:rPr lang="ru-RU" sz="7200" dirty="0">
                <a:solidFill>
                  <a:schemeClr val="tx1"/>
                </a:solidFill>
                <a:latin typeface="Times New Roman" panose="02020603050405020304" pitchFamily="18" charset="0"/>
                <a:cs typeface="Times New Roman" panose="02020603050405020304" pitchFamily="18" charset="0"/>
              </a:rPr>
              <a:t>-С этим братцем кашу ел</a:t>
            </a:r>
            <a:r>
              <a:rPr lang="ru-RU" sz="7200" dirty="0" smtClean="0">
                <a:solidFill>
                  <a:schemeClr val="tx1"/>
                </a:solidFill>
                <a:latin typeface="Times New Roman" panose="02020603050405020304" pitchFamily="18" charset="0"/>
                <a:cs typeface="Times New Roman" panose="02020603050405020304" pitchFamily="18" charset="0"/>
              </a:rPr>
              <a:t>, (</a:t>
            </a:r>
            <a:r>
              <a:rPr lang="ru-RU" sz="7200" dirty="0">
                <a:solidFill>
                  <a:schemeClr val="tx1"/>
                </a:solidFill>
                <a:latin typeface="Times New Roman" panose="02020603050405020304" pitchFamily="18" charset="0"/>
                <a:cs typeface="Times New Roman" panose="02020603050405020304" pitchFamily="18" charset="0"/>
              </a:rPr>
              <a:t>надеваем на безымянный палец)</a:t>
            </a:r>
          </a:p>
          <a:p>
            <a:pPr algn="l">
              <a:lnSpc>
                <a:spcPct val="70000"/>
              </a:lnSpc>
            </a:pPr>
            <a:r>
              <a:rPr lang="ru-RU" sz="7200" dirty="0">
                <a:solidFill>
                  <a:schemeClr val="tx1"/>
                </a:solidFill>
                <a:latin typeface="Times New Roman" panose="02020603050405020304" pitchFamily="18" charset="0"/>
                <a:cs typeface="Times New Roman" panose="02020603050405020304" pitchFamily="18" charset="0"/>
              </a:rPr>
              <a:t>-С этим братцем песни </a:t>
            </a:r>
            <a:r>
              <a:rPr lang="ru-RU" sz="7200" dirty="0" smtClean="0">
                <a:solidFill>
                  <a:schemeClr val="tx1"/>
                </a:solidFill>
                <a:latin typeface="Times New Roman" panose="02020603050405020304" pitchFamily="18" charset="0"/>
                <a:cs typeface="Times New Roman" panose="02020603050405020304" pitchFamily="18" charset="0"/>
              </a:rPr>
              <a:t>пел (надеваем </a:t>
            </a:r>
            <a:r>
              <a:rPr lang="ru-RU" sz="7200" dirty="0">
                <a:solidFill>
                  <a:schemeClr val="tx1"/>
                </a:solidFill>
                <a:latin typeface="Times New Roman" panose="02020603050405020304" pitchFamily="18" charset="0"/>
                <a:cs typeface="Times New Roman" panose="02020603050405020304" pitchFamily="18" charset="0"/>
              </a:rPr>
              <a:t>на мизинец).</a:t>
            </a:r>
          </a:p>
          <a:p>
            <a:pPr algn="l">
              <a:lnSpc>
                <a:spcPct val="70000"/>
              </a:lnSpc>
            </a:pPr>
            <a:endParaRPr lang="ru-RU" sz="7200" b="1" dirty="0" smtClean="0">
              <a:solidFill>
                <a:schemeClr val="tx1"/>
              </a:solidFill>
              <a:latin typeface="Times New Roman" panose="02020603050405020304" pitchFamily="18" charset="0"/>
              <a:cs typeface="Times New Roman" panose="02020603050405020304" pitchFamily="18" charset="0"/>
            </a:endParaRPr>
          </a:p>
          <a:p>
            <a:pPr algn="l"/>
            <a:endParaRPr lang="ru-RU" sz="4800" dirty="0">
              <a:latin typeface="Times New Roman" panose="02020603050405020304" pitchFamily="18" charset="0"/>
              <a:cs typeface="Times New Roman" panose="02020603050405020304" pitchFamily="18" charset="0"/>
            </a:endParaRPr>
          </a:p>
        </p:txBody>
      </p:sp>
      <p:pic>
        <p:nvPicPr>
          <p:cNvPr id="8194" name="Picture 2" descr="http://cs625330.vk.me/u292524877/video/x_1905ebe7.jpg"/>
          <p:cNvPicPr>
            <a:picLocks noChangeAspect="1" noChangeArrowheads="1"/>
          </p:cNvPicPr>
          <p:nvPr/>
        </p:nvPicPr>
        <p:blipFill rotWithShape="1">
          <a:blip r:embed="rId2">
            <a:extLst>
              <a:ext uri="{28A0092B-C50C-407E-A947-70E740481C1C}">
                <a14:useLocalDpi xmlns:a14="http://schemas.microsoft.com/office/drawing/2010/main" val="0"/>
              </a:ext>
            </a:extLst>
          </a:blip>
          <a:srcRect l="15075" t="3560" r="15350" b="10497"/>
          <a:stretch/>
        </p:blipFill>
        <p:spPr bwMode="auto">
          <a:xfrm>
            <a:off x="9202890" y="3862315"/>
            <a:ext cx="2541551" cy="1876431"/>
          </a:xfrm>
          <a:prstGeom prst="rect">
            <a:avLst/>
          </a:prstGeom>
          <a:noFill/>
          <a:extLst>
            <a:ext uri="{909E8E84-426E-40DD-AFC4-6F175D3DCCD1}">
              <a14:hiddenFill xmlns:a14="http://schemas.microsoft.com/office/drawing/2010/main">
                <a:solidFill>
                  <a:srgbClr val="FFFFFF"/>
                </a:solidFill>
              </a14:hiddenFill>
            </a:ext>
          </a:extLst>
        </p:spPr>
      </p:pic>
      <p:pic>
        <p:nvPicPr>
          <p:cNvPr id="6" name="Рисунок 5" descr="https://fsd.videouroki.net/html/2019/11/28/v_5ddfc61905b73/99740562_1.pn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635694" y="4940490"/>
            <a:ext cx="2289942" cy="1541917"/>
          </a:xfrm>
          <a:prstGeom prst="rect">
            <a:avLst/>
          </a:prstGeom>
          <a:noFill/>
          <a:ln>
            <a:noFill/>
          </a:ln>
        </p:spPr>
      </p:pic>
    </p:spTree>
    <p:extLst>
      <p:ext uri="{BB962C8B-B14F-4D97-AF65-F5344CB8AC3E}">
        <p14:creationId xmlns:p14="http://schemas.microsoft.com/office/powerpoint/2010/main" val="206725865"/>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77334" y="502920"/>
            <a:ext cx="9817794" cy="834561"/>
          </a:xfrm>
        </p:spPr>
        <p:txBody>
          <a:bodyPr>
            <a:noAutofit/>
          </a:bodyPr>
          <a:lstStyle/>
          <a:p>
            <a:r>
              <a:rPr lang="ru-RU" sz="3200" dirty="0"/>
              <a:t>Массаж и самомассаж кистей и пальцев рук. </a:t>
            </a:r>
          </a:p>
        </p:txBody>
      </p:sp>
      <p:sp>
        <p:nvSpPr>
          <p:cNvPr id="3" name="Объект 2"/>
          <p:cNvSpPr>
            <a:spLocks noGrp="1"/>
          </p:cNvSpPr>
          <p:nvPr>
            <p:ph idx="1"/>
          </p:nvPr>
        </p:nvSpPr>
        <p:spPr>
          <a:xfrm>
            <a:off x="677334" y="1337481"/>
            <a:ext cx="8596668" cy="4703881"/>
          </a:xfrm>
        </p:spPr>
        <p:txBody>
          <a:bodyPr>
            <a:normAutofit/>
          </a:bodyPr>
          <a:lstStyle/>
          <a:p>
            <a:r>
              <a:rPr lang="ru-RU" dirty="0">
                <a:solidFill>
                  <a:schemeClr val="tx1"/>
                </a:solidFill>
              </a:rPr>
              <a:t>В</a:t>
            </a:r>
            <a:r>
              <a:rPr lang="ru-RU" dirty="0" smtClean="0">
                <a:solidFill>
                  <a:schemeClr val="tx1"/>
                </a:solidFill>
              </a:rPr>
              <a:t> </a:t>
            </a:r>
            <a:r>
              <a:rPr lang="ru-RU" dirty="0">
                <a:solidFill>
                  <a:schemeClr val="tx1"/>
                </a:solidFill>
              </a:rPr>
              <a:t>старшем дошкольном возрасте работа по развитию мелкой моторики и координации движений руки должна стать важной частью подготовки к школе, в частности, к письму. Уровень развития мелкой моторики – один из показателей интеллектуальной готовности ребенка к школьному обучению. Обычно ребенок, имеющий высокий уровень развития мелкой моторики, умеет логически рассуждать, у него достаточно хорошо развиты память, мышление, внимание, связная речь. </a:t>
            </a:r>
          </a:p>
          <a:p>
            <a:r>
              <a:rPr lang="ru-RU" dirty="0" smtClean="0">
                <a:solidFill>
                  <a:schemeClr val="tx1"/>
                </a:solidFill>
              </a:rPr>
              <a:t>На </a:t>
            </a:r>
            <a:r>
              <a:rPr lang="ru-RU" dirty="0">
                <a:solidFill>
                  <a:schemeClr val="tx1"/>
                </a:solidFill>
              </a:rPr>
              <a:t>ладони и на стопе находится около 1000 важных, биологически активных точек. Воздействуя на них, можно регулировать функционирование внутренних органов организма. Так, массируя мизинец, можно активизировать работу сердца, безымянный палец – печени, средний – кишечника, указательный – желудка, большой – головы</a:t>
            </a:r>
            <a:r>
              <a:rPr lang="ru-RU" dirty="0" smtClean="0">
                <a:solidFill>
                  <a:schemeClr val="accent6">
                    <a:lumMod val="50000"/>
                  </a:schemeClr>
                </a:solidFill>
              </a:rPr>
              <a:t>.</a:t>
            </a:r>
          </a:p>
          <a:p>
            <a:r>
              <a:rPr lang="ru-RU" dirty="0">
                <a:solidFill>
                  <a:schemeClr val="accent1">
                    <a:lumMod val="75000"/>
                  </a:schemeClr>
                </a:solidFill>
                <a:latin typeface="Times New Roman" panose="02020603050405020304" pitchFamily="18" charset="0"/>
                <a:cs typeface="Times New Roman" panose="02020603050405020304" pitchFamily="18" charset="0"/>
              </a:rPr>
              <a:t>Что здесь в сундучке чудесном?</a:t>
            </a:r>
            <a:br>
              <a:rPr lang="ru-RU" dirty="0">
                <a:solidFill>
                  <a:schemeClr val="accent1">
                    <a:lumMod val="75000"/>
                  </a:schemeClr>
                </a:solidFill>
                <a:latin typeface="Times New Roman" panose="02020603050405020304" pitchFamily="18" charset="0"/>
                <a:cs typeface="Times New Roman" panose="02020603050405020304" pitchFamily="18" charset="0"/>
              </a:rPr>
            </a:br>
            <a:r>
              <a:rPr lang="ru-RU" dirty="0">
                <a:solidFill>
                  <a:schemeClr val="accent1">
                    <a:lumMod val="75000"/>
                  </a:schemeClr>
                </a:solidFill>
                <a:latin typeface="Times New Roman" panose="02020603050405020304" pitchFamily="18" charset="0"/>
                <a:cs typeface="Times New Roman" panose="02020603050405020304" pitchFamily="18" charset="0"/>
              </a:rPr>
              <a:t>Каждый может угадать</a:t>
            </a:r>
            <a:r>
              <a:rPr lang="ru-RU" dirty="0" smtClean="0">
                <a:solidFill>
                  <a:schemeClr val="accent1">
                    <a:lumMod val="75000"/>
                  </a:schemeClr>
                </a:solidFill>
                <a:latin typeface="Times New Roman" panose="02020603050405020304" pitchFamily="18" charset="0"/>
                <a:cs typeface="Times New Roman" panose="02020603050405020304" pitchFamily="18" charset="0"/>
              </a:rPr>
              <a:t>, стоит </a:t>
            </a:r>
            <a:r>
              <a:rPr lang="ru-RU" dirty="0">
                <a:solidFill>
                  <a:schemeClr val="accent1">
                    <a:lumMod val="75000"/>
                  </a:schemeClr>
                </a:solidFill>
                <a:latin typeface="Times New Roman" panose="02020603050405020304" pitchFamily="18" charset="0"/>
                <a:cs typeface="Times New Roman" panose="02020603050405020304" pitchFamily="18" charset="0"/>
              </a:rPr>
              <a:t>только и руки </a:t>
            </a:r>
            <a:r>
              <a:rPr lang="ru-RU" dirty="0" smtClean="0">
                <a:solidFill>
                  <a:schemeClr val="accent1">
                    <a:lumMod val="75000"/>
                  </a:schemeClr>
                </a:solidFill>
                <a:latin typeface="Times New Roman" panose="02020603050405020304" pitchFamily="18" charset="0"/>
                <a:cs typeface="Times New Roman" panose="02020603050405020304" pitchFamily="18" charset="0"/>
              </a:rPr>
              <a:t>взять…</a:t>
            </a:r>
            <a:r>
              <a:rPr lang="ru-RU" dirty="0">
                <a:solidFill>
                  <a:schemeClr val="accent1">
                    <a:lumMod val="75000"/>
                  </a:schemeClr>
                </a:solidFill>
                <a:latin typeface="Times New Roman" panose="02020603050405020304" pitchFamily="18" charset="0"/>
                <a:cs typeface="Times New Roman" panose="02020603050405020304" pitchFamily="18" charset="0"/>
              </a:rPr>
              <a:t/>
            </a:r>
            <a:br>
              <a:rPr lang="ru-RU" dirty="0">
                <a:solidFill>
                  <a:schemeClr val="accent1">
                    <a:lumMod val="75000"/>
                  </a:schemeClr>
                </a:solidFill>
                <a:latin typeface="Times New Roman" panose="02020603050405020304" pitchFamily="18" charset="0"/>
                <a:cs typeface="Times New Roman" panose="02020603050405020304" pitchFamily="18" charset="0"/>
              </a:rPr>
            </a:br>
            <a:endParaRPr lang="ru-RU" dirty="0" smtClean="0">
              <a:solidFill>
                <a:schemeClr val="accent1">
                  <a:lumMod val="75000"/>
                </a:schemeClr>
              </a:solidFill>
            </a:endParaRPr>
          </a:p>
        </p:txBody>
      </p:sp>
    </p:spTree>
    <p:extLst>
      <p:ext uri="{BB962C8B-B14F-4D97-AF65-F5344CB8AC3E}">
        <p14:creationId xmlns:p14="http://schemas.microsoft.com/office/powerpoint/2010/main" val="145613634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rot="10800000" flipV="1">
            <a:off x="1901067" y="68957"/>
            <a:ext cx="8501550" cy="388244"/>
          </a:xfrm>
        </p:spPr>
        <p:txBody>
          <a:bodyPr>
            <a:normAutofit fontScale="90000"/>
          </a:bodyPr>
          <a:lstStyle/>
          <a:p>
            <a:r>
              <a:rPr lang="ru-RU" sz="1600" dirty="0">
                <a:latin typeface="Times New Roman" panose="02020603050405020304" pitchFamily="18" charset="0"/>
                <a:cs typeface="Times New Roman" panose="02020603050405020304" pitchFamily="18" charset="0"/>
              </a:rPr>
              <a:t>Что здесь в сундучке чудесном?</a:t>
            </a:r>
            <a:br>
              <a:rPr lang="ru-RU" sz="1600" dirty="0">
                <a:latin typeface="Times New Roman" panose="02020603050405020304" pitchFamily="18" charset="0"/>
                <a:cs typeface="Times New Roman" panose="02020603050405020304" pitchFamily="18" charset="0"/>
              </a:rPr>
            </a:br>
            <a:r>
              <a:rPr lang="ru-RU" sz="1600" dirty="0">
                <a:latin typeface="Times New Roman" panose="02020603050405020304" pitchFamily="18" charset="0"/>
                <a:cs typeface="Times New Roman" panose="02020603050405020304" pitchFamily="18" charset="0"/>
              </a:rPr>
              <a:t>Каждый может </a:t>
            </a:r>
            <a:r>
              <a:rPr lang="ru-RU" sz="1600" dirty="0" err="1" smtClean="0">
                <a:latin typeface="Times New Roman" panose="02020603050405020304" pitchFamily="18" charset="0"/>
                <a:cs typeface="Times New Roman" panose="02020603050405020304" pitchFamily="18" charset="0"/>
              </a:rPr>
              <a:t>угадать,стоит</a:t>
            </a:r>
            <a:r>
              <a:rPr lang="ru-RU" sz="1600" dirty="0" smtClean="0">
                <a:latin typeface="Times New Roman" panose="02020603050405020304" pitchFamily="18" charset="0"/>
                <a:cs typeface="Times New Roman" panose="02020603050405020304" pitchFamily="18" charset="0"/>
              </a:rPr>
              <a:t> только и руки взять</a:t>
            </a:r>
            <a:r>
              <a:rPr lang="ru-RU" sz="1600" dirty="0">
                <a:latin typeface="Times New Roman" panose="02020603050405020304" pitchFamily="18" charset="0"/>
                <a:cs typeface="Times New Roman" panose="02020603050405020304" pitchFamily="18" charset="0"/>
              </a:rPr>
              <a:t/>
            </a:r>
            <a:br>
              <a:rPr lang="ru-RU" sz="1600" dirty="0">
                <a:latin typeface="Times New Roman" panose="02020603050405020304" pitchFamily="18" charset="0"/>
                <a:cs typeface="Times New Roman" panose="02020603050405020304" pitchFamily="18" charset="0"/>
              </a:rPr>
            </a:br>
            <a:r>
              <a:rPr lang="ru-RU" sz="1600" dirty="0">
                <a:latin typeface="Times New Roman" panose="02020603050405020304" pitchFamily="18" charset="0"/>
                <a:cs typeface="Times New Roman" panose="02020603050405020304" pitchFamily="18" charset="0"/>
              </a:rPr>
              <a:t>Стоит только в руки взять!</a:t>
            </a:r>
            <a:br>
              <a:rPr lang="ru-RU" sz="1600" dirty="0">
                <a:latin typeface="Times New Roman" panose="02020603050405020304" pitchFamily="18" charset="0"/>
                <a:cs typeface="Times New Roman" panose="02020603050405020304" pitchFamily="18" charset="0"/>
              </a:rPr>
            </a:br>
            <a:r>
              <a:rPr lang="ru-RU" sz="1100" dirty="0">
                <a:latin typeface="Times New Roman" panose="02020603050405020304" pitchFamily="18" charset="0"/>
                <a:cs typeface="Times New Roman" panose="02020603050405020304" pitchFamily="18" charset="0"/>
              </a:rPr>
              <a:t/>
            </a:r>
            <a:br>
              <a:rPr lang="ru-RU" sz="1100" dirty="0">
                <a:latin typeface="Times New Roman" panose="02020603050405020304" pitchFamily="18" charset="0"/>
                <a:cs typeface="Times New Roman" panose="02020603050405020304" pitchFamily="18" charset="0"/>
              </a:rPr>
            </a:br>
            <a:r>
              <a:rPr lang="ru-RU" sz="1100" dirty="0">
                <a:latin typeface="Times New Roman" panose="02020603050405020304" pitchFamily="18" charset="0"/>
                <a:cs typeface="Times New Roman" panose="02020603050405020304" pitchFamily="18" charset="0"/>
              </a:rPr>
              <a:t>Вот массажу и конец.</a:t>
            </a:r>
            <a:br>
              <a:rPr lang="ru-RU" sz="1100" dirty="0">
                <a:latin typeface="Times New Roman" panose="02020603050405020304" pitchFamily="18" charset="0"/>
                <a:cs typeface="Times New Roman" panose="02020603050405020304" pitchFamily="18" charset="0"/>
              </a:rPr>
            </a:br>
            <a:r>
              <a:rPr lang="ru-RU" sz="1100" dirty="0">
                <a:latin typeface="Times New Roman" panose="02020603050405020304" pitchFamily="18" charset="0"/>
                <a:cs typeface="Times New Roman" panose="02020603050405020304" pitchFamily="18" charset="0"/>
              </a:rPr>
              <a:t>А кто делал — молодец!</a:t>
            </a:r>
            <a:br>
              <a:rPr lang="ru-RU" sz="1100" dirty="0">
                <a:latin typeface="Times New Roman" panose="02020603050405020304" pitchFamily="18" charset="0"/>
                <a:cs typeface="Times New Roman" panose="02020603050405020304" pitchFamily="18" charset="0"/>
              </a:rPr>
            </a:br>
            <a:endParaRPr lang="ru-RU" sz="1600" dirty="0"/>
          </a:p>
        </p:txBody>
      </p:sp>
      <p:sp>
        <p:nvSpPr>
          <p:cNvPr id="3" name="Объект 2"/>
          <p:cNvSpPr>
            <a:spLocks noGrp="1"/>
          </p:cNvSpPr>
          <p:nvPr>
            <p:ph idx="1"/>
          </p:nvPr>
        </p:nvSpPr>
        <p:spPr>
          <a:xfrm>
            <a:off x="677334" y="1888010"/>
            <a:ext cx="8596668" cy="1710226"/>
          </a:xfrm>
        </p:spPr>
        <p:txBody>
          <a:bodyPr/>
          <a:lstStyle/>
          <a:p>
            <a:pPr lvl="0"/>
            <a:r>
              <a:rPr lang="ru-RU" altLang="ru-RU" b="1"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ДОБЫВАНИЕ ОГНЯ»</a:t>
            </a:r>
            <a:endParaRPr lang="ru-RU" altLang="ru-RU" sz="2800" dirty="0">
              <a:solidFill>
                <a:schemeClr val="tx1"/>
              </a:solidFill>
              <a:latin typeface="Arial" panose="020B0604020202020204" pitchFamily="34" charset="0"/>
            </a:endParaRPr>
          </a:p>
          <a:p>
            <a:endParaRPr lang="ru-RU" dirty="0"/>
          </a:p>
        </p:txBody>
      </p:sp>
      <p:sp>
        <p:nvSpPr>
          <p:cNvPr id="4" name="Rectangle 2"/>
          <p:cNvSpPr>
            <a:spLocks noChangeArrowheads="1"/>
          </p:cNvSpPr>
          <p:nvPr/>
        </p:nvSpPr>
        <p:spPr bwMode="auto">
          <a:xfrm>
            <a:off x="677334" y="426072"/>
            <a:ext cx="1339597"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1600" b="1" i="0" u="none" strike="noStrike" cap="none" normalizeH="0" baseline="0" dirty="0" smtClean="0">
                <a:ln>
                  <a:noFill/>
                </a:ln>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a:t>
            </a:r>
            <a:r>
              <a:rPr kumimoji="0" lang="ru-RU" altLang="ru-RU" b="1" i="0" u="none" strike="noStrike" cap="none" normalizeH="0" baseline="0" dirty="0" smtClean="0">
                <a:ln>
                  <a:noFill/>
                </a:ln>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УТЮЖОК»</a:t>
            </a:r>
            <a:endParaRPr kumimoji="0" lang="ru-RU" altLang="ru-RU" b="0" i="0" u="none" strike="noStrike" cap="none" normalizeH="0" baseline="0" dirty="0" smtClean="0">
              <a:ln>
                <a:noFill/>
              </a:ln>
              <a:solidFill>
                <a:schemeClr val="tx1"/>
              </a:solidFill>
              <a:effectLst/>
              <a:latin typeface="Arial" panose="020B0604020202020204" pitchFamily="34" charset="0"/>
            </a:endParaRPr>
          </a:p>
        </p:txBody>
      </p:sp>
      <p:pic>
        <p:nvPicPr>
          <p:cNvPr id="6145" name="Рисунок 11" descr="hello_html_25e03b39.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rot="21352275">
            <a:off x="685678" y="859848"/>
            <a:ext cx="966125" cy="826519"/>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3"/>
          <p:cNvSpPr>
            <a:spLocks noChangeArrowheads="1"/>
          </p:cNvSpPr>
          <p:nvPr/>
        </p:nvSpPr>
        <p:spPr bwMode="auto">
          <a:xfrm>
            <a:off x="1901067" y="564571"/>
            <a:ext cx="7074121" cy="1323439"/>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1600" b="0" i="1" u="none" strike="noStrike" cap="none" normalizeH="0" baseline="0" dirty="0" smtClean="0">
                <a:ln>
                  <a:noFill/>
                </a:ln>
                <a:effectLst/>
                <a:latin typeface="Times New Roman" panose="02020603050405020304" pitchFamily="18" charset="0"/>
                <a:ea typeface="Times New Roman" panose="02020603050405020304" pitchFamily="18" charset="0"/>
                <a:cs typeface="Times New Roman" panose="02020603050405020304" pitchFamily="18" charset="0"/>
              </a:rPr>
              <a:t>Прокатывание карандаша по поверхности стола.</a:t>
            </a:r>
            <a:endParaRPr kumimoji="0" lang="ru-RU" altLang="ru-RU" sz="1600" b="0" i="0" u="none" strike="noStrike" cap="none" normalizeH="0" baseline="0" dirty="0" smtClean="0">
              <a:ln>
                <a:noFill/>
              </a:ln>
              <a:effectLst/>
              <a:latin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1600" b="0" i="0" u="none" strike="noStrike" cap="none" normalizeH="0" baseline="0" dirty="0" smtClean="0">
                <a:ln>
                  <a:noFill/>
                </a:ln>
                <a:effectLst/>
                <a:latin typeface="Times New Roman" panose="02020603050405020304" pitchFamily="18" charset="0"/>
                <a:ea typeface="Times New Roman" panose="02020603050405020304" pitchFamily="18" charset="0"/>
                <a:cs typeface="Times New Roman" panose="02020603050405020304" pitchFamily="18" charset="0"/>
              </a:rPr>
              <a:t>Возьми толстый карандаш. Положи его на стол. «Прогладь» карандаш сначала одной ладонью, потом другой. Покатай карандаш по столу</a:t>
            </a:r>
            <a:endParaRPr kumimoji="0" lang="ru-RU" altLang="ru-RU" sz="1600" b="0" i="0" u="none" strike="noStrike" cap="none" normalizeH="0" baseline="0" dirty="0" smtClean="0">
              <a:ln>
                <a:noFill/>
              </a:ln>
              <a:effectLst/>
              <a:latin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1600" b="1" i="0" u="none" strike="noStrike" cap="none" normalizeH="0" baseline="0" dirty="0" smtClean="0">
                <a:ln>
                  <a:noFill/>
                </a:ln>
                <a:effectLst/>
                <a:latin typeface="Times New Roman" panose="02020603050405020304" pitchFamily="18" charset="0"/>
                <a:ea typeface="Times New Roman" panose="02020603050405020304" pitchFamily="18" charset="0"/>
                <a:cs typeface="Times New Roman" panose="02020603050405020304" pitchFamily="18" charset="0"/>
              </a:rPr>
              <a:t>Карандаш я покачу</a:t>
            </a:r>
            <a:endParaRPr kumimoji="0" lang="ru-RU" altLang="ru-RU" sz="1600" b="0" i="0" u="none" strike="noStrike" cap="none" normalizeH="0" baseline="0" dirty="0" smtClean="0">
              <a:ln>
                <a:noFill/>
              </a:ln>
              <a:effectLst/>
              <a:latin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1600" b="1" i="0" u="none" strike="noStrike" cap="none" normalizeH="0" baseline="0" dirty="0" smtClean="0">
                <a:ln>
                  <a:noFill/>
                </a:ln>
                <a:effectLst/>
                <a:latin typeface="Times New Roman" panose="02020603050405020304" pitchFamily="18" charset="0"/>
                <a:ea typeface="Times New Roman" panose="02020603050405020304" pitchFamily="18" charset="0"/>
                <a:cs typeface="Times New Roman" panose="02020603050405020304" pitchFamily="18" charset="0"/>
              </a:rPr>
              <a:t>Вправо-влево – как хочу.</a:t>
            </a:r>
            <a:endParaRPr kumimoji="0" lang="ru-RU" altLang="ru-RU" sz="1600" b="0" i="0" u="none" strike="noStrike" cap="none" normalizeH="0" baseline="0" dirty="0" smtClean="0">
              <a:ln>
                <a:noFill/>
              </a:ln>
              <a:effectLst/>
              <a:latin typeface="Times New Roman" panose="02020603050405020304" pitchFamily="18" charset="0"/>
              <a:cs typeface="Times New Roman" panose="02020603050405020304" pitchFamily="18" charset="0"/>
            </a:endParaRPr>
          </a:p>
        </p:txBody>
      </p:sp>
      <p:sp>
        <p:nvSpPr>
          <p:cNvPr id="7" name="Rectangle 6"/>
          <p:cNvSpPr>
            <a:spLocks noChangeArrowheads="1"/>
          </p:cNvSpPr>
          <p:nvPr/>
        </p:nvSpPr>
        <p:spPr bwMode="auto">
          <a:xfrm>
            <a:off x="3366337" y="1958293"/>
            <a:ext cx="6563224" cy="156966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1600" b="0" i="1" u="none" strike="noStrike" cap="none" normalizeH="0" baseline="0" dirty="0" smtClean="0">
                <a:ln>
                  <a:noFill/>
                </a:ln>
                <a:effectLst/>
                <a:latin typeface="Times New Roman" panose="02020603050405020304" pitchFamily="18" charset="0"/>
                <a:ea typeface="Times New Roman" panose="02020603050405020304" pitchFamily="18" charset="0"/>
                <a:cs typeface="Times New Roman" panose="02020603050405020304" pitchFamily="18" charset="0"/>
              </a:rPr>
              <a:t>Прокатывание карандаша между ладонями.</a:t>
            </a:r>
            <a:endParaRPr kumimoji="0" lang="ru-RU" altLang="ru-RU" sz="1600" b="0" i="0" u="none" strike="noStrike" cap="none" normalizeH="0" baseline="0" dirty="0" smtClean="0">
              <a:ln>
                <a:noFill/>
              </a:ln>
              <a:effectLst/>
              <a:latin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1600" b="0" i="0" u="none" strike="noStrike" cap="none" normalizeH="0" baseline="0" dirty="0" smtClean="0">
                <a:ln>
                  <a:noFill/>
                </a:ln>
                <a:effectLst/>
                <a:latin typeface="Times New Roman" panose="02020603050405020304" pitchFamily="18" charset="0"/>
                <a:ea typeface="Times New Roman" panose="02020603050405020304" pitchFamily="18" charset="0"/>
                <a:cs typeface="Times New Roman" panose="02020603050405020304" pitchFamily="18" charset="0"/>
              </a:rPr>
              <a:t>Положи карандаш на одну ладошку, прикрой её другой. Прокатывай карандаш между ладонями сначала медленно, а потом быстрее, от кончиков пальцев к запястьям. А теперь попробуй сделать это сразу с двумя карандашами. Получилось?</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altLang="ru-RU" sz="1600" b="0" i="0" u="none" strike="noStrike" cap="none" normalizeH="0" baseline="0" dirty="0" smtClean="0">
              <a:ln>
                <a:noFill/>
              </a:ln>
              <a:solidFill>
                <a:schemeClr val="accent6">
                  <a:lumMod val="50000"/>
                </a:schemeClr>
              </a:solidFill>
              <a:effectLst/>
              <a:latin typeface="Arial" panose="020B0604020202020204" pitchFamily="34" charset="0"/>
            </a:endParaRPr>
          </a:p>
        </p:txBody>
      </p:sp>
      <p:pic>
        <p:nvPicPr>
          <p:cNvPr id="10" name="Рисунок 9" descr="hello_html_m4290e4b2.pn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37146" y="2276603"/>
            <a:ext cx="1114425" cy="1019175"/>
          </a:xfrm>
          <a:prstGeom prst="rect">
            <a:avLst/>
          </a:prstGeom>
          <a:noFill/>
        </p:spPr>
      </p:pic>
      <p:sp>
        <p:nvSpPr>
          <p:cNvPr id="8" name="Rectangle 8"/>
          <p:cNvSpPr>
            <a:spLocks noChangeArrowheads="1"/>
          </p:cNvSpPr>
          <p:nvPr/>
        </p:nvSpPr>
        <p:spPr bwMode="auto">
          <a:xfrm>
            <a:off x="327545" y="3415500"/>
            <a:ext cx="2383233"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b="1" i="0" u="none" strike="noStrike" cap="none" normalizeH="0" baseline="0" dirty="0" smtClean="0">
                <a:ln>
                  <a:noFill/>
                </a:ln>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«ДОГОНЯЛОЧКА»</a:t>
            </a:r>
            <a:endParaRPr kumimoji="0" lang="ru-RU" altLang="ru-RU" b="0" i="0" u="none" strike="noStrike" cap="none" normalizeH="0" baseline="0" dirty="0" smtClean="0">
              <a:ln>
                <a:noFill/>
              </a:ln>
              <a:solidFill>
                <a:schemeClr val="tx1"/>
              </a:solidFill>
              <a:effectLst/>
              <a:latin typeface="Arial" panose="020B0604020202020204" pitchFamily="34" charset="0"/>
            </a:endParaRPr>
          </a:p>
        </p:txBody>
      </p:sp>
      <p:pic>
        <p:nvPicPr>
          <p:cNvPr id="6151" name="Рисунок 9" descr="hello_html_7fb17b9d.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04678" y="3658832"/>
            <a:ext cx="771525" cy="1000125"/>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9"/>
          <p:cNvSpPr>
            <a:spLocks noChangeArrowheads="1"/>
          </p:cNvSpPr>
          <p:nvPr/>
        </p:nvSpPr>
        <p:spPr bwMode="auto">
          <a:xfrm>
            <a:off x="2947517" y="3396115"/>
            <a:ext cx="6326485" cy="1323439"/>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1600" b="0" i="1" u="none" strike="noStrike" cap="none" normalizeH="0" baseline="0" dirty="0" smtClean="0">
                <a:ln>
                  <a:noFill/>
                </a:ln>
                <a:effectLst/>
                <a:latin typeface="Times New Roman" panose="02020603050405020304" pitchFamily="18" charset="0"/>
                <a:ea typeface="Times New Roman" panose="02020603050405020304" pitchFamily="18" charset="0"/>
                <a:cs typeface="Times New Roman" panose="02020603050405020304" pitchFamily="18" charset="0"/>
              </a:rPr>
              <a:t>Вращение карандаша вокруг своей оси пальцами обеих рук.</a:t>
            </a:r>
            <a:endParaRPr kumimoji="0" lang="ru-RU" altLang="ru-RU" sz="1600" b="0" i="0" u="none" strike="noStrike" cap="none" normalizeH="0" baseline="0" dirty="0" smtClean="0">
              <a:ln>
                <a:noFill/>
              </a:ln>
              <a:effectLst/>
              <a:latin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1600" b="0" i="0" u="none" strike="noStrike" cap="none" normalizeH="0" baseline="0" dirty="0" smtClean="0">
                <a:ln>
                  <a:noFill/>
                </a:ln>
                <a:effectLst/>
                <a:latin typeface="Times New Roman" panose="02020603050405020304" pitchFamily="18" charset="0"/>
                <a:ea typeface="Times New Roman" panose="02020603050405020304" pitchFamily="18" charset="0"/>
                <a:cs typeface="Times New Roman" panose="02020603050405020304" pitchFamily="18" charset="0"/>
              </a:rPr>
              <a:t>Возьми карандаш всеми пальчиками. Покрути его. </a:t>
            </a:r>
          </a:p>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1600" b="0" i="0" u="none" strike="noStrike" cap="none" normalizeH="0" baseline="0" dirty="0" smtClean="0">
                <a:ln>
                  <a:noFill/>
                </a:ln>
                <a:effectLst/>
                <a:latin typeface="Times New Roman" panose="02020603050405020304" pitchFamily="18" charset="0"/>
                <a:ea typeface="Times New Roman" panose="02020603050405020304" pitchFamily="18" charset="0"/>
                <a:cs typeface="Times New Roman" panose="02020603050405020304" pitchFamily="18" charset="0"/>
              </a:rPr>
              <a:t>Пусть пальчики бегут по карандашу, догоняя друг друга.</a:t>
            </a:r>
            <a:endParaRPr kumimoji="0" lang="ru-RU" altLang="ru-RU" sz="1600" b="0" i="0" u="none" strike="noStrike" cap="none" normalizeH="0" baseline="0" dirty="0" smtClean="0">
              <a:ln>
                <a:noFill/>
              </a:ln>
              <a:effectLst/>
              <a:latin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1600" b="1" i="0" u="none" strike="noStrike" cap="none" normalizeH="0" baseline="0" dirty="0" smtClean="0">
                <a:ln>
                  <a:noFill/>
                </a:ln>
                <a:effectLst/>
                <a:latin typeface="Times New Roman" panose="02020603050405020304" pitchFamily="18" charset="0"/>
                <a:ea typeface="Times New Roman" panose="02020603050405020304" pitchFamily="18" charset="0"/>
                <a:cs typeface="Times New Roman" panose="02020603050405020304" pitchFamily="18" charset="0"/>
              </a:rPr>
              <a:t>Пальчики бегут вперёд,</a:t>
            </a:r>
            <a:endParaRPr kumimoji="0" lang="ru-RU" altLang="ru-RU" sz="1600" b="0" i="0" u="none" strike="noStrike" cap="none" normalizeH="0" baseline="0" dirty="0" smtClean="0">
              <a:ln>
                <a:noFill/>
              </a:ln>
              <a:effectLst/>
              <a:latin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1600" b="1" i="0" u="none" strike="noStrike" cap="none" normalizeH="0" baseline="0" dirty="0" smtClean="0">
                <a:ln>
                  <a:noFill/>
                </a:ln>
                <a:effectLst/>
                <a:latin typeface="Times New Roman" panose="02020603050405020304" pitchFamily="18" charset="0"/>
                <a:ea typeface="Times New Roman" panose="02020603050405020304" pitchFamily="18" charset="0"/>
                <a:cs typeface="Times New Roman" panose="02020603050405020304" pitchFamily="18" charset="0"/>
              </a:rPr>
              <a:t>И никто не отстаёт.</a:t>
            </a:r>
            <a:endParaRPr kumimoji="0" lang="ru-RU" altLang="ru-RU" sz="1600" b="0" i="0" u="none" strike="noStrike" cap="none" normalizeH="0" baseline="0" dirty="0" smtClean="0">
              <a:ln>
                <a:noFill/>
              </a:ln>
              <a:effectLst/>
              <a:latin typeface="Times New Roman" panose="02020603050405020304" pitchFamily="18" charset="0"/>
              <a:cs typeface="Times New Roman" panose="02020603050405020304" pitchFamily="18" charset="0"/>
            </a:endParaRPr>
          </a:p>
        </p:txBody>
      </p:sp>
      <p:sp>
        <p:nvSpPr>
          <p:cNvPr id="6" name="Прямоугольник 5"/>
          <p:cNvSpPr/>
          <p:nvPr/>
        </p:nvSpPr>
        <p:spPr>
          <a:xfrm>
            <a:off x="2390127" y="4902203"/>
            <a:ext cx="6096000" cy="1323439"/>
          </a:xfrm>
          <a:prstGeom prst="rect">
            <a:avLst/>
          </a:prstGeom>
        </p:spPr>
        <p:txBody>
          <a:bodyPr>
            <a:spAutoFit/>
          </a:bodyPr>
          <a:lstStyle/>
          <a:p>
            <a:pPr lvl="0" eaLnBrk="0" fontAlgn="base" hangingPunct="0">
              <a:spcBef>
                <a:spcPct val="0"/>
              </a:spcBef>
              <a:spcAft>
                <a:spcPct val="0"/>
              </a:spcAft>
            </a:pPr>
            <a:r>
              <a:rPr lang="ru-RU" altLang="ru-RU" sz="1600" i="1" dirty="0" smtClean="0">
                <a:latin typeface="Times New Roman" panose="02020603050405020304" pitchFamily="18" charset="0"/>
                <a:ea typeface="Times New Roman" panose="02020603050405020304" pitchFamily="18" charset="0"/>
                <a:cs typeface="Times New Roman" panose="02020603050405020304" pitchFamily="18" charset="0"/>
              </a:rPr>
              <a:t>Передача </a:t>
            </a:r>
            <a:r>
              <a:rPr lang="ru-RU" altLang="ru-RU" sz="1600" i="1" dirty="0">
                <a:latin typeface="Times New Roman" panose="02020603050405020304" pitchFamily="18" charset="0"/>
                <a:ea typeface="Times New Roman" panose="02020603050405020304" pitchFamily="18" charset="0"/>
                <a:cs typeface="Times New Roman" panose="02020603050405020304" pitchFamily="18" charset="0"/>
              </a:rPr>
              <a:t>карандаша каждому пальчику поочерёдно.</a:t>
            </a:r>
            <a:endParaRPr lang="ru-RU" altLang="ru-RU" sz="1600" dirty="0">
              <a:latin typeface="Times New Roman" panose="02020603050405020304" pitchFamily="18" charset="0"/>
              <a:cs typeface="Times New Roman" panose="02020603050405020304" pitchFamily="18" charset="0"/>
            </a:endParaRPr>
          </a:p>
          <a:p>
            <a:pPr lvl="0" eaLnBrk="0" fontAlgn="base" hangingPunct="0">
              <a:spcBef>
                <a:spcPct val="0"/>
              </a:spcBef>
              <a:spcAft>
                <a:spcPct val="0"/>
              </a:spcAft>
            </a:pPr>
            <a:r>
              <a:rPr lang="ru-RU" altLang="ru-RU" sz="1600" dirty="0">
                <a:latin typeface="Times New Roman" panose="02020603050405020304" pitchFamily="18" charset="0"/>
                <a:ea typeface="Times New Roman" panose="02020603050405020304" pitchFamily="18" charset="0"/>
                <a:cs typeface="Times New Roman" panose="02020603050405020304" pitchFamily="18" charset="0"/>
              </a:rPr>
              <a:t>Сожми карандаш указательным пальцем, подержи, передай его указательному пальцу другой руки. А теперь удерживай карандаш средним пальцем. Передавай карандаш, как эстафетную палочку, другим пальцем.</a:t>
            </a:r>
            <a:endParaRPr lang="ru-RU" sz="1600" dirty="0">
              <a:latin typeface="Times New Roman" panose="02020603050405020304" pitchFamily="18" charset="0"/>
              <a:cs typeface="Times New Roman" panose="02020603050405020304" pitchFamily="18" charset="0"/>
            </a:endParaRPr>
          </a:p>
        </p:txBody>
      </p:sp>
      <p:pic>
        <p:nvPicPr>
          <p:cNvPr id="14" name="Рисунок 3" descr="hello_html_6d3a72b8.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43817" y="5216438"/>
            <a:ext cx="857250" cy="1123950"/>
          </a:xfrm>
          <a:prstGeom prst="rect">
            <a:avLst/>
          </a:prstGeom>
          <a:noFill/>
          <a:extLst>
            <a:ext uri="{909E8E84-426E-40DD-AFC4-6F175D3DCCD1}">
              <a14:hiddenFill xmlns:a14="http://schemas.microsoft.com/office/drawing/2010/main">
                <a:solidFill>
                  <a:srgbClr val="FFFFFF"/>
                </a:solidFill>
              </a14:hiddenFill>
            </a:ext>
          </a:extLst>
        </p:spPr>
      </p:pic>
      <p:sp>
        <p:nvSpPr>
          <p:cNvPr id="11" name="Прямоугольник 10"/>
          <p:cNvSpPr/>
          <p:nvPr/>
        </p:nvSpPr>
        <p:spPr>
          <a:xfrm>
            <a:off x="595932" y="4717537"/>
            <a:ext cx="1502399" cy="369332"/>
          </a:xfrm>
          <a:prstGeom prst="rect">
            <a:avLst/>
          </a:prstGeom>
        </p:spPr>
        <p:txBody>
          <a:bodyPr wrap="none">
            <a:spAutoFit/>
          </a:bodyPr>
          <a:lstStyle/>
          <a:p>
            <a:pPr lvl="0" eaLnBrk="0" fontAlgn="base" hangingPunct="0">
              <a:spcBef>
                <a:spcPct val="0"/>
              </a:spcBef>
              <a:spcAft>
                <a:spcPct val="0"/>
              </a:spcAft>
            </a:pPr>
            <a:r>
              <a:rPr lang="ru-RU" altLang="ru-RU" b="1"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«ЛАДОШКА»</a:t>
            </a:r>
            <a:endParaRPr lang="ru-RU" altLang="ru-RU" dirty="0">
              <a:latin typeface="Arial" panose="020B0604020202020204" pitchFamily="34" charset="0"/>
            </a:endParaRPr>
          </a:p>
        </p:txBody>
      </p:sp>
    </p:spTree>
    <p:extLst>
      <p:ext uri="{BB962C8B-B14F-4D97-AF65-F5344CB8AC3E}">
        <p14:creationId xmlns:p14="http://schemas.microsoft.com/office/powerpoint/2010/main" val="124298500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832513" y="171566"/>
            <a:ext cx="9403308" cy="1077218"/>
          </a:xfrm>
          <a:prstGeom prst="rect">
            <a:avLst/>
          </a:prstGeom>
        </p:spPr>
        <p:txBody>
          <a:bodyPr wrap="square">
            <a:spAutoFit/>
          </a:bodyPr>
          <a:lstStyle/>
          <a:p>
            <a:r>
              <a:rPr lang="ru-RU" sz="3200" b="1" i="1" dirty="0" smtClean="0">
                <a:solidFill>
                  <a:schemeClr val="accent2"/>
                </a:solidFill>
                <a:latin typeface="Times New Roman" panose="02020603050405020304" pitchFamily="18" charset="0"/>
                <a:cs typeface="Times New Roman" panose="02020603050405020304" pitchFamily="18" charset="0"/>
              </a:rPr>
              <a:t>Игры </a:t>
            </a:r>
            <a:r>
              <a:rPr lang="ru-RU" sz="3200" b="1" i="1" dirty="0">
                <a:solidFill>
                  <a:schemeClr val="accent2"/>
                </a:solidFill>
                <a:latin typeface="Times New Roman" panose="02020603050405020304" pitchFamily="18" charset="0"/>
                <a:cs typeface="Times New Roman" panose="02020603050405020304" pitchFamily="18" charset="0"/>
              </a:rPr>
              <a:t>по развитию межполушарных связей</a:t>
            </a:r>
            <a:br>
              <a:rPr lang="ru-RU" sz="3200" b="1" i="1" dirty="0">
                <a:solidFill>
                  <a:schemeClr val="accent2"/>
                </a:solidFill>
                <a:latin typeface="Times New Roman" panose="02020603050405020304" pitchFamily="18" charset="0"/>
                <a:cs typeface="Times New Roman" panose="02020603050405020304" pitchFamily="18" charset="0"/>
              </a:rPr>
            </a:br>
            <a:endParaRPr lang="ru-RU" sz="3200" dirty="0">
              <a:solidFill>
                <a:schemeClr val="accent2"/>
              </a:solidFill>
              <a:latin typeface="Times New Roman" panose="02020603050405020304" pitchFamily="18" charset="0"/>
              <a:cs typeface="Times New Roman" panose="02020603050405020304" pitchFamily="18" charset="0"/>
            </a:endParaRPr>
          </a:p>
        </p:txBody>
      </p:sp>
      <p:sp>
        <p:nvSpPr>
          <p:cNvPr id="3" name="Прямоугольник 2"/>
          <p:cNvSpPr/>
          <p:nvPr/>
        </p:nvSpPr>
        <p:spPr>
          <a:xfrm>
            <a:off x="341194" y="685127"/>
            <a:ext cx="9894627" cy="5632311"/>
          </a:xfrm>
          <a:prstGeom prst="rect">
            <a:avLst/>
          </a:prstGeom>
        </p:spPr>
        <p:txBody>
          <a:bodyPr wrap="square">
            <a:spAutoFit/>
          </a:bodyPr>
          <a:lstStyle/>
          <a:p>
            <a:pPr algn="ctr" fontAlgn="base"/>
            <a:r>
              <a:rPr lang="ru-RU" sz="2400" b="1" i="1" dirty="0" smtClean="0">
                <a:latin typeface="Times New Roman" panose="02020603050405020304" pitchFamily="18" charset="0"/>
                <a:cs typeface="Times New Roman" panose="02020603050405020304" pitchFamily="18" charset="0"/>
              </a:rPr>
              <a:t>Известно</a:t>
            </a:r>
            <a:r>
              <a:rPr lang="ru-RU" sz="2400" b="1" i="1" dirty="0">
                <a:latin typeface="Times New Roman" panose="02020603050405020304" pitchFamily="18" charset="0"/>
                <a:cs typeface="Times New Roman" panose="02020603050405020304" pitchFamily="18" charset="0"/>
              </a:rPr>
              <a:t>, что мозг человека состоит из двух полушарий, у каждого из которых свои функциональные задачи. </a:t>
            </a:r>
          </a:p>
          <a:p>
            <a:pPr algn="ctr" fontAlgn="base"/>
            <a:r>
              <a:rPr lang="ru-RU" sz="2400" b="1" i="1" dirty="0" smtClean="0">
                <a:latin typeface="Times New Roman" panose="02020603050405020304" pitchFamily="18" charset="0"/>
                <a:cs typeface="Times New Roman" panose="02020603050405020304" pitchFamily="18" charset="0"/>
              </a:rPr>
              <a:t>Правое </a:t>
            </a:r>
            <a:r>
              <a:rPr lang="ru-RU" sz="2400" b="1" i="1" dirty="0">
                <a:latin typeface="Times New Roman" panose="02020603050405020304" pitchFamily="18" charset="0"/>
                <a:cs typeface="Times New Roman" panose="02020603050405020304" pitchFamily="18" charset="0"/>
              </a:rPr>
              <a:t>полушарие отвечает за воображение, абстрактное мышление, интуицию. </a:t>
            </a:r>
            <a:endParaRPr lang="ru-RU" sz="2400" b="1" i="1" dirty="0" smtClean="0">
              <a:latin typeface="Times New Roman" panose="02020603050405020304" pitchFamily="18" charset="0"/>
              <a:cs typeface="Times New Roman" panose="02020603050405020304" pitchFamily="18" charset="0"/>
            </a:endParaRPr>
          </a:p>
          <a:p>
            <a:pPr algn="ctr" fontAlgn="base"/>
            <a:r>
              <a:rPr lang="ru-RU" sz="2400" b="1" i="1" dirty="0" smtClean="0">
                <a:latin typeface="Times New Roman" panose="02020603050405020304" pitchFamily="18" charset="0"/>
                <a:cs typeface="Times New Roman" panose="02020603050405020304" pitchFamily="18" charset="0"/>
              </a:rPr>
              <a:t>Левое </a:t>
            </a:r>
            <a:r>
              <a:rPr lang="ru-RU" sz="2400" b="1" i="1" dirty="0">
                <a:latin typeface="Times New Roman" panose="02020603050405020304" pitchFamily="18" charset="0"/>
                <a:cs typeface="Times New Roman" panose="02020603050405020304" pitchFamily="18" charset="0"/>
              </a:rPr>
              <a:t>полушарие  — за мыслительные операции, память, языковые способности, аналитическое мышление.</a:t>
            </a:r>
          </a:p>
          <a:p>
            <a:pPr algn="ctr" fontAlgn="base"/>
            <a:r>
              <a:rPr lang="ru-RU" sz="2400" b="1" i="1" dirty="0">
                <a:latin typeface="Times New Roman" panose="02020603050405020304" pitchFamily="18" charset="0"/>
                <a:cs typeface="Times New Roman" panose="02020603050405020304" pitchFamily="18" charset="0"/>
              </a:rPr>
              <a:t>Ведущее полушарие — врождённый признак. Дети рождаются правшами (левополушарными), </a:t>
            </a:r>
          </a:p>
          <a:p>
            <a:pPr algn="ctr" fontAlgn="base"/>
            <a:r>
              <a:rPr lang="ru-RU" sz="2400" b="1" i="1" dirty="0">
                <a:latin typeface="Times New Roman" panose="02020603050405020304" pitchFamily="18" charset="0"/>
                <a:cs typeface="Times New Roman" panose="02020603050405020304" pitchFamily="18" charset="0"/>
              </a:rPr>
              <a:t>левшами (правополушарными)  (</a:t>
            </a:r>
            <a:r>
              <a:rPr lang="ru-RU" sz="2400" b="1" i="1" dirty="0" err="1">
                <a:latin typeface="Times New Roman" panose="02020603050405020304" pitchFamily="18" charset="0"/>
                <a:cs typeface="Times New Roman" panose="02020603050405020304" pitchFamily="18" charset="0"/>
              </a:rPr>
              <a:t>равнополушарными</a:t>
            </a:r>
            <a:r>
              <a:rPr lang="ru-RU" sz="2400" b="1" i="1" dirty="0">
                <a:latin typeface="Times New Roman" panose="02020603050405020304" pitchFamily="18" charset="0"/>
                <a:cs typeface="Times New Roman" panose="02020603050405020304" pitchFamily="18" charset="0"/>
              </a:rPr>
              <a:t>). Но, как и мышцы, мозг поддаётся тренировке. Именно поэтому, кстати, многие взрослые утрачивают детскую способность фантазировать и погружаться в свой воображаемый мир, перестают слышать свой внутренний голос и доверять своей интуиции.</a:t>
            </a:r>
          </a:p>
          <a:p>
            <a:pPr algn="ctr" fontAlgn="base"/>
            <a:r>
              <a:rPr lang="ru-RU" sz="2400" b="1" i="1" dirty="0">
                <a:latin typeface="Times New Roman" panose="02020603050405020304" pitchFamily="18" charset="0"/>
                <a:cs typeface="Times New Roman" panose="02020603050405020304" pitchFamily="18" charset="0"/>
              </a:rPr>
              <a:t>Чтобы сохранить баланс между полушариями мозга, необходимо развивать    связи между ними.</a:t>
            </a:r>
          </a:p>
        </p:txBody>
      </p:sp>
    </p:spTree>
    <p:extLst>
      <p:ext uri="{BB962C8B-B14F-4D97-AF65-F5344CB8AC3E}">
        <p14:creationId xmlns:p14="http://schemas.microsoft.com/office/powerpoint/2010/main" val="305501170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1"/>
          </p:nvPr>
        </p:nvSpPr>
        <p:spPr>
          <a:xfrm>
            <a:off x="353292" y="1039091"/>
            <a:ext cx="10360202" cy="5050560"/>
          </a:xfrm>
        </p:spPr>
        <p:txBody>
          <a:bodyPr>
            <a:noAutofit/>
          </a:bodyPr>
          <a:lstStyle/>
          <a:p>
            <a:r>
              <a:rPr lang="ru-RU" sz="2800" b="1" dirty="0" smtClean="0">
                <a:solidFill>
                  <a:schemeClr val="accent6">
                    <a:lumMod val="75000"/>
                  </a:schemeClr>
                </a:solidFill>
                <a:latin typeface="Times New Roman" panose="02020603050405020304" pitchFamily="18" charset="0"/>
                <a:cs typeface="Times New Roman" panose="02020603050405020304" pitchFamily="18" charset="0"/>
              </a:rPr>
              <a:t>                                                                                                              </a:t>
            </a:r>
          </a:p>
          <a:p>
            <a:r>
              <a:rPr lang="ru-RU" sz="2400" b="1" dirty="0" smtClean="0">
                <a:solidFill>
                  <a:schemeClr val="tx1"/>
                </a:solidFill>
                <a:latin typeface="Times New Roman" panose="02020603050405020304" pitchFamily="18" charset="0"/>
                <a:cs typeface="Times New Roman" panose="02020603050405020304" pitchFamily="18" charset="0"/>
              </a:rPr>
              <a:t>Развитие мелкой моторики у детей дошкольного возраста влияет на развитие таких свойств сознания, как мышление, внимание, воображение, двигательная и зрительная память, наблюдательность, речь. От уровня развития мелкой моторики напрямую зависит общий интеллектуальный уровень ребенка.</a:t>
            </a:r>
            <a:br>
              <a:rPr lang="ru-RU" sz="2400" b="1" dirty="0" smtClean="0">
                <a:solidFill>
                  <a:schemeClr val="tx1"/>
                </a:solidFill>
                <a:latin typeface="Times New Roman" panose="02020603050405020304" pitchFamily="18" charset="0"/>
                <a:cs typeface="Times New Roman" panose="02020603050405020304" pitchFamily="18" charset="0"/>
              </a:rPr>
            </a:br>
            <a:r>
              <a:rPr lang="ru-RU" sz="2400" b="1" dirty="0" smtClean="0">
                <a:solidFill>
                  <a:schemeClr val="accent1">
                    <a:lumMod val="50000"/>
                  </a:schemeClr>
                </a:solidFill>
                <a:latin typeface="Times New Roman" panose="02020603050405020304" pitchFamily="18" charset="0"/>
                <a:cs typeface="Times New Roman" panose="02020603050405020304" pitchFamily="18" charset="0"/>
              </a:rPr>
              <a:t/>
            </a:r>
            <a:br>
              <a:rPr lang="ru-RU" sz="2400" b="1" dirty="0" smtClean="0">
                <a:solidFill>
                  <a:schemeClr val="accent1">
                    <a:lumMod val="50000"/>
                  </a:schemeClr>
                </a:solidFill>
                <a:latin typeface="Times New Roman" panose="02020603050405020304" pitchFamily="18" charset="0"/>
                <a:cs typeface="Times New Roman" panose="02020603050405020304" pitchFamily="18" charset="0"/>
              </a:rPr>
            </a:br>
            <a:endParaRPr lang="ru-RU" sz="2400" b="1" dirty="0">
              <a:solidFill>
                <a:schemeClr val="accent1">
                  <a:lumMod val="50000"/>
                </a:schemeClr>
              </a:solidFill>
              <a:latin typeface="Times New Roman" panose="02020603050405020304" pitchFamily="18" charset="0"/>
              <a:cs typeface="Times New Roman" panose="02020603050405020304" pitchFamily="18" charset="0"/>
            </a:endParaRPr>
          </a:p>
        </p:txBody>
      </p:sp>
      <p:sp>
        <p:nvSpPr>
          <p:cNvPr id="4" name="Заголовок 3"/>
          <p:cNvSpPr>
            <a:spLocks noGrp="1" noChangeArrowheads="1"/>
          </p:cNvSpPr>
          <p:nvPr>
            <p:ph type="title"/>
          </p:nvPr>
        </p:nvSpPr>
        <p:spPr bwMode="auto">
          <a:xfrm flipH="1">
            <a:off x="353292" y="59054"/>
            <a:ext cx="8416636" cy="23452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r>
              <a:rPr lang="ru-RU" altLang="ru-RU" sz="2400" b="1" dirty="0" smtClean="0">
                <a:solidFill>
                  <a:schemeClr val="accent3"/>
                </a:solidFill>
                <a:latin typeface="Times New Roman" panose="02020603050405020304" pitchFamily="18" charset="0"/>
                <a:cs typeface="Times New Roman" panose="02020603050405020304" pitchFamily="18" charset="0"/>
              </a:rPr>
              <a:t/>
            </a:r>
            <a:br>
              <a:rPr lang="ru-RU" altLang="ru-RU" sz="2400" b="1" dirty="0" smtClean="0">
                <a:solidFill>
                  <a:schemeClr val="accent3"/>
                </a:solidFill>
                <a:latin typeface="Times New Roman" panose="02020603050405020304" pitchFamily="18" charset="0"/>
                <a:cs typeface="Times New Roman" panose="02020603050405020304" pitchFamily="18" charset="0"/>
              </a:rPr>
            </a:br>
            <a:r>
              <a:rPr lang="ru-RU" altLang="ru-RU" sz="2400" b="1" dirty="0">
                <a:solidFill>
                  <a:schemeClr val="accent3"/>
                </a:solidFill>
                <a:latin typeface="Times New Roman" panose="02020603050405020304" pitchFamily="18" charset="0"/>
                <a:cs typeface="Times New Roman" panose="02020603050405020304" pitchFamily="18" charset="0"/>
              </a:rPr>
              <a:t/>
            </a:r>
            <a:br>
              <a:rPr lang="ru-RU" altLang="ru-RU" sz="2400" b="1" dirty="0">
                <a:solidFill>
                  <a:schemeClr val="accent3"/>
                </a:solidFill>
                <a:latin typeface="Times New Roman" panose="02020603050405020304" pitchFamily="18" charset="0"/>
                <a:cs typeface="Times New Roman" panose="02020603050405020304" pitchFamily="18" charset="0"/>
              </a:rPr>
            </a:br>
            <a:r>
              <a:rPr lang="ru-RU" altLang="ru-RU" sz="2400" b="1" dirty="0" smtClean="0">
                <a:solidFill>
                  <a:schemeClr val="accent3"/>
                </a:solidFill>
                <a:latin typeface="Times New Roman" panose="02020603050405020304" pitchFamily="18" charset="0"/>
                <a:cs typeface="Times New Roman" panose="02020603050405020304" pitchFamily="18" charset="0"/>
              </a:rPr>
              <a:t>«</a:t>
            </a:r>
            <a:r>
              <a:rPr lang="ru-RU" altLang="ru-RU" sz="2400" b="1" dirty="0">
                <a:solidFill>
                  <a:schemeClr val="accent3"/>
                </a:solidFill>
                <a:latin typeface="Times New Roman" panose="02020603050405020304" pitchFamily="18" charset="0"/>
                <a:cs typeface="Times New Roman" panose="02020603050405020304" pitchFamily="18" charset="0"/>
              </a:rPr>
              <a:t>Рука – это инструмент всех инструментов»  Аристотель</a:t>
            </a:r>
            <a:r>
              <a:rPr lang="ru-RU" altLang="ru-RU" sz="2400" b="1" dirty="0" smtClean="0">
                <a:solidFill>
                  <a:schemeClr val="accent3"/>
                </a:solidFill>
                <a:latin typeface="Times New Roman" panose="02020603050405020304" pitchFamily="18" charset="0"/>
                <a:cs typeface="Times New Roman" panose="02020603050405020304" pitchFamily="18" charset="0"/>
              </a:rPr>
              <a:t>.</a:t>
            </a:r>
            <a:br>
              <a:rPr lang="ru-RU" altLang="ru-RU" sz="2400" b="1" dirty="0" smtClean="0">
                <a:solidFill>
                  <a:schemeClr val="accent3"/>
                </a:solidFill>
                <a:latin typeface="Times New Roman" panose="02020603050405020304" pitchFamily="18" charset="0"/>
                <a:cs typeface="Times New Roman" panose="02020603050405020304" pitchFamily="18" charset="0"/>
              </a:rPr>
            </a:br>
            <a:r>
              <a:rPr lang="ru-RU" altLang="ru-RU" sz="2400" b="1" dirty="0" smtClean="0">
                <a:solidFill>
                  <a:schemeClr val="accent3"/>
                </a:solidFill>
                <a:latin typeface="Times New Roman" panose="02020603050405020304" pitchFamily="18" charset="0"/>
                <a:cs typeface="Times New Roman" panose="02020603050405020304" pitchFamily="18" charset="0"/>
              </a:rPr>
              <a:t/>
            </a:r>
            <a:br>
              <a:rPr lang="ru-RU" altLang="ru-RU" sz="2400" b="1" dirty="0" smtClean="0">
                <a:solidFill>
                  <a:schemeClr val="accent3"/>
                </a:solidFill>
                <a:latin typeface="Times New Roman" panose="02020603050405020304" pitchFamily="18" charset="0"/>
                <a:cs typeface="Times New Roman" panose="02020603050405020304" pitchFamily="18" charset="0"/>
              </a:rPr>
            </a:br>
            <a:endParaRPr lang="ru-RU" altLang="ru-RU" sz="2800" dirty="0">
              <a:solidFill>
                <a:srgbClr val="002060"/>
              </a:solidFill>
            </a:endParaRPr>
          </a:p>
          <a:p>
            <a:pPr>
              <a:lnSpc>
                <a:spcPct val="80000"/>
              </a:lnSpc>
            </a:pPr>
            <a:endParaRPr lang="ru-RU" altLang="ru-RU" sz="2800" dirty="0"/>
          </a:p>
        </p:txBody>
      </p:sp>
      <p:pic>
        <p:nvPicPr>
          <p:cNvPr id="5" name="Picture 2" descr="http://img0.liveinternet.ru/images/foto/c/0/apps/3/618/3618840_mot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81512" y="3769532"/>
            <a:ext cx="5176688" cy="279752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74548504"/>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029840" y="269123"/>
            <a:ext cx="6829562" cy="523220"/>
          </a:xfrm>
          <a:prstGeom prst="rect">
            <a:avLst/>
          </a:prstGeom>
        </p:spPr>
        <p:txBody>
          <a:bodyPr wrap="none">
            <a:spAutoFit/>
          </a:bodyPr>
          <a:lstStyle/>
          <a:p>
            <a:pPr algn="ctr" fontAlgn="base">
              <a:buNone/>
            </a:pPr>
            <a:r>
              <a:rPr lang="ru-RU" sz="2800" b="1" i="1" dirty="0">
                <a:solidFill>
                  <a:schemeClr val="accent1">
                    <a:lumMod val="75000"/>
                  </a:schemeClr>
                </a:solidFill>
                <a:latin typeface="Times New Roman" panose="02020603050405020304" pitchFamily="18" charset="0"/>
                <a:cs typeface="Times New Roman" panose="02020603050405020304" pitchFamily="18" charset="0"/>
              </a:rPr>
              <a:t>Покажи одновременно двумя пальчиками</a:t>
            </a:r>
          </a:p>
        </p:txBody>
      </p:sp>
      <p:pic>
        <p:nvPicPr>
          <p:cNvPr id="3" name="Рисунок 2" descr="C:\Users\Павел\Desktop\межполушарное взаимодействие\142238804_1303241186704837_7103744447878962329_n.jpg"/>
          <p:cNvPicPr/>
          <p:nvPr/>
        </p:nvPicPr>
        <p:blipFill rotWithShape="1">
          <a:blip r:embed="rId2">
            <a:extLst>
              <a:ext uri="{28A0092B-C50C-407E-A947-70E740481C1C}">
                <a14:useLocalDpi xmlns:a14="http://schemas.microsoft.com/office/drawing/2010/main" val="0"/>
              </a:ext>
            </a:extLst>
          </a:blip>
          <a:srcRect t="10662"/>
          <a:stretch/>
        </p:blipFill>
        <p:spPr bwMode="auto">
          <a:xfrm>
            <a:off x="341194" y="1087016"/>
            <a:ext cx="4326340" cy="4099133"/>
          </a:xfrm>
          <a:prstGeom prst="rect">
            <a:avLst/>
          </a:prstGeom>
          <a:noFill/>
          <a:ln>
            <a:noFill/>
          </a:ln>
        </p:spPr>
      </p:pic>
      <p:pic>
        <p:nvPicPr>
          <p:cNvPr id="4" name="Рисунок 3" descr="C:\Users\Павел\Desktop\межполушарное взаимодействие\142462630_1303241330038156_7845674844755295900_n.jpg"/>
          <p:cNvPicPr/>
          <p:nvPr/>
        </p:nvPicPr>
        <p:blipFill rotWithShape="1">
          <a:blip r:embed="rId3">
            <a:extLst>
              <a:ext uri="{28A0092B-C50C-407E-A947-70E740481C1C}">
                <a14:useLocalDpi xmlns:a14="http://schemas.microsoft.com/office/drawing/2010/main" val="0"/>
              </a:ext>
            </a:extLst>
          </a:blip>
          <a:srcRect t="10145" b="4348"/>
          <a:stretch/>
        </p:blipFill>
        <p:spPr bwMode="auto">
          <a:xfrm>
            <a:off x="5544972" y="1612068"/>
            <a:ext cx="4240473" cy="3765150"/>
          </a:xfrm>
          <a:prstGeom prst="rect">
            <a:avLst/>
          </a:prstGeom>
          <a:noFill/>
          <a:ln>
            <a:noFill/>
          </a:ln>
        </p:spPr>
      </p:pic>
    </p:spTree>
    <p:extLst>
      <p:ext uri="{BB962C8B-B14F-4D97-AF65-F5344CB8AC3E}">
        <p14:creationId xmlns:p14="http://schemas.microsoft.com/office/powerpoint/2010/main" val="140447486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58058" y="391736"/>
            <a:ext cx="11061469" cy="2492990"/>
          </a:xfrm>
          <a:prstGeom prst="rect">
            <a:avLst/>
          </a:prstGeom>
        </p:spPr>
        <p:txBody>
          <a:bodyPr wrap="square">
            <a:spAutoFit/>
          </a:bodyPr>
          <a:lstStyle/>
          <a:p>
            <a:pPr algn="ctr" fontAlgn="base">
              <a:buNone/>
            </a:pPr>
            <a:r>
              <a:rPr lang="ru-RU" sz="2400" b="1" i="1" dirty="0" smtClean="0">
                <a:solidFill>
                  <a:schemeClr val="accent1">
                    <a:lumMod val="75000"/>
                  </a:schemeClr>
                </a:solidFill>
                <a:latin typeface="Times New Roman" panose="02020603050405020304" pitchFamily="18" charset="0"/>
                <a:cs typeface="Times New Roman" panose="02020603050405020304" pitchFamily="18" charset="0"/>
              </a:rPr>
              <a:t>Упражнения </a:t>
            </a:r>
            <a:r>
              <a:rPr lang="ru-RU" sz="2400" b="1" i="1" dirty="0">
                <a:solidFill>
                  <a:schemeClr val="accent1">
                    <a:lumMod val="75000"/>
                  </a:schemeClr>
                </a:solidFill>
                <a:latin typeface="Times New Roman" panose="02020603050405020304" pitchFamily="18" charset="0"/>
                <a:cs typeface="Times New Roman" panose="02020603050405020304" pitchFamily="18" charset="0"/>
              </a:rPr>
              <a:t>на развитие межполушарного взаимодействия</a:t>
            </a:r>
          </a:p>
          <a:p>
            <a:pPr fontAlgn="base"/>
            <a:r>
              <a:rPr lang="ru-RU" sz="2400" b="1" dirty="0">
                <a:solidFill>
                  <a:schemeClr val="accent1">
                    <a:lumMod val="75000"/>
                  </a:schemeClr>
                </a:solidFill>
                <a:latin typeface="Times New Roman" panose="02020603050405020304" pitchFamily="18" charset="0"/>
                <a:cs typeface="Times New Roman" panose="02020603050405020304" pitchFamily="18" charset="0"/>
              </a:rPr>
              <a:t>Зеркальное рисование</a:t>
            </a:r>
          </a:p>
          <a:p>
            <a:r>
              <a:rPr lang="ru-RU" sz="2000" dirty="0" smtClean="0">
                <a:latin typeface="Times New Roman" panose="02020603050405020304" pitchFamily="18" charset="0"/>
                <a:cs typeface="Times New Roman" panose="02020603050405020304" pitchFamily="18" charset="0"/>
              </a:rPr>
              <a:t>Положите </a:t>
            </a:r>
            <a:r>
              <a:rPr lang="ru-RU" sz="2000" dirty="0">
                <a:latin typeface="Times New Roman" panose="02020603050405020304" pitchFamily="18" charset="0"/>
                <a:cs typeface="Times New Roman" panose="02020603050405020304" pitchFamily="18" charset="0"/>
              </a:rPr>
              <a:t>на стол чистый лист бумаги, возьмите по карандашу. Рисуйте одновременно обеими руками зеркально-симметричные рисунки, буквы. При выполнении этого упражнения вы должны почувствовать расслабление глаз и рук, потому что при одновременной работе обоих полушарий улучшается эффективность работы всего мозга.</a:t>
            </a:r>
          </a:p>
          <a:p>
            <a:pPr fontAlgn="base"/>
            <a:endParaRPr lang="ru-RU" sz="2400" dirty="0"/>
          </a:p>
        </p:txBody>
      </p:sp>
      <p:pic>
        <p:nvPicPr>
          <p:cNvPr id="4" name="Рисунок 3" descr="C:\Users\Павел\Desktop\межполушарное взаимодействие\142160557_1303241530038136_1198248415230606334_n.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234673" y="2697343"/>
            <a:ext cx="2486103" cy="2039738"/>
          </a:xfrm>
          <a:prstGeom prst="rect">
            <a:avLst/>
          </a:prstGeom>
          <a:noFill/>
          <a:ln>
            <a:noFill/>
          </a:ln>
        </p:spPr>
      </p:pic>
      <p:pic>
        <p:nvPicPr>
          <p:cNvPr id="5" name="Рисунок 4" descr="C:\Users\Павел\Downloads\2841027272.jpg"/>
          <p:cNvPicPr/>
          <p:nvPr/>
        </p:nvPicPr>
        <p:blipFill rotWithShape="1">
          <a:blip r:embed="rId3">
            <a:extLst>
              <a:ext uri="{28A0092B-C50C-407E-A947-70E740481C1C}">
                <a14:useLocalDpi xmlns:a14="http://schemas.microsoft.com/office/drawing/2010/main" val="0"/>
              </a:ext>
            </a:extLst>
          </a:blip>
          <a:srcRect l="10770" t="11128" r="5675" b="11543"/>
          <a:stretch/>
        </p:blipFill>
        <p:spPr bwMode="auto">
          <a:xfrm>
            <a:off x="4708673" y="2884726"/>
            <a:ext cx="2160240" cy="3528392"/>
          </a:xfrm>
          <a:prstGeom prst="rect">
            <a:avLst/>
          </a:prstGeom>
          <a:noFill/>
          <a:ln>
            <a:noFill/>
          </a:ln>
        </p:spPr>
      </p:pic>
      <p:pic>
        <p:nvPicPr>
          <p:cNvPr id="6" name="Рисунок 5" descr="C:\Users\Павел\Desktop\межполушарное взаимодействие\142050468_1303241466704809_579712589793362937_n.jpg"/>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797843" y="4603014"/>
            <a:ext cx="2513312" cy="2254986"/>
          </a:xfrm>
          <a:prstGeom prst="rect">
            <a:avLst/>
          </a:prstGeom>
          <a:noFill/>
          <a:ln>
            <a:noFill/>
          </a:ln>
        </p:spPr>
      </p:pic>
      <p:pic>
        <p:nvPicPr>
          <p:cNvPr id="7" name="Picture 2" descr="межполушарные связи упражнения для детей"/>
          <p:cNvPicPr>
            <a:picLocks noChangeAspect="1" noChangeArrowheads="1"/>
          </p:cNvPicPr>
          <p:nvPr/>
        </p:nvPicPr>
        <p:blipFill>
          <a:blip r:embed="rId5" cstate="print"/>
          <a:srcRect/>
          <a:stretch>
            <a:fillRect/>
          </a:stretch>
        </p:blipFill>
        <p:spPr bwMode="auto">
          <a:xfrm>
            <a:off x="686689" y="3370427"/>
            <a:ext cx="3431605" cy="3042691"/>
          </a:xfrm>
          <a:prstGeom prst="rect">
            <a:avLst/>
          </a:prstGeom>
          <a:noFill/>
        </p:spPr>
      </p:pic>
    </p:spTree>
    <p:extLst>
      <p:ext uri="{BB962C8B-B14F-4D97-AF65-F5344CB8AC3E}">
        <p14:creationId xmlns:p14="http://schemas.microsoft.com/office/powerpoint/2010/main" val="429483889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86372" y="150124"/>
            <a:ext cx="6053978" cy="7201972"/>
          </a:xfrm>
          <a:prstGeom prst="rect">
            <a:avLst/>
          </a:prstGeom>
        </p:spPr>
        <p:txBody>
          <a:bodyPr wrap="square">
            <a:spAutoFit/>
          </a:bodyPr>
          <a:lstStyle/>
          <a:p>
            <a:pPr algn="ctr" fontAlgn="base">
              <a:buNone/>
            </a:pPr>
            <a:r>
              <a:rPr lang="ru-RU" sz="2000" i="1" dirty="0">
                <a:solidFill>
                  <a:schemeClr val="accent1">
                    <a:lumMod val="75000"/>
                  </a:schemeClr>
                </a:solidFill>
              </a:rPr>
              <a:t>Упражнения на развитие межполушарного взаимодействия</a:t>
            </a:r>
          </a:p>
          <a:p>
            <a:pPr fontAlgn="base"/>
            <a:r>
              <a:rPr lang="ru-RU" b="1" dirty="0" smtClean="0">
                <a:solidFill>
                  <a:srgbClr val="0070C0"/>
                </a:solidFill>
              </a:rPr>
              <a:t>Виват-</a:t>
            </a:r>
            <a:r>
              <a:rPr lang="ru-RU" b="1" dirty="0" err="1" smtClean="0">
                <a:solidFill>
                  <a:srgbClr val="0070C0"/>
                </a:solidFill>
              </a:rPr>
              <a:t>окей</a:t>
            </a:r>
            <a:r>
              <a:rPr lang="ru-RU" b="1" dirty="0">
                <a:solidFill>
                  <a:srgbClr val="00B050"/>
                </a:solidFill>
              </a:rPr>
              <a:t/>
            </a:r>
            <a:br>
              <a:rPr lang="ru-RU" b="1" dirty="0">
                <a:solidFill>
                  <a:srgbClr val="00B050"/>
                </a:solidFill>
              </a:rPr>
            </a:br>
            <a:r>
              <a:rPr lang="ru-RU" dirty="0">
                <a:latin typeface="Times New Roman" panose="02020603050405020304" pitchFamily="18" charset="0"/>
                <a:cs typeface="Times New Roman" panose="02020603050405020304" pitchFamily="18" charset="0"/>
              </a:rPr>
              <a:t>Сложите пальцы на правой руке в знак ВИВАТ, на левой — ОК. Ваша задача заключается в том, чтобы одновременно менять положение пальцев на обеих руках. То есть на правой был ВИВАТ — стал ОК, на левой — был ОК — стал ВИВАТ. Старайтесь выполнить  упражнение не менее 10-15 раз.</a:t>
            </a:r>
          </a:p>
          <a:p>
            <a:pPr fontAlgn="base"/>
            <a:r>
              <a:rPr lang="ru-RU" dirty="0" smtClean="0">
                <a:latin typeface="Times New Roman" panose="02020603050405020304" pitchFamily="18" charset="0"/>
                <a:cs typeface="Times New Roman" panose="02020603050405020304" pitchFamily="18" charset="0"/>
              </a:rPr>
              <a:t>внимательность.</a:t>
            </a:r>
          </a:p>
          <a:p>
            <a:pPr fontAlgn="base"/>
            <a:endParaRPr lang="ru-RU" dirty="0" smtClean="0">
              <a:latin typeface="Times New Roman" panose="02020603050405020304" pitchFamily="18" charset="0"/>
              <a:cs typeface="Times New Roman" panose="02020603050405020304" pitchFamily="18" charset="0"/>
            </a:endParaRPr>
          </a:p>
          <a:p>
            <a:pPr fontAlgn="base"/>
            <a:r>
              <a:rPr lang="ru-RU" sz="2000" b="1" dirty="0">
                <a:solidFill>
                  <a:srgbClr val="0070C0"/>
                </a:solidFill>
              </a:rPr>
              <a:t>Лягушка</a:t>
            </a:r>
          </a:p>
          <a:p>
            <a:pPr fontAlgn="base"/>
            <a:r>
              <a:rPr lang="ru-RU" sz="2000" i="1" dirty="0"/>
              <a:t> </a:t>
            </a:r>
            <a:r>
              <a:rPr lang="ru-RU" sz="2000" dirty="0">
                <a:latin typeface="Times New Roman" panose="02020603050405020304" pitchFamily="18" charset="0"/>
                <a:cs typeface="Times New Roman" panose="02020603050405020304" pitchFamily="18" charset="0"/>
              </a:rPr>
              <a:t>Положить руки на стол. Одна рука сжата в кулак, другая лежит на плоскости стола (ладошка). Одновременно и разнонаправленно менять положение рук. </a:t>
            </a:r>
          </a:p>
          <a:p>
            <a:pPr fontAlgn="base"/>
            <a:endParaRPr lang="ru-RU" sz="2000" b="1" dirty="0" smtClean="0">
              <a:solidFill>
                <a:srgbClr val="0070C0"/>
              </a:solidFill>
            </a:endParaRPr>
          </a:p>
          <a:p>
            <a:pPr fontAlgn="base"/>
            <a:r>
              <a:rPr lang="ru-RU" sz="2000" b="1" dirty="0" smtClean="0">
                <a:solidFill>
                  <a:srgbClr val="0070C0"/>
                </a:solidFill>
              </a:rPr>
              <a:t>Колечко</a:t>
            </a:r>
            <a:endParaRPr lang="ru-RU" sz="2000" b="1" dirty="0">
              <a:solidFill>
                <a:srgbClr val="0070C0"/>
              </a:solidFill>
            </a:endParaRPr>
          </a:p>
          <a:p>
            <a:pPr fontAlgn="base"/>
            <a:r>
              <a:rPr lang="ru-RU" sz="2000" i="1" dirty="0">
                <a:latin typeface="Times New Roman" panose="02020603050405020304" pitchFamily="18" charset="0"/>
                <a:cs typeface="Times New Roman" panose="02020603050405020304" pitchFamily="18" charset="0"/>
              </a:rPr>
              <a:t>Поочередно и как можно быстрее перебирать пальцы рук, соединяя в кольцо с большим пальцем последовательно указательный, средний и т. д. </a:t>
            </a:r>
            <a:endParaRPr lang="ru-RU" sz="2000" dirty="0">
              <a:latin typeface="Times New Roman" panose="02020603050405020304" pitchFamily="18" charset="0"/>
              <a:cs typeface="Times New Roman" panose="02020603050405020304" pitchFamily="18" charset="0"/>
            </a:endParaRPr>
          </a:p>
          <a:p>
            <a:pPr fontAlgn="base"/>
            <a:endParaRPr lang="ru-RU" sz="2000" b="1" dirty="0" smtClean="0"/>
          </a:p>
          <a:p>
            <a:pPr fontAlgn="base"/>
            <a:endParaRPr lang="ru-RU" sz="2000" b="1" dirty="0"/>
          </a:p>
          <a:p>
            <a:pPr fontAlgn="base"/>
            <a:endParaRPr lang="ru-RU" sz="2000" b="1" dirty="0"/>
          </a:p>
        </p:txBody>
      </p:sp>
      <p:pic>
        <p:nvPicPr>
          <p:cNvPr id="3" name="Picture 2" descr="Развитие межполушарных связей"/>
          <p:cNvPicPr>
            <a:picLocks noChangeAspect="1" noChangeArrowheads="1"/>
          </p:cNvPicPr>
          <p:nvPr/>
        </p:nvPicPr>
        <p:blipFill>
          <a:blip r:embed="rId2" cstate="print"/>
          <a:srcRect/>
          <a:stretch>
            <a:fillRect/>
          </a:stretch>
        </p:blipFill>
        <p:spPr bwMode="auto">
          <a:xfrm>
            <a:off x="6851177" y="382138"/>
            <a:ext cx="2587282" cy="1897340"/>
          </a:xfrm>
          <a:prstGeom prst="rect">
            <a:avLst/>
          </a:prstGeom>
          <a:noFill/>
        </p:spPr>
      </p:pic>
      <p:pic>
        <p:nvPicPr>
          <p:cNvPr id="5" name="Picture 2" descr="https://econet.by/uploads/pictures/509493/content__%D0%9A%D0%BE%D0%BB%D0%B5%D1%87%D0%BA%D0%BE..jpg"/>
          <p:cNvPicPr>
            <a:picLocks noChangeAspect="1" noChangeArrowheads="1"/>
          </p:cNvPicPr>
          <p:nvPr/>
        </p:nvPicPr>
        <p:blipFill>
          <a:blip r:embed="rId3" cstate="print"/>
          <a:srcRect/>
          <a:stretch>
            <a:fillRect/>
          </a:stretch>
        </p:blipFill>
        <p:spPr bwMode="auto">
          <a:xfrm>
            <a:off x="6130006" y="4733764"/>
            <a:ext cx="3861048" cy="1872208"/>
          </a:xfrm>
          <a:prstGeom prst="rect">
            <a:avLst/>
          </a:prstGeom>
          <a:noFill/>
        </p:spPr>
      </p:pic>
      <p:pic>
        <p:nvPicPr>
          <p:cNvPr id="6" name="Picture 2" descr="https://gendocs.ru/docs/36/35238/conv_1/file1_html_m461a2af8.png"/>
          <p:cNvPicPr>
            <a:picLocks noChangeAspect="1" noChangeArrowheads="1"/>
          </p:cNvPicPr>
          <p:nvPr/>
        </p:nvPicPr>
        <p:blipFill>
          <a:blip r:embed="rId4" cstate="print"/>
          <a:srcRect r="7617" b="20831"/>
          <a:stretch>
            <a:fillRect/>
          </a:stretch>
        </p:blipFill>
        <p:spPr bwMode="auto">
          <a:xfrm>
            <a:off x="6731430" y="3137809"/>
            <a:ext cx="3259624" cy="1394648"/>
          </a:xfrm>
          <a:prstGeom prst="rect">
            <a:avLst/>
          </a:prstGeom>
          <a:noFill/>
        </p:spPr>
      </p:pic>
    </p:spTree>
    <p:extLst>
      <p:ext uri="{BB962C8B-B14F-4D97-AF65-F5344CB8AC3E}">
        <p14:creationId xmlns:p14="http://schemas.microsoft.com/office/powerpoint/2010/main" val="221030489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05049" y="135679"/>
            <a:ext cx="10326807" cy="2400657"/>
          </a:xfrm>
          <a:prstGeom prst="rect">
            <a:avLst/>
          </a:prstGeom>
        </p:spPr>
        <p:txBody>
          <a:bodyPr wrap="square">
            <a:spAutoFit/>
          </a:bodyPr>
          <a:lstStyle/>
          <a:p>
            <a:pPr fontAlgn="base"/>
            <a:r>
              <a:rPr lang="ru-RU" sz="2400" b="1" dirty="0">
                <a:solidFill>
                  <a:schemeClr val="accent1">
                    <a:lumMod val="75000"/>
                  </a:schemeClr>
                </a:solidFill>
                <a:latin typeface="Times New Roman" panose="02020603050405020304" pitchFamily="18" charset="0"/>
                <a:cs typeface="Times New Roman" panose="02020603050405020304" pitchFamily="18" charset="0"/>
              </a:rPr>
              <a:t>Алфавит</a:t>
            </a:r>
            <a:r>
              <a:rPr lang="ru-RU" b="1" dirty="0">
                <a:solidFill>
                  <a:srgbClr val="00B050"/>
                </a:solidFill>
                <a:latin typeface="Times New Roman" panose="02020603050405020304" pitchFamily="18" charset="0"/>
                <a:cs typeface="Times New Roman" panose="02020603050405020304" pitchFamily="18" charset="0"/>
              </a:rPr>
              <a:t/>
            </a:r>
            <a:br>
              <a:rPr lang="ru-RU" b="1" dirty="0">
                <a:solidFill>
                  <a:srgbClr val="00B050"/>
                </a:solidFill>
                <a:latin typeface="Times New Roman" panose="02020603050405020304" pitchFamily="18" charset="0"/>
                <a:cs typeface="Times New Roman" panose="02020603050405020304" pitchFamily="18" charset="0"/>
              </a:rPr>
            </a:br>
            <a:r>
              <a:rPr lang="ru-RU" dirty="0">
                <a:latin typeface="Times New Roman" panose="02020603050405020304" pitchFamily="18" charset="0"/>
                <a:cs typeface="Times New Roman" panose="02020603050405020304" pitchFamily="18" charset="0"/>
              </a:rPr>
              <a:t>Это упражнение развивает также внимание, мышление и улучшает работоспособность, помогает снять эмоциональное напряжение.</a:t>
            </a:r>
          </a:p>
          <a:p>
            <a:pPr fontAlgn="base"/>
            <a:r>
              <a:rPr lang="ru-RU" dirty="0">
                <a:latin typeface="Times New Roman" panose="02020603050405020304" pitchFamily="18" charset="0"/>
                <a:cs typeface="Times New Roman" panose="02020603050405020304" pitchFamily="18" charset="0"/>
              </a:rPr>
              <a:t>Для выполнения упражнения распечатайте или напишите обычный русский алфавит.</a:t>
            </a:r>
            <a:br>
              <a:rPr lang="ru-RU" dirty="0">
                <a:latin typeface="Times New Roman" panose="02020603050405020304" pitchFamily="18" charset="0"/>
                <a:cs typeface="Times New Roman" panose="02020603050405020304" pitchFamily="18" charset="0"/>
              </a:rPr>
            </a:br>
            <a:r>
              <a:rPr lang="ru-RU" dirty="0">
                <a:latin typeface="Times New Roman" panose="02020603050405020304" pitchFamily="18" charset="0"/>
                <a:cs typeface="Times New Roman" panose="02020603050405020304" pitchFamily="18" charset="0"/>
              </a:rPr>
              <a:t>Под каждой буквой произвольно поставить пометки: Л, П, О.</a:t>
            </a:r>
            <a:br>
              <a:rPr lang="ru-RU" dirty="0">
                <a:latin typeface="Times New Roman" panose="02020603050405020304" pitchFamily="18" charset="0"/>
                <a:cs typeface="Times New Roman" panose="02020603050405020304" pitchFamily="18" charset="0"/>
              </a:rPr>
            </a:br>
            <a:r>
              <a:rPr lang="ru-RU" dirty="0">
                <a:latin typeface="Times New Roman" panose="02020603050405020304" pitchFamily="18" charset="0"/>
                <a:cs typeface="Times New Roman" panose="02020603050405020304" pitchFamily="18" charset="0"/>
              </a:rPr>
              <a:t>Л означает, что надо поднять левую руку, П — правую, О — обе руки.</a:t>
            </a:r>
            <a:br>
              <a:rPr lang="ru-RU" dirty="0">
                <a:latin typeface="Times New Roman" panose="02020603050405020304" pitchFamily="18" charset="0"/>
                <a:cs typeface="Times New Roman" panose="02020603050405020304" pitchFamily="18" charset="0"/>
              </a:rPr>
            </a:br>
            <a:r>
              <a:rPr lang="ru-RU" dirty="0">
                <a:latin typeface="Times New Roman" panose="02020603050405020304" pitchFamily="18" charset="0"/>
                <a:cs typeface="Times New Roman" panose="02020603050405020304" pitchFamily="18" charset="0"/>
              </a:rPr>
              <a:t>Глядя на алфавит, ребёнку нужно одновременно называть букву и выполнить движение, отмеченное под буквой.</a:t>
            </a:r>
          </a:p>
        </p:txBody>
      </p:sp>
      <p:pic>
        <p:nvPicPr>
          <p:cNvPr id="3" name="Picture 2" descr="Развитие межполушарных связей"/>
          <p:cNvPicPr>
            <a:picLocks noChangeAspect="1" noChangeArrowheads="1"/>
          </p:cNvPicPr>
          <p:nvPr/>
        </p:nvPicPr>
        <p:blipFill>
          <a:blip r:embed="rId2" cstate="print"/>
          <a:srcRect/>
          <a:stretch>
            <a:fillRect/>
          </a:stretch>
        </p:blipFill>
        <p:spPr bwMode="auto">
          <a:xfrm>
            <a:off x="3289110" y="2156347"/>
            <a:ext cx="6441744" cy="4715301"/>
          </a:xfrm>
          <a:prstGeom prst="rect">
            <a:avLst/>
          </a:prstGeom>
          <a:noFill/>
        </p:spPr>
      </p:pic>
    </p:spTree>
    <p:extLst>
      <p:ext uri="{BB962C8B-B14F-4D97-AF65-F5344CB8AC3E}">
        <p14:creationId xmlns:p14="http://schemas.microsoft.com/office/powerpoint/2010/main" val="391603476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747521" y="4877092"/>
            <a:ext cx="6836922" cy="1569660"/>
          </a:xfrm>
          <a:prstGeom prst="rect">
            <a:avLst/>
          </a:prstGeom>
        </p:spPr>
        <p:txBody>
          <a:bodyPr wrap="square">
            <a:spAutoFit/>
          </a:bodyPr>
          <a:lstStyle/>
          <a:p>
            <a:endParaRPr lang="ru-RU" sz="4800" b="1" dirty="0" smtClean="0">
              <a:solidFill>
                <a:schemeClr val="accent3">
                  <a:lumMod val="50000"/>
                </a:schemeClr>
              </a:solidFill>
              <a:latin typeface="Times New Roman" panose="02020603050405020304" pitchFamily="18" charset="0"/>
              <a:cs typeface="Times New Roman" panose="02020603050405020304" pitchFamily="18" charset="0"/>
            </a:endParaRPr>
          </a:p>
          <a:p>
            <a:r>
              <a:rPr lang="ru-RU" sz="4800" b="1" dirty="0" smtClean="0">
                <a:solidFill>
                  <a:schemeClr val="accent1">
                    <a:lumMod val="50000"/>
                  </a:schemeClr>
                </a:solidFill>
                <a:latin typeface="Times New Roman" panose="02020603050405020304" pitchFamily="18" charset="0"/>
                <a:cs typeface="Times New Roman" panose="02020603050405020304" pitchFamily="18" charset="0"/>
              </a:rPr>
              <a:t>Спасибо за внимание!</a:t>
            </a:r>
            <a:endParaRPr lang="ru-RU" sz="4800" b="1" dirty="0">
              <a:solidFill>
                <a:schemeClr val="accent1">
                  <a:lumMod val="50000"/>
                </a:schemeClr>
              </a:solidFill>
              <a:latin typeface="Times New Roman" panose="02020603050405020304" pitchFamily="18" charset="0"/>
              <a:cs typeface="Times New Roman" panose="02020603050405020304" pitchFamily="18" charset="0"/>
            </a:endParaRPr>
          </a:p>
        </p:txBody>
      </p:sp>
      <p:pic>
        <p:nvPicPr>
          <p:cNvPr id="1026" name="Picture 2" descr="http://www.materinstvo.ru/content/article_images/articles_10289/zanyatia-v-detskom-sadu-04.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31057" y="2483893"/>
            <a:ext cx="5766484" cy="3178029"/>
          </a:xfrm>
          <a:prstGeom prst="rect">
            <a:avLst/>
          </a:prstGeom>
          <a:noFill/>
          <a:extLst>
            <a:ext uri="{909E8E84-426E-40DD-AFC4-6F175D3DCCD1}">
              <a14:hiddenFill xmlns:a14="http://schemas.microsoft.com/office/drawing/2010/main">
                <a:solidFill>
                  <a:srgbClr val="FFFFFF"/>
                </a:solidFill>
              </a14:hiddenFill>
            </a:ext>
          </a:extLst>
        </p:spPr>
      </p:pic>
      <p:sp>
        <p:nvSpPr>
          <p:cNvPr id="3" name="Прямоугольник 2"/>
          <p:cNvSpPr/>
          <p:nvPr/>
        </p:nvSpPr>
        <p:spPr>
          <a:xfrm>
            <a:off x="327546" y="494887"/>
            <a:ext cx="8407021" cy="2408352"/>
          </a:xfrm>
          <a:prstGeom prst="rect">
            <a:avLst/>
          </a:prstGeom>
        </p:spPr>
        <p:txBody>
          <a:bodyPr wrap="square">
            <a:spAutoFit/>
          </a:bodyPr>
          <a:lstStyle/>
          <a:p>
            <a:pPr>
              <a:lnSpc>
                <a:spcPts val="1470"/>
              </a:lnSpc>
              <a:spcAft>
                <a:spcPts val="0"/>
              </a:spcAft>
            </a:pPr>
            <a:endParaRPr lang="ru-RU" sz="1400" dirty="0">
              <a:latin typeface="Calibri" panose="020F0502020204030204" pitchFamily="34" charset="0"/>
              <a:ea typeface="Calibri" panose="020F0502020204030204" pitchFamily="34" charset="0"/>
              <a:cs typeface="Times New Roman" panose="02020603050405020304" pitchFamily="18" charset="0"/>
            </a:endParaRPr>
          </a:p>
          <a:p>
            <a:r>
              <a:rPr lang="ru-RU" sz="2400" dirty="0">
                <a:latin typeface="Times New Roman" panose="02020603050405020304" pitchFamily="18" charset="0"/>
                <a:ea typeface="Times New Roman" panose="02020603050405020304" pitchFamily="18" charset="0"/>
                <a:cs typeface="Times New Roman" panose="02020603050405020304" pitchFamily="18" charset="0"/>
              </a:rPr>
              <a:t>«Истоки способностей и дарования детей – на кончиках их пальцев. От пальцев, образно говоря, идут тончайшие нити – ручейки, которые питают источник творческой мысли. Другими словами, </a:t>
            </a:r>
            <a:r>
              <a:rPr lang="ru-RU" sz="2400" b="1" dirty="0">
                <a:latin typeface="Times New Roman" panose="02020603050405020304" pitchFamily="18" charset="0"/>
                <a:ea typeface="Times New Roman" panose="02020603050405020304" pitchFamily="18" charset="0"/>
                <a:cs typeface="Times New Roman" panose="02020603050405020304" pitchFamily="18" charset="0"/>
              </a:rPr>
              <a:t>чем больше мастерства в детской руке, тем умнее ребенок</a:t>
            </a:r>
            <a:r>
              <a:rPr lang="ru-RU" sz="2400" dirty="0">
                <a:latin typeface="Times New Roman" panose="02020603050405020304" pitchFamily="18" charset="0"/>
                <a:ea typeface="Times New Roman" panose="02020603050405020304" pitchFamily="18" charset="0"/>
                <a:cs typeface="Times New Roman" panose="02020603050405020304" pitchFamily="18" charset="0"/>
              </a:rPr>
              <a:t>». </a:t>
            </a:r>
            <a:r>
              <a:rPr lang="ru-RU" sz="2400" dirty="0" smtClean="0">
                <a:latin typeface="Times New Roman" panose="02020603050405020304" pitchFamily="18" charset="0"/>
                <a:ea typeface="Times New Roman" panose="02020603050405020304" pitchFamily="18" charset="0"/>
                <a:cs typeface="Times New Roman" panose="02020603050405020304" pitchFamily="18" charset="0"/>
              </a:rPr>
              <a:t>                    Сухомлинский</a:t>
            </a:r>
            <a:endParaRPr lang="ru-RU" sz="2400" dirty="0">
              <a:latin typeface="Times New Roman" panose="02020603050405020304" pitchFamily="18" charset="0"/>
              <a:ea typeface="Calibri" panose="020F0502020204030204" pitchFamily="34" charset="0"/>
              <a:cs typeface="Times New Roman" panose="02020603050405020304" pitchFamily="18" charset="0"/>
            </a:endParaRPr>
          </a:p>
          <a:p>
            <a:endParaRPr lang="ru-RU" dirty="0"/>
          </a:p>
        </p:txBody>
      </p:sp>
    </p:spTree>
    <p:extLst>
      <p:ext uri="{BB962C8B-B14F-4D97-AF65-F5344CB8AC3E}">
        <p14:creationId xmlns:p14="http://schemas.microsoft.com/office/powerpoint/2010/main" val="1429317660"/>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442720" y="309564"/>
            <a:ext cx="6969760" cy="1232634"/>
          </a:xfrm>
        </p:spPr>
        <p:txBody>
          <a:bodyPr>
            <a:noAutofit/>
          </a:bodyPr>
          <a:lstStyle/>
          <a:p>
            <a:pPr algn="ctr"/>
            <a:r>
              <a:rPr lang="ru-RU" sz="3600" b="1" dirty="0" smtClean="0">
                <a:solidFill>
                  <a:schemeClr val="accent1">
                    <a:lumMod val="50000"/>
                  </a:schemeClr>
                </a:solidFill>
                <a:latin typeface="Times New Roman" panose="02020603050405020304" pitchFamily="18" charset="0"/>
                <a:cs typeface="Times New Roman" panose="02020603050405020304" pitchFamily="18" charset="0"/>
              </a:rPr>
              <a:t>Работа с мозаикой</a:t>
            </a:r>
            <a:br>
              <a:rPr lang="ru-RU" sz="3600" b="1" dirty="0" smtClean="0">
                <a:solidFill>
                  <a:schemeClr val="accent1">
                    <a:lumMod val="50000"/>
                  </a:schemeClr>
                </a:solidFill>
                <a:latin typeface="Times New Roman" panose="02020603050405020304" pitchFamily="18" charset="0"/>
                <a:cs typeface="Times New Roman" panose="02020603050405020304" pitchFamily="18" charset="0"/>
              </a:rPr>
            </a:br>
            <a:endParaRPr lang="ru-RU" sz="3600" dirty="0">
              <a:solidFill>
                <a:schemeClr val="accent1">
                  <a:lumMod val="50000"/>
                </a:schemeClr>
              </a:solidFill>
              <a:latin typeface="Times New Roman" panose="02020603050405020304" pitchFamily="18" charset="0"/>
              <a:cs typeface="Times New Roman" panose="02020603050405020304" pitchFamily="18" charset="0"/>
            </a:endParaRPr>
          </a:p>
        </p:txBody>
      </p:sp>
      <p:sp>
        <p:nvSpPr>
          <p:cNvPr id="3" name="Подзаголовок 2"/>
          <p:cNvSpPr>
            <a:spLocks noGrp="1"/>
          </p:cNvSpPr>
          <p:nvPr>
            <p:ph type="subTitle" idx="1"/>
          </p:nvPr>
        </p:nvSpPr>
        <p:spPr>
          <a:xfrm>
            <a:off x="709684" y="1023582"/>
            <a:ext cx="9348716" cy="3101378"/>
          </a:xfrm>
        </p:spPr>
        <p:txBody>
          <a:bodyPr>
            <a:normAutofit/>
          </a:bodyPr>
          <a:lstStyle/>
          <a:p>
            <a:pPr algn="l"/>
            <a:r>
              <a:rPr lang="ru-RU" sz="2400" dirty="0" smtClean="0">
                <a:solidFill>
                  <a:schemeClr val="tx1"/>
                </a:solidFill>
                <a:latin typeface="Times New Roman" panose="02020603050405020304" pitchFamily="18" charset="0"/>
                <a:cs typeface="Times New Roman" panose="02020603050405020304" pitchFamily="18" charset="0"/>
              </a:rPr>
              <a:t>Мозаика  способна развивать память, логику, сенсорное восприятие. Немаловажным является формирование образного мышления, воображения, эстетического вкуса у ребенка. Мозаика для детей – это идеальный вариант. Она подходит для различных возрастов, как для мальчиков, так и для девочек.</a:t>
            </a:r>
          </a:p>
          <a:p>
            <a:endParaRPr lang="ru-RU" sz="2400" dirty="0">
              <a:solidFill>
                <a:schemeClr val="accent6">
                  <a:lumMod val="50000"/>
                </a:schemeClr>
              </a:solidFill>
              <a:latin typeface="Times New Roman" panose="02020603050405020304" pitchFamily="18" charset="0"/>
              <a:cs typeface="Times New Roman" panose="02020603050405020304" pitchFamily="18" charset="0"/>
            </a:endParaRPr>
          </a:p>
        </p:txBody>
      </p:sp>
      <p:pic>
        <p:nvPicPr>
          <p:cNvPr id="3074" name="Picture 2" descr="http://www.maam.ru/upload/blogs/ff6af071e6ba452f375f12759e4149f7.jpg.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96809" y="3846939"/>
            <a:ext cx="3641874" cy="2733040"/>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http://cdn5.imgbb.ru/user/111/1114865/201411/bae56c6242dc9da5892e7488ef0a49ec.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38664" y="3890429"/>
            <a:ext cx="3647211" cy="27330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63566258"/>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5403272" y="145473"/>
            <a:ext cx="5629401" cy="6026727"/>
          </a:xfrm>
        </p:spPr>
        <p:txBody>
          <a:bodyPr>
            <a:noAutofit/>
          </a:bodyPr>
          <a:lstStyle/>
          <a:p>
            <a:pPr algn="l"/>
            <a:r>
              <a:rPr lang="ru-RU" sz="2000" b="1" dirty="0" smtClean="0">
                <a:latin typeface="Times New Roman" panose="02020603050405020304" pitchFamily="18" charset="0"/>
                <a:cs typeface="Times New Roman" panose="02020603050405020304" pitchFamily="18" charset="0"/>
              </a:rPr>
              <a:t>Много </a:t>
            </a:r>
            <a:r>
              <a:rPr lang="ru-RU" sz="2000" b="1" dirty="0">
                <a:latin typeface="Times New Roman" panose="02020603050405020304" pitchFamily="18" charset="0"/>
                <a:cs typeface="Times New Roman" panose="02020603050405020304" pitchFamily="18" charset="0"/>
              </a:rPr>
              <a:t>мебели в квартире </a:t>
            </a:r>
            <a:r>
              <a:rPr lang="ru-RU" sz="2000" dirty="0" smtClean="0">
                <a:latin typeface="Times New Roman" panose="02020603050405020304" pitchFamily="18" charset="0"/>
                <a:cs typeface="Times New Roman" panose="02020603050405020304" pitchFamily="18" charset="0"/>
              </a:rPr>
              <a:t/>
            </a:r>
            <a:br>
              <a:rPr lang="ru-RU" sz="2000" dirty="0" smtClean="0">
                <a:latin typeface="Times New Roman" panose="02020603050405020304" pitchFamily="18" charset="0"/>
                <a:cs typeface="Times New Roman" panose="02020603050405020304" pitchFamily="18" charset="0"/>
              </a:rPr>
            </a:br>
            <a:r>
              <a:rPr lang="ru-RU" sz="2000" dirty="0" smtClean="0">
                <a:solidFill>
                  <a:schemeClr val="tx1"/>
                </a:solidFill>
                <a:latin typeface="Times New Roman" panose="02020603050405020304" pitchFamily="18" charset="0"/>
                <a:cs typeface="Times New Roman" panose="02020603050405020304" pitchFamily="18" charset="0"/>
              </a:rPr>
              <a:t>Раз</a:t>
            </a:r>
            <a:r>
              <a:rPr lang="ru-RU" sz="2000" dirty="0">
                <a:solidFill>
                  <a:schemeClr val="tx1"/>
                </a:solidFill>
                <a:latin typeface="Times New Roman" panose="02020603050405020304" pitchFamily="18" charset="0"/>
                <a:cs typeface="Times New Roman" panose="02020603050405020304" pitchFamily="18" charset="0"/>
              </a:rPr>
              <a:t>, два, три, четыре, </a:t>
            </a:r>
            <a:br>
              <a:rPr lang="ru-RU" sz="2000" dirty="0">
                <a:solidFill>
                  <a:schemeClr val="tx1"/>
                </a:solidFill>
                <a:latin typeface="Times New Roman" panose="02020603050405020304" pitchFamily="18" charset="0"/>
                <a:cs typeface="Times New Roman" panose="02020603050405020304" pitchFamily="18" charset="0"/>
              </a:rPr>
            </a:br>
            <a:r>
              <a:rPr lang="ru-RU" sz="2000" dirty="0" smtClean="0">
                <a:solidFill>
                  <a:schemeClr val="tx1"/>
                </a:solidFill>
                <a:latin typeface="Times New Roman" panose="02020603050405020304" pitchFamily="18" charset="0"/>
                <a:cs typeface="Times New Roman" panose="02020603050405020304" pitchFamily="18" charset="0"/>
              </a:rPr>
              <a:t>Много </a:t>
            </a:r>
            <a:r>
              <a:rPr lang="ru-RU" sz="2000" dirty="0">
                <a:solidFill>
                  <a:schemeClr val="tx1"/>
                </a:solidFill>
                <a:latin typeface="Times New Roman" panose="02020603050405020304" pitchFamily="18" charset="0"/>
                <a:cs typeface="Times New Roman" panose="02020603050405020304" pitchFamily="18" charset="0"/>
              </a:rPr>
              <a:t>мебели в квартире. </a:t>
            </a:r>
            <a:br>
              <a:rPr lang="ru-RU" sz="2000" dirty="0">
                <a:solidFill>
                  <a:schemeClr val="tx1"/>
                </a:solidFill>
                <a:latin typeface="Times New Roman" panose="02020603050405020304" pitchFamily="18" charset="0"/>
                <a:cs typeface="Times New Roman" panose="02020603050405020304" pitchFamily="18" charset="0"/>
              </a:rPr>
            </a:br>
            <a:r>
              <a:rPr lang="ru-RU" sz="2000" dirty="0" smtClean="0">
                <a:solidFill>
                  <a:schemeClr val="tx1"/>
                </a:solidFill>
                <a:latin typeface="Times New Roman" panose="02020603050405020304" pitchFamily="18" charset="0"/>
                <a:cs typeface="Times New Roman" panose="02020603050405020304" pitchFamily="18" charset="0"/>
              </a:rPr>
              <a:t> </a:t>
            </a:r>
            <a:r>
              <a:rPr lang="ru-RU" sz="2000" dirty="0">
                <a:solidFill>
                  <a:schemeClr val="tx1"/>
                </a:solidFill>
                <a:latin typeface="Times New Roman" panose="02020603050405020304" pitchFamily="18" charset="0"/>
                <a:cs typeface="Times New Roman" panose="02020603050405020304" pitchFamily="18" charset="0"/>
              </a:rPr>
              <a:t>В шкаф повесим мы рубашку</a:t>
            </a:r>
            <a:r>
              <a:rPr lang="ru-RU" sz="2000" dirty="0" smtClean="0">
                <a:solidFill>
                  <a:schemeClr val="tx1"/>
                </a:solidFill>
                <a:latin typeface="Times New Roman" panose="02020603050405020304" pitchFamily="18" charset="0"/>
                <a:cs typeface="Times New Roman" panose="02020603050405020304" pitchFamily="18" charset="0"/>
              </a:rPr>
              <a:t>,</a:t>
            </a:r>
            <a:br>
              <a:rPr lang="ru-RU" sz="2000" dirty="0" smtClean="0">
                <a:solidFill>
                  <a:schemeClr val="tx1"/>
                </a:solidFill>
                <a:latin typeface="Times New Roman" panose="02020603050405020304" pitchFamily="18" charset="0"/>
                <a:cs typeface="Times New Roman" panose="02020603050405020304" pitchFamily="18" charset="0"/>
              </a:rPr>
            </a:br>
            <a:r>
              <a:rPr lang="ru-RU" sz="2000" dirty="0" smtClean="0">
                <a:solidFill>
                  <a:schemeClr val="tx1"/>
                </a:solidFill>
                <a:latin typeface="Times New Roman" panose="02020603050405020304" pitchFamily="18" charset="0"/>
                <a:cs typeface="Times New Roman" panose="02020603050405020304" pitchFamily="18" charset="0"/>
              </a:rPr>
              <a:t> </a:t>
            </a:r>
            <a:r>
              <a:rPr lang="ru-RU" sz="2000" dirty="0">
                <a:solidFill>
                  <a:schemeClr val="tx1"/>
                </a:solidFill>
                <a:latin typeface="Times New Roman" panose="02020603050405020304" pitchFamily="18" charset="0"/>
                <a:cs typeface="Times New Roman" panose="02020603050405020304" pitchFamily="18" charset="0"/>
              </a:rPr>
              <a:t>А в буфет поставим чашку. </a:t>
            </a:r>
            <a:br>
              <a:rPr lang="ru-RU" sz="2000" dirty="0">
                <a:solidFill>
                  <a:schemeClr val="tx1"/>
                </a:solidFill>
                <a:latin typeface="Times New Roman" panose="02020603050405020304" pitchFamily="18" charset="0"/>
                <a:cs typeface="Times New Roman" panose="02020603050405020304" pitchFamily="18" charset="0"/>
              </a:rPr>
            </a:br>
            <a:r>
              <a:rPr lang="ru-RU" sz="2000" dirty="0" smtClean="0">
                <a:solidFill>
                  <a:schemeClr val="tx1"/>
                </a:solidFill>
                <a:latin typeface="Times New Roman" panose="02020603050405020304" pitchFamily="18" charset="0"/>
                <a:cs typeface="Times New Roman" panose="02020603050405020304" pitchFamily="18" charset="0"/>
              </a:rPr>
              <a:t> </a:t>
            </a:r>
            <a:r>
              <a:rPr lang="ru-RU" sz="2000" dirty="0">
                <a:solidFill>
                  <a:schemeClr val="tx1"/>
                </a:solidFill>
                <a:latin typeface="Times New Roman" panose="02020603050405020304" pitchFamily="18" charset="0"/>
                <a:cs typeface="Times New Roman" panose="02020603050405020304" pitchFamily="18" charset="0"/>
              </a:rPr>
              <a:t>Чтобы ножки отдохнули</a:t>
            </a:r>
            <a:r>
              <a:rPr lang="ru-RU" sz="2000" dirty="0" smtClean="0">
                <a:solidFill>
                  <a:schemeClr val="tx1"/>
                </a:solidFill>
                <a:latin typeface="Times New Roman" panose="02020603050405020304" pitchFamily="18" charset="0"/>
                <a:cs typeface="Times New Roman" panose="02020603050405020304" pitchFamily="18" charset="0"/>
              </a:rPr>
              <a:t>,</a:t>
            </a:r>
            <a:br>
              <a:rPr lang="ru-RU" sz="2000" dirty="0" smtClean="0">
                <a:solidFill>
                  <a:schemeClr val="tx1"/>
                </a:solidFill>
                <a:latin typeface="Times New Roman" panose="02020603050405020304" pitchFamily="18" charset="0"/>
                <a:cs typeface="Times New Roman" panose="02020603050405020304" pitchFamily="18" charset="0"/>
              </a:rPr>
            </a:br>
            <a:r>
              <a:rPr lang="ru-RU" sz="2000" dirty="0" smtClean="0">
                <a:solidFill>
                  <a:schemeClr val="tx1"/>
                </a:solidFill>
                <a:latin typeface="Times New Roman" panose="02020603050405020304" pitchFamily="18" charset="0"/>
                <a:cs typeface="Times New Roman" panose="02020603050405020304" pitchFamily="18" charset="0"/>
              </a:rPr>
              <a:t> </a:t>
            </a:r>
            <a:r>
              <a:rPr lang="ru-RU" sz="2000" dirty="0">
                <a:solidFill>
                  <a:schemeClr val="tx1"/>
                </a:solidFill>
                <a:latin typeface="Times New Roman" panose="02020603050405020304" pitchFamily="18" charset="0"/>
                <a:cs typeface="Times New Roman" panose="02020603050405020304" pitchFamily="18" charset="0"/>
              </a:rPr>
              <a:t>Посидим чуть-чуть на стуле</a:t>
            </a:r>
            <a:r>
              <a:rPr lang="ru-RU" sz="2000" dirty="0" smtClean="0">
                <a:solidFill>
                  <a:schemeClr val="tx1"/>
                </a:solidFill>
                <a:latin typeface="Times New Roman" panose="02020603050405020304" pitchFamily="18" charset="0"/>
                <a:cs typeface="Times New Roman" panose="02020603050405020304" pitchFamily="18" charset="0"/>
              </a:rPr>
              <a:t>.</a:t>
            </a:r>
            <a:br>
              <a:rPr lang="ru-RU" sz="2000" dirty="0" smtClean="0">
                <a:solidFill>
                  <a:schemeClr val="tx1"/>
                </a:solidFill>
                <a:latin typeface="Times New Roman" panose="02020603050405020304" pitchFamily="18" charset="0"/>
                <a:cs typeface="Times New Roman" panose="02020603050405020304" pitchFamily="18" charset="0"/>
              </a:rPr>
            </a:br>
            <a:r>
              <a:rPr lang="ru-RU" sz="2000" dirty="0" smtClean="0">
                <a:solidFill>
                  <a:schemeClr val="tx1"/>
                </a:solidFill>
                <a:latin typeface="Times New Roman" panose="02020603050405020304" pitchFamily="18" charset="0"/>
                <a:cs typeface="Times New Roman" panose="02020603050405020304" pitchFamily="18" charset="0"/>
              </a:rPr>
              <a:t> </a:t>
            </a:r>
            <a:r>
              <a:rPr lang="ru-RU" sz="2000" dirty="0">
                <a:solidFill>
                  <a:schemeClr val="tx1"/>
                </a:solidFill>
                <a:latin typeface="Times New Roman" panose="02020603050405020304" pitchFamily="18" charset="0"/>
                <a:cs typeface="Times New Roman" panose="02020603050405020304" pitchFamily="18" charset="0"/>
              </a:rPr>
              <a:t>А когда мы крепко спали</a:t>
            </a:r>
            <a:r>
              <a:rPr lang="ru-RU" sz="2000" dirty="0" smtClean="0">
                <a:solidFill>
                  <a:schemeClr val="tx1"/>
                </a:solidFill>
                <a:latin typeface="Times New Roman" panose="02020603050405020304" pitchFamily="18" charset="0"/>
                <a:cs typeface="Times New Roman" panose="02020603050405020304" pitchFamily="18" charset="0"/>
              </a:rPr>
              <a:t>,</a:t>
            </a:r>
            <a:br>
              <a:rPr lang="ru-RU" sz="2000" dirty="0" smtClean="0">
                <a:solidFill>
                  <a:schemeClr val="tx1"/>
                </a:solidFill>
                <a:latin typeface="Times New Roman" panose="02020603050405020304" pitchFamily="18" charset="0"/>
                <a:cs typeface="Times New Roman" panose="02020603050405020304" pitchFamily="18" charset="0"/>
              </a:rPr>
            </a:br>
            <a:r>
              <a:rPr lang="ru-RU" sz="2000" dirty="0" smtClean="0">
                <a:solidFill>
                  <a:schemeClr val="tx1"/>
                </a:solidFill>
                <a:latin typeface="Times New Roman" panose="02020603050405020304" pitchFamily="18" charset="0"/>
                <a:cs typeface="Times New Roman" panose="02020603050405020304" pitchFamily="18" charset="0"/>
              </a:rPr>
              <a:t> </a:t>
            </a:r>
            <a:r>
              <a:rPr lang="ru-RU" sz="2000" dirty="0">
                <a:solidFill>
                  <a:schemeClr val="tx1"/>
                </a:solidFill>
                <a:latin typeface="Times New Roman" panose="02020603050405020304" pitchFamily="18" charset="0"/>
                <a:cs typeface="Times New Roman" panose="02020603050405020304" pitchFamily="18" charset="0"/>
              </a:rPr>
              <a:t>На кровати мы лежали</a:t>
            </a:r>
            <a:r>
              <a:rPr lang="ru-RU" sz="2000" dirty="0" smtClean="0">
                <a:solidFill>
                  <a:schemeClr val="tx1"/>
                </a:solidFill>
                <a:latin typeface="Times New Roman" panose="02020603050405020304" pitchFamily="18" charset="0"/>
                <a:cs typeface="Times New Roman" panose="02020603050405020304" pitchFamily="18" charset="0"/>
              </a:rPr>
              <a:t>.</a:t>
            </a:r>
            <a:br>
              <a:rPr lang="ru-RU" sz="2000" dirty="0" smtClean="0">
                <a:solidFill>
                  <a:schemeClr val="tx1"/>
                </a:solidFill>
                <a:latin typeface="Times New Roman" panose="02020603050405020304" pitchFamily="18" charset="0"/>
                <a:cs typeface="Times New Roman" panose="02020603050405020304" pitchFamily="18" charset="0"/>
              </a:rPr>
            </a:br>
            <a:r>
              <a:rPr lang="ru-RU" sz="2000" dirty="0" smtClean="0">
                <a:solidFill>
                  <a:schemeClr val="tx1"/>
                </a:solidFill>
                <a:latin typeface="Times New Roman" panose="02020603050405020304" pitchFamily="18" charset="0"/>
                <a:cs typeface="Times New Roman" panose="02020603050405020304" pitchFamily="18" charset="0"/>
              </a:rPr>
              <a:t> </a:t>
            </a:r>
            <a:r>
              <a:rPr lang="ru-RU" sz="2000" dirty="0">
                <a:solidFill>
                  <a:schemeClr val="tx1"/>
                </a:solidFill>
                <a:latin typeface="Times New Roman" panose="02020603050405020304" pitchFamily="18" charset="0"/>
                <a:cs typeface="Times New Roman" panose="02020603050405020304" pitchFamily="18" charset="0"/>
              </a:rPr>
              <a:t>А потом мы с </a:t>
            </a:r>
            <a:r>
              <a:rPr lang="ru-RU" sz="2000" dirty="0" smtClean="0">
                <a:solidFill>
                  <a:schemeClr val="tx1"/>
                </a:solidFill>
                <a:latin typeface="Times New Roman" panose="02020603050405020304" pitchFamily="18" charset="0"/>
                <a:cs typeface="Times New Roman" panose="02020603050405020304" pitchFamily="18" charset="0"/>
              </a:rPr>
              <a:t>котом</a:t>
            </a:r>
            <a:br>
              <a:rPr lang="ru-RU" sz="2000" dirty="0" smtClean="0">
                <a:solidFill>
                  <a:schemeClr val="tx1"/>
                </a:solidFill>
                <a:latin typeface="Times New Roman" panose="02020603050405020304" pitchFamily="18" charset="0"/>
                <a:cs typeface="Times New Roman" panose="02020603050405020304" pitchFamily="18" charset="0"/>
              </a:rPr>
            </a:br>
            <a:r>
              <a:rPr lang="ru-RU" sz="2000" dirty="0" smtClean="0">
                <a:solidFill>
                  <a:schemeClr val="tx1"/>
                </a:solidFill>
                <a:latin typeface="Times New Roman" panose="02020603050405020304" pitchFamily="18" charset="0"/>
                <a:cs typeface="Times New Roman" panose="02020603050405020304" pitchFamily="18" charset="0"/>
              </a:rPr>
              <a:t> </a:t>
            </a:r>
            <a:r>
              <a:rPr lang="ru-RU" sz="2000" dirty="0">
                <a:solidFill>
                  <a:schemeClr val="tx1"/>
                </a:solidFill>
                <a:latin typeface="Times New Roman" panose="02020603050405020304" pitchFamily="18" charset="0"/>
                <a:cs typeface="Times New Roman" panose="02020603050405020304" pitchFamily="18" charset="0"/>
              </a:rPr>
              <a:t>Посидели за столом</a:t>
            </a:r>
            <a:r>
              <a:rPr lang="ru-RU" sz="2000" dirty="0" smtClean="0">
                <a:solidFill>
                  <a:schemeClr val="tx1"/>
                </a:solidFill>
                <a:latin typeface="Times New Roman" panose="02020603050405020304" pitchFamily="18" charset="0"/>
                <a:cs typeface="Times New Roman" panose="02020603050405020304" pitchFamily="18" charset="0"/>
              </a:rPr>
              <a:t>.</a:t>
            </a:r>
            <a:br>
              <a:rPr lang="ru-RU" sz="2000" dirty="0" smtClean="0">
                <a:solidFill>
                  <a:schemeClr val="tx1"/>
                </a:solidFill>
                <a:latin typeface="Times New Roman" panose="02020603050405020304" pitchFamily="18" charset="0"/>
                <a:cs typeface="Times New Roman" panose="02020603050405020304" pitchFamily="18" charset="0"/>
              </a:rPr>
            </a:br>
            <a:r>
              <a:rPr lang="ru-RU" sz="2000" dirty="0" smtClean="0">
                <a:solidFill>
                  <a:schemeClr val="tx1"/>
                </a:solidFill>
                <a:latin typeface="Times New Roman" panose="02020603050405020304" pitchFamily="18" charset="0"/>
                <a:cs typeface="Times New Roman" panose="02020603050405020304" pitchFamily="18" charset="0"/>
              </a:rPr>
              <a:t> </a:t>
            </a:r>
            <a:r>
              <a:rPr lang="ru-RU" sz="2000" dirty="0">
                <a:solidFill>
                  <a:schemeClr val="tx1"/>
                </a:solidFill>
                <a:latin typeface="Times New Roman" panose="02020603050405020304" pitchFamily="18" charset="0"/>
                <a:cs typeface="Times New Roman" panose="02020603050405020304" pitchFamily="18" charset="0"/>
              </a:rPr>
              <a:t>Чай с вареньем дружно пили. </a:t>
            </a:r>
            <a:br>
              <a:rPr lang="ru-RU" sz="2000" dirty="0">
                <a:solidFill>
                  <a:schemeClr val="tx1"/>
                </a:solidFill>
                <a:latin typeface="Times New Roman" panose="02020603050405020304" pitchFamily="18" charset="0"/>
                <a:cs typeface="Times New Roman" panose="02020603050405020304" pitchFamily="18" charset="0"/>
              </a:rPr>
            </a:br>
            <a:r>
              <a:rPr lang="ru-RU" sz="2000" dirty="0" smtClean="0">
                <a:solidFill>
                  <a:schemeClr val="tx1"/>
                </a:solidFill>
                <a:latin typeface="Times New Roman" panose="02020603050405020304" pitchFamily="18" charset="0"/>
                <a:cs typeface="Times New Roman" panose="02020603050405020304" pitchFamily="18" charset="0"/>
              </a:rPr>
              <a:t>Много </a:t>
            </a:r>
            <a:r>
              <a:rPr lang="ru-RU" sz="2000" dirty="0">
                <a:solidFill>
                  <a:schemeClr val="tx1"/>
                </a:solidFill>
                <a:latin typeface="Times New Roman" panose="02020603050405020304" pitchFamily="18" charset="0"/>
                <a:cs typeface="Times New Roman" panose="02020603050405020304" pitchFamily="18" charset="0"/>
              </a:rPr>
              <a:t>мебели в квартире. </a:t>
            </a:r>
            <a:r>
              <a:rPr lang="ru-RU" sz="2000" dirty="0" smtClean="0">
                <a:solidFill>
                  <a:schemeClr val="tx1"/>
                </a:solidFill>
                <a:latin typeface="Times New Roman" panose="02020603050405020304" pitchFamily="18" charset="0"/>
                <a:cs typeface="Times New Roman" panose="02020603050405020304" pitchFamily="18" charset="0"/>
              </a:rPr>
              <a:t>Н</a:t>
            </a:r>
            <a:r>
              <a:rPr lang="ru-RU" sz="2000" dirty="0">
                <a:solidFill>
                  <a:schemeClr val="tx1"/>
                </a:solidFill>
                <a:latin typeface="Times New Roman" panose="02020603050405020304" pitchFamily="18" charset="0"/>
                <a:cs typeface="Times New Roman" panose="02020603050405020304" pitchFamily="18" charset="0"/>
              </a:rPr>
              <a:t>. </a:t>
            </a:r>
            <a:r>
              <a:rPr lang="ru-RU" sz="2000" dirty="0" err="1">
                <a:solidFill>
                  <a:schemeClr val="tx1"/>
                </a:solidFill>
                <a:latin typeface="Times New Roman" panose="02020603050405020304" pitchFamily="18" charset="0"/>
                <a:cs typeface="Times New Roman" panose="02020603050405020304" pitchFamily="18" charset="0"/>
              </a:rPr>
              <a:t>Нищева</a:t>
            </a:r>
            <a:r>
              <a:rPr lang="ru-RU" sz="2000" dirty="0">
                <a:solidFill>
                  <a:schemeClr val="tx1"/>
                </a:solidFill>
                <a:latin typeface="Times New Roman" panose="02020603050405020304" pitchFamily="18" charset="0"/>
                <a:cs typeface="Times New Roman" panose="02020603050405020304" pitchFamily="18" charset="0"/>
              </a:rPr>
              <a:t> </a:t>
            </a:r>
            <a:endParaRPr lang="ru-RU" sz="2000" b="1" dirty="0">
              <a:solidFill>
                <a:schemeClr val="tx1"/>
              </a:solidFill>
              <a:latin typeface="Times New Roman" panose="02020603050405020304" pitchFamily="18" charset="0"/>
              <a:cs typeface="Times New Roman" panose="02020603050405020304" pitchFamily="18" charset="0"/>
            </a:endParaRPr>
          </a:p>
        </p:txBody>
      </p:sp>
      <p:sp>
        <p:nvSpPr>
          <p:cNvPr id="3" name="Подзаголовок 2"/>
          <p:cNvSpPr>
            <a:spLocks noGrp="1"/>
          </p:cNvSpPr>
          <p:nvPr>
            <p:ph type="subTitle" idx="1"/>
          </p:nvPr>
        </p:nvSpPr>
        <p:spPr>
          <a:xfrm>
            <a:off x="508000" y="805218"/>
            <a:ext cx="4368800" cy="5819102"/>
          </a:xfrm>
        </p:spPr>
        <p:txBody>
          <a:bodyPr>
            <a:noAutofit/>
          </a:bodyPr>
          <a:lstStyle/>
          <a:p>
            <a:pPr algn="l"/>
            <a:r>
              <a:rPr lang="ru-RU" sz="2800" b="1" dirty="0" smtClean="0">
                <a:solidFill>
                  <a:schemeClr val="accent2"/>
                </a:solidFill>
                <a:latin typeface="Times New Roman" panose="02020603050405020304" pitchFamily="18" charset="0"/>
                <a:ea typeface="Calibri" panose="020F0502020204030204" pitchFamily="34" charset="0"/>
                <a:cs typeface="Times New Roman" panose="02020603050405020304" pitchFamily="18" charset="0"/>
              </a:rPr>
              <a:t>Пальчиковые </a:t>
            </a:r>
            <a:r>
              <a:rPr lang="ru-RU" sz="2800" b="1" dirty="0">
                <a:solidFill>
                  <a:schemeClr val="accent2"/>
                </a:solidFill>
                <a:latin typeface="Times New Roman" panose="02020603050405020304" pitchFamily="18" charset="0"/>
                <a:ea typeface="Calibri" panose="020F0502020204030204" pitchFamily="34" charset="0"/>
                <a:cs typeface="Times New Roman" panose="02020603050405020304" pitchFamily="18" charset="0"/>
              </a:rPr>
              <a:t>игры </a:t>
            </a:r>
            <a:r>
              <a:rPr lang="ru-RU" sz="2800"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очень эмоциональны, увлекательны. Это инсценировка каких – либо рифмованных историй, сказок при помощи рук. Дети с удовольствием принимают участие в играх - </a:t>
            </a:r>
            <a:r>
              <a:rPr lang="ru-RU" sz="2800" dirty="0" err="1">
                <a:solidFill>
                  <a:schemeClr val="tx1"/>
                </a:solidFill>
                <a:latin typeface="Times New Roman" panose="02020603050405020304" pitchFamily="18" charset="0"/>
                <a:ea typeface="Calibri" panose="020F0502020204030204" pitchFamily="34" charset="0"/>
                <a:cs typeface="Times New Roman" panose="02020603050405020304" pitchFamily="18" charset="0"/>
              </a:rPr>
              <a:t>потешках</a:t>
            </a:r>
            <a:r>
              <a:rPr lang="ru-RU" sz="2800"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 </a:t>
            </a:r>
            <a:endParaRPr lang="ru-RU" sz="2800" b="1" dirty="0">
              <a:solidFill>
                <a:schemeClr val="tx1"/>
              </a:solidFill>
              <a:latin typeface="Times New Roman" panose="02020603050405020304" pitchFamily="18" charset="0"/>
              <a:cs typeface="Times New Roman" panose="02020603050405020304" pitchFamily="18" charset="0"/>
            </a:endParaRPr>
          </a:p>
        </p:txBody>
      </p:sp>
      <p:pic>
        <p:nvPicPr>
          <p:cNvPr id="2050" name="Picture 2" descr="http://900igr.net/datai/pedagogika/Inkljuzivnoe-obrazovanie-v-shkole/0012-010-Inkljuzivnoe-obrazovanie-orientirovanno-na-detej-s-narusheniem-motoriki.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86450" y="4779818"/>
            <a:ext cx="2193567" cy="1620982"/>
          </a:xfrm>
          <a:prstGeom prst="rect">
            <a:avLst/>
          </a:prstGeom>
          <a:noFill/>
          <a:extLst>
            <a:ext uri="{909E8E84-426E-40DD-AFC4-6F175D3DCCD1}">
              <a14:hiddenFill xmlns:a14="http://schemas.microsoft.com/office/drawing/2010/main">
                <a:solidFill>
                  <a:srgbClr val="FFFFFF"/>
                </a:solidFill>
              </a14:hiddenFill>
            </a:ext>
          </a:extLst>
        </p:spPr>
      </p:pic>
      <p:sp>
        <p:nvSpPr>
          <p:cNvPr id="4" name="Прямоугольник 3"/>
          <p:cNvSpPr/>
          <p:nvPr/>
        </p:nvSpPr>
        <p:spPr>
          <a:xfrm>
            <a:off x="7616114" y="329172"/>
            <a:ext cx="3416560" cy="369332"/>
          </a:xfrm>
          <a:prstGeom prst="rect">
            <a:avLst/>
          </a:prstGeom>
        </p:spPr>
        <p:txBody>
          <a:bodyPr wrap="square">
            <a:spAutoFit/>
          </a:bodyPr>
          <a:lstStyle/>
          <a:p>
            <a:pPr algn="ctr"/>
            <a:endParaRPr lang="ru-RU" b="1" dirty="0">
              <a:solidFill>
                <a:schemeClr val="accent2">
                  <a:lumMod val="75000"/>
                </a:schemeClr>
              </a:solidFill>
              <a:latin typeface="Times New Roman" panose="02020603050405020304" pitchFamily="18" charset="0"/>
              <a:cs typeface="Times New Roman" panose="02020603050405020304" pitchFamily="18" charset="0"/>
            </a:endParaRPr>
          </a:p>
        </p:txBody>
      </p:sp>
      <p:pic>
        <p:nvPicPr>
          <p:cNvPr id="6" name="Рисунок 5" descr="https://omel.ucoz.ru/stichi/mebel2.jp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222801" y="329172"/>
            <a:ext cx="3212143" cy="1864757"/>
          </a:xfrm>
          <a:prstGeom prst="rect">
            <a:avLst/>
          </a:prstGeom>
          <a:noFill/>
          <a:ln>
            <a:noFill/>
          </a:ln>
        </p:spPr>
      </p:pic>
    </p:spTree>
    <p:extLst>
      <p:ext uri="{BB962C8B-B14F-4D97-AF65-F5344CB8AC3E}">
        <p14:creationId xmlns:p14="http://schemas.microsoft.com/office/powerpoint/2010/main" val="3400424447"/>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62562"/>
            <a:ext cx="8717280" cy="574418"/>
          </a:xfrm>
        </p:spPr>
        <p:txBody>
          <a:bodyPr>
            <a:normAutofit fontScale="90000"/>
          </a:bodyPr>
          <a:lstStyle/>
          <a:p>
            <a:pPr algn="just"/>
            <a:r>
              <a:rPr lang="ru-RU" sz="3200" b="1" dirty="0" smtClean="0">
                <a:latin typeface="Times New Roman" panose="02020603050405020304" pitchFamily="18" charset="0"/>
                <a:cs typeface="Times New Roman" panose="02020603050405020304" pitchFamily="18" charset="0"/>
              </a:rPr>
              <a:t>ИГРЫ С ПУГОВИЦАМИ</a:t>
            </a:r>
            <a:endParaRPr lang="ru-RU" sz="3200" b="1" dirty="0">
              <a:latin typeface="Times New Roman" panose="02020603050405020304" pitchFamily="18" charset="0"/>
              <a:cs typeface="Times New Roman" panose="02020603050405020304" pitchFamily="18" charset="0"/>
            </a:endParaRPr>
          </a:p>
        </p:txBody>
      </p:sp>
      <p:sp>
        <p:nvSpPr>
          <p:cNvPr id="3" name="Подзаголовок 2"/>
          <p:cNvSpPr>
            <a:spLocks noGrp="1"/>
          </p:cNvSpPr>
          <p:nvPr>
            <p:ph type="subTitle" idx="1"/>
          </p:nvPr>
        </p:nvSpPr>
        <p:spPr>
          <a:xfrm>
            <a:off x="641445" y="970437"/>
            <a:ext cx="10181230" cy="5887563"/>
          </a:xfrm>
        </p:spPr>
        <p:txBody>
          <a:bodyPr>
            <a:normAutofit/>
          </a:bodyPr>
          <a:lstStyle/>
          <a:p>
            <a:pPr algn="l"/>
            <a:r>
              <a:rPr lang="ru-RU" sz="2400" dirty="0" smtClean="0">
                <a:solidFill>
                  <a:schemeClr val="tx1"/>
                </a:solidFill>
                <a:latin typeface="Times New Roman" panose="02020603050405020304" pitchFamily="18" charset="0"/>
                <a:cs typeface="Times New Roman" panose="02020603050405020304" pitchFamily="18" charset="0"/>
              </a:rPr>
              <a:t>Подберите пуговицы разного размера и цвета. </a:t>
            </a:r>
            <a:r>
              <a:rPr lang="ru-RU" sz="2400" dirty="0">
                <a:solidFill>
                  <a:schemeClr val="tx1"/>
                </a:solidFill>
                <a:latin typeface="Times New Roman" panose="02020603050405020304" pitchFamily="18" charset="0"/>
                <a:cs typeface="Times New Roman" panose="02020603050405020304" pitchFamily="18" charset="0"/>
              </a:rPr>
              <a:t>В</a:t>
            </a:r>
            <a:r>
              <a:rPr lang="ru-RU" sz="2400" dirty="0" smtClean="0">
                <a:solidFill>
                  <a:schemeClr val="tx1"/>
                </a:solidFill>
                <a:latin typeface="Times New Roman" panose="02020603050405020304" pitchFamily="18" charset="0"/>
                <a:cs typeface="Times New Roman" panose="02020603050405020304" pitchFamily="18" charset="0"/>
              </a:rPr>
              <a:t>ыложить рисунок</a:t>
            </a:r>
            <a:r>
              <a:rPr lang="ru-RU" sz="2400" dirty="0">
                <a:solidFill>
                  <a:schemeClr val="tx1"/>
                </a:solidFill>
                <a:latin typeface="Times New Roman" panose="02020603050405020304" pitchFamily="18" charset="0"/>
                <a:cs typeface="Times New Roman" panose="02020603050405020304" pitchFamily="18" charset="0"/>
              </a:rPr>
              <a:t> </a:t>
            </a:r>
            <a:r>
              <a:rPr lang="ru-RU" sz="2400" dirty="0" smtClean="0">
                <a:solidFill>
                  <a:schemeClr val="tx1"/>
                </a:solidFill>
                <a:latin typeface="Times New Roman" panose="02020603050405020304" pitchFamily="18" charset="0"/>
                <a:cs typeface="Times New Roman" panose="02020603050405020304" pitchFamily="18" charset="0"/>
              </a:rPr>
              <a:t>по образцу. После того, как ребенок научится выполнять задание,  предложите ему придумать свои варианты рисунков. Из пуговичной мозаики можно выложить цветок, неваляшку, снеговика, бабочку, мячики, бусы и т.д.  </a:t>
            </a:r>
          </a:p>
          <a:p>
            <a:pPr algn="l"/>
            <a:r>
              <a:rPr lang="ru-RU" sz="2400" dirty="0" smtClean="0">
                <a:solidFill>
                  <a:schemeClr val="tx1"/>
                </a:solidFill>
                <a:latin typeface="Times New Roman" panose="02020603050405020304" pitchFamily="18" charset="0"/>
                <a:cs typeface="Times New Roman" panose="02020603050405020304" pitchFamily="18" charset="0"/>
              </a:rPr>
              <a:t>Пуговицы можно нанизывать на нитку, изготавливая бусы.</a:t>
            </a:r>
          </a:p>
          <a:p>
            <a:endParaRPr lang="ru-RU" dirty="0">
              <a:solidFill>
                <a:srgbClr val="7030A0"/>
              </a:solidFill>
            </a:endParaRPr>
          </a:p>
        </p:txBody>
      </p:sp>
      <p:pic>
        <p:nvPicPr>
          <p:cNvPr id="10" name="Picture 2" descr="http://im1-tub-ru.yandex.net/i?id=bba97fbc96debd113a55c29350e99afe-59-144&amp;n=21"/>
          <p:cNvPicPr>
            <a:picLocks noChangeAspect="1" noChangeArrowheads="1"/>
          </p:cNvPicPr>
          <p:nvPr/>
        </p:nvPicPr>
        <p:blipFill>
          <a:blip r:embed="rId2" cstate="print"/>
          <a:srcRect/>
          <a:stretch>
            <a:fillRect/>
          </a:stretch>
        </p:blipFill>
        <p:spPr bwMode="auto">
          <a:xfrm>
            <a:off x="811211" y="3325333"/>
            <a:ext cx="3802353" cy="3059481"/>
          </a:xfrm>
          <a:prstGeom prst="rect">
            <a:avLst/>
          </a:prstGeom>
          <a:noFill/>
          <a:effectLst>
            <a:glow rad="101600">
              <a:schemeClr val="accent2">
                <a:satMod val="175000"/>
                <a:alpha val="40000"/>
              </a:schemeClr>
            </a:glow>
            <a:softEdge rad="63500"/>
          </a:effectLst>
        </p:spPr>
      </p:pic>
      <p:pic>
        <p:nvPicPr>
          <p:cNvPr id="11" name="Picture 4" descr="http://im0-tub-ru.yandex.net/i?id=9f35c386432df27a120fb788ed2cf043-31-144&amp;n=21"/>
          <p:cNvPicPr>
            <a:picLocks noChangeAspect="1" noChangeArrowheads="1"/>
          </p:cNvPicPr>
          <p:nvPr/>
        </p:nvPicPr>
        <p:blipFill>
          <a:blip r:embed="rId3" cstate="print"/>
          <a:srcRect/>
          <a:stretch>
            <a:fillRect/>
          </a:stretch>
        </p:blipFill>
        <p:spPr bwMode="auto">
          <a:xfrm>
            <a:off x="5882639" y="3553691"/>
            <a:ext cx="3399985" cy="2831123"/>
          </a:xfrm>
          <a:prstGeom prst="rect">
            <a:avLst/>
          </a:prstGeom>
          <a:noFill/>
          <a:effectLst>
            <a:glow rad="101600">
              <a:schemeClr val="accent2">
                <a:satMod val="175000"/>
                <a:alpha val="40000"/>
              </a:schemeClr>
            </a:glow>
            <a:softEdge rad="63500"/>
          </a:effectLst>
        </p:spPr>
      </p:pic>
    </p:spTree>
    <p:extLst>
      <p:ext uri="{BB962C8B-B14F-4D97-AF65-F5344CB8AC3E}">
        <p14:creationId xmlns:p14="http://schemas.microsoft.com/office/powerpoint/2010/main" val="3026087412"/>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119116" y="422474"/>
            <a:ext cx="9348716" cy="833120"/>
          </a:xfrm>
        </p:spPr>
        <p:txBody>
          <a:bodyPr>
            <a:noAutofit/>
          </a:bodyPr>
          <a:lstStyle/>
          <a:p>
            <a:pPr algn="ctr"/>
            <a:r>
              <a:rPr lang="ru-RU" sz="2400" b="1" dirty="0" smtClean="0"/>
              <a:t/>
            </a:r>
            <a:br>
              <a:rPr lang="ru-RU" sz="2400" b="1" dirty="0" smtClean="0"/>
            </a:br>
            <a:r>
              <a:rPr lang="ru-RU" sz="2400" b="1" dirty="0"/>
              <a:t/>
            </a:r>
            <a:br>
              <a:rPr lang="ru-RU" sz="2400" b="1" dirty="0"/>
            </a:br>
            <a:r>
              <a:rPr lang="ru-RU" sz="2400" b="1" dirty="0" smtClean="0"/>
              <a:t/>
            </a:r>
            <a:br>
              <a:rPr lang="ru-RU" sz="2400" b="1" dirty="0" smtClean="0"/>
            </a:br>
            <a:r>
              <a:rPr lang="ru-RU" sz="2400" b="1" dirty="0" smtClean="0"/>
              <a:t>Игры </a:t>
            </a:r>
            <a:r>
              <a:rPr lang="ru-RU" sz="2400" b="1" dirty="0"/>
              <a:t>с крупой, </a:t>
            </a:r>
            <a:r>
              <a:rPr lang="ru-RU" sz="2400" b="1" dirty="0" smtClean="0"/>
              <a:t>бусинками, </a:t>
            </a:r>
            <a:r>
              <a:rPr lang="ru-RU" sz="2400" b="1" dirty="0"/>
              <a:t>мелкими </a:t>
            </a:r>
            <a:r>
              <a:rPr lang="ru-RU" sz="2400" b="1" dirty="0" smtClean="0"/>
              <a:t>камешками</a:t>
            </a:r>
            <a:r>
              <a:rPr lang="ru-RU" sz="2400" b="1" dirty="0"/>
              <a:t>.</a:t>
            </a:r>
            <a:r>
              <a:rPr lang="ru-RU" sz="2400" dirty="0"/>
              <a:t/>
            </a:r>
            <a:br>
              <a:rPr lang="ru-RU" sz="2400" dirty="0"/>
            </a:br>
            <a:endParaRPr lang="ru-RU" sz="2400" b="1" dirty="0">
              <a:latin typeface="Times New Roman" panose="02020603050405020304" pitchFamily="18" charset="0"/>
              <a:cs typeface="Times New Roman" panose="02020603050405020304" pitchFamily="18" charset="0"/>
            </a:endParaRPr>
          </a:p>
        </p:txBody>
      </p:sp>
      <p:sp>
        <p:nvSpPr>
          <p:cNvPr id="3" name="Подзаголовок 2"/>
          <p:cNvSpPr>
            <a:spLocks noGrp="1"/>
          </p:cNvSpPr>
          <p:nvPr>
            <p:ph type="subTitle" idx="1"/>
          </p:nvPr>
        </p:nvSpPr>
        <p:spPr>
          <a:xfrm>
            <a:off x="764275" y="1276376"/>
            <a:ext cx="9062114" cy="5602406"/>
          </a:xfrm>
        </p:spPr>
        <p:txBody>
          <a:bodyPr>
            <a:normAutofit/>
          </a:bodyPr>
          <a:lstStyle/>
          <a:p>
            <a:pPr algn="l"/>
            <a:r>
              <a:rPr lang="ru-RU" sz="2000" dirty="0" smtClean="0">
                <a:solidFill>
                  <a:schemeClr val="tx1"/>
                </a:solidFill>
                <a:latin typeface="Times New Roman" panose="02020603050405020304" pitchFamily="18" charset="0"/>
                <a:cs typeface="Times New Roman" panose="02020603050405020304" pitchFamily="18" charset="0"/>
              </a:rPr>
              <a:t>Эти </a:t>
            </a:r>
            <a:r>
              <a:rPr lang="ru-RU" sz="2000" dirty="0">
                <a:solidFill>
                  <a:schemeClr val="tx1"/>
                </a:solidFill>
                <a:latin typeface="Times New Roman" panose="02020603050405020304" pitchFamily="18" charset="0"/>
                <a:cs typeface="Times New Roman" panose="02020603050405020304" pitchFamily="18" charset="0"/>
              </a:rPr>
              <a:t>игры оказывают прекрасное тонизирующее и </a:t>
            </a:r>
            <a:r>
              <a:rPr lang="ru-RU" sz="2000" dirty="0" err="1">
                <a:solidFill>
                  <a:schemeClr val="tx1"/>
                </a:solidFill>
                <a:latin typeface="Times New Roman" panose="02020603050405020304" pitchFamily="18" charset="0"/>
                <a:cs typeface="Times New Roman" panose="02020603050405020304" pitchFamily="18" charset="0"/>
              </a:rPr>
              <a:t>оздоравливающее</a:t>
            </a:r>
            <a:r>
              <a:rPr lang="ru-RU" sz="2000" dirty="0">
                <a:solidFill>
                  <a:schemeClr val="tx1"/>
                </a:solidFill>
                <a:latin typeface="Times New Roman" panose="02020603050405020304" pitchFamily="18" charset="0"/>
                <a:cs typeface="Times New Roman" panose="02020603050405020304" pitchFamily="18" charset="0"/>
              </a:rPr>
              <a:t> действие. Детям предлагается сортировать, угадывать с закрытыми глазами, катать между большим и указательным пальцем, придавливать поочередно всеми пальцами обеих рук к столу, стараясь при этом делать вращательные движения. Можно научить ребенка перекатывать пальцами одной руки два грецких ореха или камешка, пальцами одной руки или между двух ладоней шестигранный карандаш. Отлично развивает руку разнообразное нанизывание. Нанизывать можно: пуговицы, бусы, рожки и макароны, сушки и т. п.</a:t>
            </a:r>
          </a:p>
          <a:p>
            <a:pPr algn="l"/>
            <a:endParaRPr lang="ru-RU" sz="2400" b="1" dirty="0" smtClean="0">
              <a:solidFill>
                <a:schemeClr val="accent6">
                  <a:lumMod val="50000"/>
                </a:schemeClr>
              </a:solidFill>
              <a:latin typeface="Times New Roman" panose="02020603050405020304" pitchFamily="18" charset="0"/>
              <a:cs typeface="Times New Roman" panose="02020603050405020304" pitchFamily="18" charset="0"/>
            </a:endParaRPr>
          </a:p>
        </p:txBody>
      </p:sp>
      <p:pic>
        <p:nvPicPr>
          <p:cNvPr id="4" name="Picture 8" descr="http://im1-tub-ru.yandex.net/i?id=57982c9c079c7e75aaf45548695a75da-39-144&amp;n=21"/>
          <p:cNvPicPr>
            <a:picLocks noChangeAspect="1" noChangeArrowheads="1"/>
          </p:cNvPicPr>
          <p:nvPr/>
        </p:nvPicPr>
        <p:blipFill>
          <a:blip r:embed="rId2" cstate="print"/>
          <a:srcRect/>
          <a:stretch>
            <a:fillRect/>
          </a:stretch>
        </p:blipFill>
        <p:spPr bwMode="auto">
          <a:xfrm>
            <a:off x="764275" y="4259999"/>
            <a:ext cx="2761144" cy="2040254"/>
          </a:xfrm>
          <a:prstGeom prst="rect">
            <a:avLst/>
          </a:prstGeom>
          <a:noFill/>
          <a:effectLst>
            <a:glow rad="139700">
              <a:schemeClr val="accent2">
                <a:satMod val="175000"/>
                <a:alpha val="40000"/>
              </a:schemeClr>
            </a:glow>
            <a:softEdge rad="63500"/>
          </a:effectLst>
        </p:spPr>
      </p:pic>
      <p:pic>
        <p:nvPicPr>
          <p:cNvPr id="6" name="Picture 18" descr="http://im1-tub-ru.yandex.net/i?id=79f14ab3bb2bf0957ba4b6ded4a48c60-121-144&amp;n=21"/>
          <p:cNvPicPr>
            <a:picLocks noChangeAspect="1" noChangeArrowheads="1"/>
          </p:cNvPicPr>
          <p:nvPr/>
        </p:nvPicPr>
        <p:blipFill>
          <a:blip r:embed="rId3" cstate="print"/>
          <a:srcRect/>
          <a:stretch>
            <a:fillRect/>
          </a:stretch>
        </p:blipFill>
        <p:spPr bwMode="auto">
          <a:xfrm>
            <a:off x="4981415" y="4056797"/>
            <a:ext cx="3388978" cy="2243456"/>
          </a:xfrm>
          <a:prstGeom prst="rect">
            <a:avLst/>
          </a:prstGeom>
          <a:noFill/>
          <a:effectLst>
            <a:glow rad="101600">
              <a:schemeClr val="accent2">
                <a:satMod val="175000"/>
                <a:alpha val="40000"/>
              </a:schemeClr>
            </a:glow>
            <a:softEdge rad="63500"/>
          </a:effectLst>
        </p:spPr>
      </p:pic>
    </p:spTree>
    <p:extLst>
      <p:ext uri="{BB962C8B-B14F-4D97-AF65-F5344CB8AC3E}">
        <p14:creationId xmlns:p14="http://schemas.microsoft.com/office/powerpoint/2010/main" val="2784820647"/>
      </p:ext>
    </p:extLst>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2306472" y="264161"/>
            <a:ext cx="6714698" cy="833120"/>
          </a:xfrm>
        </p:spPr>
        <p:txBody>
          <a:bodyPr>
            <a:normAutofit fontScale="90000"/>
          </a:bodyPr>
          <a:lstStyle/>
          <a:p>
            <a:pPr algn="ctr"/>
            <a:r>
              <a:rPr lang="ru-RU" sz="3200" b="1" dirty="0" smtClean="0"/>
              <a:t> </a:t>
            </a:r>
            <a:r>
              <a:rPr lang="ru-RU" sz="3200" b="1" dirty="0"/>
              <a:t>Лепка из пластилина, глины и соленого теста</a:t>
            </a:r>
            <a:r>
              <a:rPr lang="ru-RU" sz="3200" dirty="0"/>
              <a:t>.</a:t>
            </a:r>
            <a:endParaRPr lang="ru-RU" sz="3200" b="1" dirty="0">
              <a:latin typeface="Times New Roman" panose="02020603050405020304" pitchFamily="18" charset="0"/>
              <a:cs typeface="Times New Roman" panose="02020603050405020304" pitchFamily="18" charset="0"/>
            </a:endParaRPr>
          </a:p>
        </p:txBody>
      </p:sp>
      <p:sp>
        <p:nvSpPr>
          <p:cNvPr id="3" name="Подзаголовок 2"/>
          <p:cNvSpPr>
            <a:spLocks noGrp="1"/>
          </p:cNvSpPr>
          <p:nvPr>
            <p:ph type="subTitle" idx="1"/>
          </p:nvPr>
        </p:nvSpPr>
        <p:spPr>
          <a:xfrm>
            <a:off x="650240" y="1097280"/>
            <a:ext cx="9449103" cy="5506719"/>
          </a:xfrm>
        </p:spPr>
        <p:txBody>
          <a:bodyPr>
            <a:normAutofit fontScale="32500" lnSpcReduction="20000"/>
          </a:bodyPr>
          <a:lstStyle/>
          <a:p>
            <a:pPr algn="l"/>
            <a:r>
              <a:rPr lang="ru-RU" sz="5600" b="1" dirty="0" smtClean="0">
                <a:solidFill>
                  <a:schemeClr val="tx1"/>
                </a:solidFill>
                <a:latin typeface="Times New Roman" panose="02020603050405020304" pitchFamily="18" charset="0"/>
                <a:cs typeface="Times New Roman" panose="02020603050405020304" pitchFamily="18" charset="0"/>
              </a:rPr>
              <a:t> </a:t>
            </a:r>
            <a:r>
              <a:rPr lang="ru-RU" sz="5600" dirty="0" smtClean="0">
                <a:solidFill>
                  <a:schemeClr val="tx1"/>
                </a:solidFill>
                <a:latin typeface="Times New Roman" panose="02020603050405020304" pitchFamily="18" charset="0"/>
                <a:cs typeface="Times New Roman" panose="02020603050405020304" pitchFamily="18" charset="0"/>
              </a:rPr>
              <a:t>Можно </a:t>
            </a:r>
            <a:r>
              <a:rPr lang="ru-RU" sz="5600" dirty="0">
                <a:solidFill>
                  <a:schemeClr val="tx1"/>
                </a:solidFill>
                <a:latin typeface="Times New Roman" panose="02020603050405020304" pitchFamily="18" charset="0"/>
                <a:cs typeface="Times New Roman" panose="02020603050405020304" pitchFamily="18" charset="0"/>
              </a:rPr>
              <a:t>делать единичные детали или сразу несколько и объединять их в композиции. Лепим колбаски, колечки, шарики; режем пластилиновую колбаску пластмассовым ножом на множество мелких кусочков, а потом слепляем кусочки снова. Из каждого маленького кусочка делаем лепешку или монетку. </a:t>
            </a:r>
            <a:r>
              <a:rPr lang="ru-RU" sz="5600" i="1" dirty="0">
                <a:solidFill>
                  <a:schemeClr val="tx1"/>
                </a:solidFill>
                <a:latin typeface="Times New Roman" panose="02020603050405020304" pitchFamily="18" charset="0"/>
                <a:cs typeface="Times New Roman" panose="02020603050405020304" pitchFamily="18" charset="0"/>
              </a:rPr>
              <a:t>(Можно надавить на лепешку настоящей монеткой или плоской игрушкой, чтобы получить отпечаток.)</a:t>
            </a:r>
            <a:endParaRPr lang="ru-RU" sz="5600" dirty="0">
              <a:solidFill>
                <a:schemeClr val="tx1"/>
              </a:solidFill>
              <a:latin typeface="Times New Roman" panose="02020603050405020304" pitchFamily="18" charset="0"/>
              <a:cs typeface="Times New Roman" panose="02020603050405020304" pitchFamily="18" charset="0"/>
            </a:endParaRPr>
          </a:p>
          <a:p>
            <a:pPr algn="l"/>
            <a:r>
              <a:rPr lang="ru-RU" sz="5600" dirty="0">
                <a:solidFill>
                  <a:schemeClr val="tx1"/>
                </a:solidFill>
                <a:latin typeface="Times New Roman" panose="02020603050405020304" pitchFamily="18" charset="0"/>
                <a:cs typeface="Times New Roman" panose="02020603050405020304" pitchFamily="18" charset="0"/>
              </a:rPr>
              <a:t>Оклеиваем полученными лепешками баночки, веточки, и. т. д. Выкладывание из пластилина заданного рисунка шариками, колбасками на фанере или листе картона.</a:t>
            </a:r>
          </a:p>
          <a:p>
            <a:pPr algn="l"/>
            <a:r>
              <a:rPr lang="ru-RU" sz="5600" dirty="0">
                <a:solidFill>
                  <a:schemeClr val="tx1"/>
                </a:solidFill>
                <a:latin typeface="Times New Roman" panose="02020603050405020304" pitchFamily="18" charset="0"/>
                <a:cs typeface="Times New Roman" panose="02020603050405020304" pitchFamily="18" charset="0"/>
              </a:rPr>
              <a:t>Оклеивание пластилином стеклянной бутылки и придание ей формы вазы, чайника и т. д.</a:t>
            </a:r>
          </a:p>
          <a:p>
            <a:pPr algn="l"/>
            <a:r>
              <a:rPr lang="ru-RU" sz="5600" dirty="0">
                <a:solidFill>
                  <a:schemeClr val="tx1"/>
                </a:solidFill>
                <a:latin typeface="Times New Roman" panose="02020603050405020304" pitchFamily="18" charset="0"/>
                <a:cs typeface="Times New Roman" panose="02020603050405020304" pitchFamily="18" charset="0"/>
              </a:rPr>
              <a:t>Лепка геометрических фигур, цифр, букв</a:t>
            </a:r>
            <a:r>
              <a:rPr lang="ru-RU" sz="5600" dirty="0" smtClean="0">
                <a:solidFill>
                  <a:schemeClr val="tx1"/>
                </a:solidFill>
                <a:latin typeface="Times New Roman" panose="02020603050405020304" pitchFamily="18" charset="0"/>
                <a:cs typeface="Times New Roman" panose="02020603050405020304" pitchFamily="18" charset="0"/>
              </a:rPr>
              <a:t>.</a:t>
            </a:r>
            <a:r>
              <a:rPr lang="ru-RU" sz="5600" dirty="0">
                <a:solidFill>
                  <a:schemeClr val="tx1"/>
                </a:solidFill>
                <a:latin typeface="Times New Roman" panose="02020603050405020304" pitchFamily="18" charset="0"/>
                <a:cs typeface="Times New Roman" panose="02020603050405020304" pitchFamily="18" charset="0"/>
              </a:rPr>
              <a:t> </a:t>
            </a:r>
            <a:endParaRPr lang="ru-RU" sz="5600" dirty="0" smtClean="0">
              <a:solidFill>
                <a:schemeClr val="tx1"/>
              </a:solidFill>
              <a:latin typeface="Times New Roman" panose="02020603050405020304" pitchFamily="18" charset="0"/>
              <a:cs typeface="Times New Roman" panose="02020603050405020304" pitchFamily="18" charset="0"/>
            </a:endParaRPr>
          </a:p>
          <a:p>
            <a:pPr algn="l"/>
            <a:endParaRPr lang="ru-RU" sz="5600" dirty="0" smtClean="0">
              <a:solidFill>
                <a:schemeClr val="tx1"/>
              </a:solidFill>
              <a:latin typeface="Times New Roman" panose="02020603050405020304" pitchFamily="18" charset="0"/>
              <a:cs typeface="Times New Roman" panose="02020603050405020304" pitchFamily="18" charset="0"/>
            </a:endParaRPr>
          </a:p>
          <a:p>
            <a:pPr algn="l"/>
            <a:r>
              <a:rPr lang="ru-RU" sz="5600" dirty="0" smtClean="0">
                <a:solidFill>
                  <a:schemeClr val="tx1"/>
                </a:solidFill>
                <a:latin typeface="Times New Roman" panose="02020603050405020304" pitchFamily="18" charset="0"/>
                <a:cs typeface="Times New Roman" panose="02020603050405020304" pitchFamily="18" charset="0"/>
              </a:rPr>
              <a:t>При </a:t>
            </a:r>
            <a:r>
              <a:rPr lang="ru-RU" sz="5600" dirty="0">
                <a:solidFill>
                  <a:schemeClr val="tx1"/>
                </a:solidFill>
                <a:latin typeface="Times New Roman" panose="02020603050405020304" pitchFamily="18" charset="0"/>
                <a:cs typeface="Times New Roman" panose="02020603050405020304" pitchFamily="18" charset="0"/>
              </a:rPr>
              <a:t>организации игр-занятий, воспитателю необходимо помнить следующие правила:</a:t>
            </a:r>
          </a:p>
          <a:p>
            <a:pPr algn="l"/>
            <a:r>
              <a:rPr lang="ru-RU" sz="5600" dirty="0">
                <a:solidFill>
                  <a:schemeClr val="tx1"/>
                </a:solidFill>
                <a:latin typeface="Times New Roman" panose="02020603050405020304" pitchFamily="18" charset="0"/>
                <a:cs typeface="Times New Roman" panose="02020603050405020304" pitchFamily="18" charset="0"/>
              </a:rPr>
              <a:t>1. Не мешать ребенку творить.</a:t>
            </a:r>
          </a:p>
          <a:p>
            <a:pPr algn="l"/>
            <a:r>
              <a:rPr lang="ru-RU" sz="5600" dirty="0">
                <a:solidFill>
                  <a:schemeClr val="tx1"/>
                </a:solidFill>
                <a:latin typeface="Times New Roman" panose="02020603050405020304" pitchFamily="18" charset="0"/>
                <a:cs typeface="Times New Roman" panose="02020603050405020304" pitchFamily="18" charset="0"/>
              </a:rPr>
              <a:t>2. Поощрять все усилия ребенка и его стремление узнавать новое.</a:t>
            </a:r>
          </a:p>
          <a:p>
            <a:pPr algn="l"/>
            <a:r>
              <a:rPr lang="ru-RU" sz="5600" dirty="0">
                <a:solidFill>
                  <a:schemeClr val="tx1"/>
                </a:solidFill>
                <a:latin typeface="Times New Roman" panose="02020603050405020304" pitchFamily="18" charset="0"/>
                <a:cs typeface="Times New Roman" panose="02020603050405020304" pitchFamily="18" charset="0"/>
              </a:rPr>
              <a:t>3. Избегать отрицательных оценок ребенка и результатов его деятельности.</a:t>
            </a:r>
          </a:p>
          <a:p>
            <a:pPr algn="l"/>
            <a:r>
              <a:rPr lang="ru-RU" sz="5600" dirty="0">
                <a:solidFill>
                  <a:schemeClr val="tx1"/>
                </a:solidFill>
                <a:latin typeface="Times New Roman" panose="02020603050405020304" pitchFamily="18" charset="0"/>
                <a:cs typeface="Times New Roman" panose="02020603050405020304" pitchFamily="18" charset="0"/>
              </a:rPr>
              <a:t>4. Начинать с самого простого, доступного задания, постепенно усложняя его</a:t>
            </a:r>
          </a:p>
          <a:p>
            <a:pPr algn="l"/>
            <a:r>
              <a:rPr lang="ru-RU" sz="5600" dirty="0">
                <a:solidFill>
                  <a:schemeClr val="tx1"/>
                </a:solidFill>
                <a:latin typeface="Times New Roman" panose="02020603050405020304" pitchFamily="18" charset="0"/>
                <a:cs typeface="Times New Roman" panose="02020603050405020304" pitchFamily="18" charset="0"/>
              </a:rPr>
              <a:t>5. Поддерживать инициативу </a:t>
            </a:r>
            <a:r>
              <a:rPr lang="ru-RU" sz="5600" dirty="0" smtClean="0">
                <a:solidFill>
                  <a:schemeClr val="tx1"/>
                </a:solidFill>
                <a:latin typeface="Times New Roman" panose="02020603050405020304" pitchFamily="18" charset="0"/>
                <a:cs typeface="Times New Roman" panose="02020603050405020304" pitchFamily="18" charset="0"/>
              </a:rPr>
              <a:t>детей.</a:t>
            </a:r>
          </a:p>
          <a:p>
            <a:pPr algn="l"/>
            <a:r>
              <a:rPr lang="ru-RU" sz="5600" dirty="0" smtClean="0">
                <a:solidFill>
                  <a:schemeClr val="tx1"/>
                </a:solidFill>
                <a:latin typeface="Times New Roman" panose="02020603050405020304" pitchFamily="18" charset="0"/>
                <a:cs typeface="Times New Roman" panose="02020603050405020304" pitchFamily="18" charset="0"/>
              </a:rPr>
              <a:t>6</a:t>
            </a:r>
            <a:r>
              <a:rPr lang="ru-RU" sz="5600" dirty="0">
                <a:solidFill>
                  <a:schemeClr val="tx1"/>
                </a:solidFill>
                <a:latin typeface="Times New Roman" panose="02020603050405020304" pitchFamily="18" charset="0"/>
                <a:cs typeface="Times New Roman" panose="02020603050405020304" pitchFamily="18" charset="0"/>
              </a:rPr>
              <a:t>. Не оставлять без внимания, без поощрения даже самый маленький успех ребенка.</a:t>
            </a:r>
          </a:p>
          <a:p>
            <a:pPr algn="l"/>
            <a:endParaRPr lang="ru-RU" sz="4900" dirty="0">
              <a:latin typeface="Times New Roman" panose="02020603050405020304" pitchFamily="18" charset="0"/>
              <a:cs typeface="Times New Roman" panose="02020603050405020304" pitchFamily="18" charset="0"/>
            </a:endParaRPr>
          </a:p>
          <a:p>
            <a:pPr algn="just"/>
            <a:endParaRPr lang="ru-RU" sz="2800" b="1" dirty="0" smtClean="0">
              <a:solidFill>
                <a:schemeClr val="accent6">
                  <a:lumMod val="50000"/>
                </a:schemeClr>
              </a:solidFill>
              <a:latin typeface="Times New Roman" panose="02020603050405020304" pitchFamily="18" charset="0"/>
              <a:cs typeface="Times New Roman" panose="02020603050405020304" pitchFamily="18" charset="0"/>
            </a:endParaRPr>
          </a:p>
          <a:p>
            <a:pPr algn="just"/>
            <a:endParaRPr lang="ru-RU" sz="2800" b="1" dirty="0">
              <a:solidFill>
                <a:srgbClr val="0070C0"/>
              </a:solidFill>
              <a:latin typeface="Times New Roman" panose="02020603050405020304" pitchFamily="18" charset="0"/>
              <a:cs typeface="Times New Roman" panose="02020603050405020304" pitchFamily="18" charset="0"/>
            </a:endParaRPr>
          </a:p>
        </p:txBody>
      </p:sp>
      <p:pic>
        <p:nvPicPr>
          <p:cNvPr id="5" name="Picture 2" descr="http://im3-tub-ru.yandex.net/i?id=6365fc35f1da55c8f832062236c14bf1-99-144&amp;n=21"/>
          <p:cNvPicPr>
            <a:picLocks noChangeAspect="1" noChangeArrowheads="1"/>
          </p:cNvPicPr>
          <p:nvPr/>
        </p:nvPicPr>
        <p:blipFill>
          <a:blip r:embed="rId2" cstate="print"/>
          <a:srcRect r="2126" b="14321"/>
          <a:stretch>
            <a:fillRect/>
          </a:stretch>
        </p:blipFill>
        <p:spPr bwMode="auto">
          <a:xfrm>
            <a:off x="9128880" y="4551218"/>
            <a:ext cx="2471441" cy="2052782"/>
          </a:xfrm>
          <a:prstGeom prst="rect">
            <a:avLst/>
          </a:prstGeom>
          <a:noFill/>
          <a:effectLst>
            <a:glow rad="139700">
              <a:schemeClr val="accent2">
                <a:satMod val="175000"/>
                <a:alpha val="40000"/>
              </a:schemeClr>
            </a:glow>
            <a:softEdge rad="63500"/>
          </a:effectLst>
        </p:spPr>
      </p:pic>
    </p:spTree>
    <p:extLst>
      <p:ext uri="{BB962C8B-B14F-4D97-AF65-F5344CB8AC3E}">
        <p14:creationId xmlns:p14="http://schemas.microsoft.com/office/powerpoint/2010/main" val="822157836"/>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228299" y="207818"/>
            <a:ext cx="6635542" cy="699259"/>
          </a:xfrm>
        </p:spPr>
        <p:txBody>
          <a:bodyPr>
            <a:normAutofit/>
          </a:bodyPr>
          <a:lstStyle/>
          <a:p>
            <a:pPr algn="ctr"/>
            <a:r>
              <a:rPr lang="ru-RU" sz="3200" b="1" dirty="0" smtClean="0">
                <a:latin typeface="Times New Roman" panose="02020603050405020304" pitchFamily="18" charset="0"/>
                <a:cs typeface="Times New Roman" panose="02020603050405020304" pitchFamily="18" charset="0"/>
              </a:rPr>
              <a:t>Игры с сыпучим материалом</a:t>
            </a:r>
            <a:endParaRPr lang="ru-RU" sz="3200" b="1" dirty="0">
              <a:latin typeface="Times New Roman" panose="02020603050405020304" pitchFamily="18" charset="0"/>
              <a:cs typeface="Times New Roman" panose="02020603050405020304" pitchFamily="18" charset="0"/>
            </a:endParaRPr>
          </a:p>
        </p:txBody>
      </p:sp>
      <p:sp>
        <p:nvSpPr>
          <p:cNvPr id="3" name="Подзаголовок 2"/>
          <p:cNvSpPr>
            <a:spLocks noGrp="1"/>
          </p:cNvSpPr>
          <p:nvPr>
            <p:ph type="subTitle" idx="1"/>
          </p:nvPr>
        </p:nvSpPr>
        <p:spPr>
          <a:xfrm>
            <a:off x="855095" y="907077"/>
            <a:ext cx="9021170" cy="3162715"/>
          </a:xfrm>
        </p:spPr>
        <p:txBody>
          <a:bodyPr>
            <a:normAutofit/>
          </a:bodyPr>
          <a:lstStyle/>
          <a:p>
            <a:pPr algn="just"/>
            <a:r>
              <a:rPr lang="ru-RU" sz="2400" dirty="0" smtClean="0">
                <a:solidFill>
                  <a:schemeClr val="tx1"/>
                </a:solidFill>
                <a:latin typeface="Times New Roman" panose="02020603050405020304" pitchFamily="18" charset="0"/>
                <a:cs typeface="Times New Roman" panose="02020603050405020304" pitchFamily="18" charset="0"/>
              </a:rPr>
              <a:t>Игры:  «Золушка», «Разложи по тарелочкам», «</a:t>
            </a:r>
            <a:r>
              <a:rPr lang="ru-RU" sz="2400" dirty="0" err="1" smtClean="0">
                <a:solidFill>
                  <a:schemeClr val="tx1"/>
                </a:solidFill>
                <a:latin typeface="Times New Roman" panose="02020603050405020304" pitchFamily="18" charset="0"/>
                <a:cs typeface="Times New Roman" panose="02020603050405020304" pitchFamily="18" charset="0"/>
              </a:rPr>
              <a:t>Угадай,что</a:t>
            </a:r>
            <a:r>
              <a:rPr lang="ru-RU" sz="2400" dirty="0" smtClean="0">
                <a:solidFill>
                  <a:schemeClr val="tx1"/>
                </a:solidFill>
                <a:latin typeface="Times New Roman" panose="02020603050405020304" pitchFamily="18" charset="0"/>
                <a:cs typeface="Times New Roman" panose="02020603050405020304" pitchFamily="18" charset="0"/>
              </a:rPr>
              <a:t> в мешочке», «Нарисуй картину», «Наполни баночку» и др.</a:t>
            </a:r>
          </a:p>
          <a:p>
            <a:pPr algn="just"/>
            <a:r>
              <a:rPr lang="ru-RU" sz="2400" dirty="0" smtClean="0">
                <a:solidFill>
                  <a:schemeClr val="tx1"/>
                </a:solidFill>
                <a:latin typeface="Times New Roman" panose="02020603050405020304" pitchFamily="18" charset="0"/>
                <a:cs typeface="Times New Roman" panose="02020603050405020304" pitchFamily="18" charset="0"/>
              </a:rPr>
              <a:t> Для игры используются разные крупы. Предлагаем </a:t>
            </a:r>
            <a:r>
              <a:rPr lang="ru-RU" sz="2400" dirty="0">
                <a:solidFill>
                  <a:schemeClr val="tx1"/>
                </a:solidFill>
                <a:latin typeface="Times New Roman" panose="02020603050405020304" pitchFamily="18" charset="0"/>
                <a:cs typeface="Times New Roman" panose="02020603050405020304" pitchFamily="18" charset="0"/>
              </a:rPr>
              <a:t>разобрать нескольким  детям ( можно играть по командам) смешанную крупу  на приготовленные  тарелочки. по цвету,  ,  при этом ребенок объясняет какую крупу  берет и на какую тарелочку по цвету разбирает. Побеждает тот кто первый правильно соберёт крупу на свою тарелочку.</a:t>
            </a:r>
            <a:endParaRPr lang="ru-RU" sz="2400" dirty="0" smtClean="0">
              <a:solidFill>
                <a:schemeClr val="tx1"/>
              </a:solidFill>
              <a:latin typeface="Times New Roman" panose="02020603050405020304" pitchFamily="18" charset="0"/>
              <a:cs typeface="Times New Roman" panose="02020603050405020304" pitchFamily="18" charset="0"/>
            </a:endParaRPr>
          </a:p>
          <a:p>
            <a:pPr algn="just"/>
            <a:endParaRPr lang="ru-RU" sz="2800" dirty="0">
              <a:latin typeface="Times New Roman" panose="02020603050405020304" pitchFamily="18" charset="0"/>
              <a:cs typeface="Times New Roman" panose="02020603050405020304" pitchFamily="18" charset="0"/>
            </a:endParaRPr>
          </a:p>
        </p:txBody>
      </p:sp>
      <p:pic>
        <p:nvPicPr>
          <p:cNvPr id="6" name="Picture 6" descr="http://im2-tub-ru.yandex.net/i?id=f10225c13936e74dac461c71f7de4965-57-144&amp;n=21"/>
          <p:cNvPicPr>
            <a:picLocks noChangeAspect="1" noChangeArrowheads="1"/>
          </p:cNvPicPr>
          <p:nvPr/>
        </p:nvPicPr>
        <p:blipFill>
          <a:blip r:embed="rId2" cstate="print"/>
          <a:srcRect/>
          <a:stretch>
            <a:fillRect/>
          </a:stretch>
        </p:blipFill>
        <p:spPr bwMode="auto">
          <a:xfrm>
            <a:off x="1013161" y="4069792"/>
            <a:ext cx="2438401" cy="2438401"/>
          </a:xfrm>
          <a:prstGeom prst="rect">
            <a:avLst/>
          </a:prstGeom>
          <a:noFill/>
          <a:effectLst>
            <a:glow rad="139700">
              <a:schemeClr val="accent2">
                <a:satMod val="175000"/>
                <a:alpha val="40000"/>
              </a:schemeClr>
            </a:glow>
            <a:softEdge rad="63500"/>
          </a:effectLst>
        </p:spPr>
      </p:pic>
      <p:pic>
        <p:nvPicPr>
          <p:cNvPr id="7" name="Рисунок 6" descr="https://www.maam.ru/upload/blogs/9b699a8ac30319ce5ff450ab928f944d.jpg.jpg"/>
          <p:cNvPicPr/>
          <p:nvPr/>
        </p:nvPicPr>
        <p:blipFill>
          <a:blip r:embed="rId3">
            <a:extLst>
              <a:ext uri="{28A0092B-C50C-407E-A947-70E740481C1C}">
                <a14:useLocalDpi xmlns:a14="http://schemas.microsoft.com/office/drawing/2010/main" val="0"/>
              </a:ext>
            </a:extLst>
          </a:blip>
          <a:srcRect/>
          <a:stretch>
            <a:fillRect/>
          </a:stretch>
        </p:blipFill>
        <p:spPr bwMode="auto">
          <a:xfrm>
            <a:off x="5365680" y="4071324"/>
            <a:ext cx="3582842" cy="2436869"/>
          </a:xfrm>
          <a:prstGeom prst="rect">
            <a:avLst/>
          </a:prstGeom>
          <a:noFill/>
          <a:ln>
            <a:noFill/>
          </a:ln>
        </p:spPr>
      </p:pic>
    </p:spTree>
    <p:extLst>
      <p:ext uri="{BB962C8B-B14F-4D97-AF65-F5344CB8AC3E}">
        <p14:creationId xmlns:p14="http://schemas.microsoft.com/office/powerpoint/2010/main" val="2456421805"/>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955040" y="1"/>
            <a:ext cx="7138082" cy="596767"/>
          </a:xfrm>
        </p:spPr>
        <p:txBody>
          <a:bodyPr>
            <a:noAutofit/>
          </a:bodyPr>
          <a:lstStyle/>
          <a:p>
            <a:pPr algn="just"/>
            <a:r>
              <a:rPr lang="ru-RU" sz="3200" b="1" dirty="0" smtClean="0">
                <a:latin typeface="Times New Roman" panose="02020603050405020304" pitchFamily="18" charset="0"/>
                <a:cs typeface="Times New Roman" panose="02020603050405020304" pitchFamily="18" charset="0"/>
              </a:rPr>
              <a:t>Игры с прищепками (скрепками)</a:t>
            </a:r>
            <a:endParaRPr lang="ru-RU" sz="3200" b="1" dirty="0">
              <a:latin typeface="Times New Roman" panose="02020603050405020304" pitchFamily="18" charset="0"/>
              <a:cs typeface="Times New Roman" panose="02020603050405020304" pitchFamily="18" charset="0"/>
            </a:endParaRPr>
          </a:p>
        </p:txBody>
      </p:sp>
      <p:sp>
        <p:nvSpPr>
          <p:cNvPr id="3" name="Подзаголовок 2"/>
          <p:cNvSpPr>
            <a:spLocks noGrp="1"/>
          </p:cNvSpPr>
          <p:nvPr>
            <p:ph type="subTitle" idx="1"/>
          </p:nvPr>
        </p:nvSpPr>
        <p:spPr>
          <a:xfrm>
            <a:off x="668740" y="818867"/>
            <a:ext cx="10222173" cy="6039134"/>
          </a:xfrm>
        </p:spPr>
        <p:txBody>
          <a:bodyPr>
            <a:normAutofit/>
          </a:bodyPr>
          <a:lstStyle/>
          <a:p>
            <a:pPr algn="just"/>
            <a:r>
              <a:rPr lang="ru-RU" sz="2400" dirty="0">
                <a:solidFill>
                  <a:schemeClr val="tx1"/>
                </a:solidFill>
                <a:latin typeface="Times New Roman" panose="02020603050405020304" pitchFamily="18" charset="0"/>
                <a:cs typeface="Times New Roman" panose="02020603050405020304" pitchFamily="18" charset="0"/>
              </a:rPr>
              <a:t>В работе раскрывается значение использования дидактических игр с прищепками в проведении звукобуквенного анализа слогов и слов у детей с речевыми нарушениями. Включение данных игр в коррекционные занятия помогает детям непринужденно усваивать </a:t>
            </a:r>
            <a:r>
              <a:rPr lang="ru-RU" sz="2400" dirty="0" smtClean="0">
                <a:solidFill>
                  <a:schemeClr val="tx1"/>
                </a:solidFill>
                <a:latin typeface="Times New Roman" panose="02020603050405020304" pitchFamily="18" charset="0"/>
                <a:cs typeface="Times New Roman" panose="02020603050405020304" pitchFamily="18" charset="0"/>
              </a:rPr>
              <a:t>речевой материал.</a:t>
            </a:r>
          </a:p>
          <a:p>
            <a:pPr algn="just"/>
            <a:r>
              <a:rPr lang="ru-RU" sz="2400" b="1" dirty="0" smtClean="0">
                <a:solidFill>
                  <a:schemeClr val="tx1"/>
                </a:solidFill>
                <a:latin typeface="Times New Roman" panose="02020603050405020304" pitchFamily="18" charset="0"/>
                <a:cs typeface="Times New Roman" panose="02020603050405020304" pitchFamily="18" charset="0"/>
              </a:rPr>
              <a:t>«Определи ,какой  звук в слоге»</a:t>
            </a:r>
          </a:p>
          <a:p>
            <a:pPr algn="just"/>
            <a:r>
              <a:rPr lang="ru-RU" sz="2400" b="1" dirty="0" smtClean="0">
                <a:solidFill>
                  <a:schemeClr val="tx1"/>
                </a:solidFill>
                <a:latin typeface="Times New Roman" panose="02020603050405020304" pitchFamily="18" charset="0"/>
                <a:cs typeface="Times New Roman" panose="02020603050405020304" pitchFamily="18" charset="0"/>
              </a:rPr>
              <a:t>«Подбери картинку к схеме»</a:t>
            </a:r>
            <a:endParaRPr lang="ru-RU" b="1" dirty="0">
              <a:solidFill>
                <a:schemeClr val="tx1"/>
              </a:solidFill>
              <a:latin typeface="Times New Roman" panose="02020603050405020304" pitchFamily="18" charset="0"/>
              <a:cs typeface="Times New Roman" panose="02020603050405020304" pitchFamily="18" charset="0"/>
            </a:endParaRPr>
          </a:p>
        </p:txBody>
      </p:sp>
      <p:pic>
        <p:nvPicPr>
          <p:cNvPr id="8" name="Рисунок 7" descr="https://cs5.livemaster.ru/storage/23/4b/63d9ebf8eea00a87a6c8f6a428ho--kukly-igrushki-igra-s-prischepkami-uchimsya.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63809" y="3969326"/>
            <a:ext cx="2802904" cy="2473037"/>
          </a:xfrm>
          <a:prstGeom prst="rect">
            <a:avLst/>
          </a:prstGeom>
          <a:noFill/>
          <a:ln>
            <a:noFill/>
          </a:ln>
        </p:spPr>
      </p:pic>
      <p:pic>
        <p:nvPicPr>
          <p:cNvPr id="9" name="Рисунок 8" descr="https://ped-kopilka.ru/upload/blogs/25798_bfc979a2b5751562c7806471089e6751.jpg.jpg"/>
          <p:cNvPicPr/>
          <p:nvPr/>
        </p:nvPicPr>
        <p:blipFill rotWithShape="1">
          <a:blip r:embed="rId3">
            <a:extLst>
              <a:ext uri="{28A0092B-C50C-407E-A947-70E740481C1C}">
                <a14:useLocalDpi xmlns:a14="http://schemas.microsoft.com/office/drawing/2010/main" val="0"/>
              </a:ext>
            </a:extLst>
          </a:blip>
          <a:srcRect l="17198" t="1913" r="11631" b="4349"/>
          <a:stretch/>
        </p:blipFill>
        <p:spPr bwMode="auto">
          <a:xfrm>
            <a:off x="8093122" y="3543298"/>
            <a:ext cx="2937973" cy="2732811"/>
          </a:xfrm>
          <a:prstGeom prst="rect">
            <a:avLst/>
          </a:prstGeom>
          <a:noFill/>
          <a:ln>
            <a:noFill/>
          </a:ln>
          <a:extLst>
            <a:ext uri="{53640926-AAD7-44D8-BBD7-CCE9431645EC}">
              <a14:shadowObscured xmlns:a14="http://schemas.microsoft.com/office/drawing/2010/main"/>
            </a:ext>
          </a:extLst>
        </p:spPr>
      </p:pic>
      <p:pic>
        <p:nvPicPr>
          <p:cNvPr id="10" name="Рисунок 9" descr="https://ped-kopilka.ru/upload/blogs/25798_f9c5efb02653253041ddd3e3319caba6.jpg.jpg"/>
          <p:cNvPicPr/>
          <p:nvPr/>
        </p:nvPicPr>
        <p:blipFill>
          <a:blip r:embed="rId4">
            <a:extLst>
              <a:ext uri="{28A0092B-C50C-407E-A947-70E740481C1C}">
                <a14:useLocalDpi xmlns:a14="http://schemas.microsoft.com/office/drawing/2010/main" val="0"/>
              </a:ext>
            </a:extLst>
          </a:blip>
          <a:srcRect/>
          <a:stretch>
            <a:fillRect/>
          </a:stretch>
        </p:blipFill>
        <p:spPr bwMode="auto">
          <a:xfrm>
            <a:off x="3948545" y="3969326"/>
            <a:ext cx="3262745" cy="2473037"/>
          </a:xfrm>
          <a:prstGeom prst="rect">
            <a:avLst/>
          </a:prstGeom>
          <a:noFill/>
          <a:ln>
            <a:noFill/>
          </a:ln>
        </p:spPr>
      </p:pic>
    </p:spTree>
    <p:extLst>
      <p:ext uri="{BB962C8B-B14F-4D97-AF65-F5344CB8AC3E}">
        <p14:creationId xmlns:p14="http://schemas.microsoft.com/office/powerpoint/2010/main" val="3742953505"/>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Грань">
  <a:themeElements>
    <a:clrScheme name="Грань">
      <a:dk1>
        <a:sysClr val="windowText" lastClr="000000"/>
      </a:dk1>
      <a:lt1>
        <a:sysClr val="window" lastClr="FFFFFF"/>
      </a:lt1>
      <a:dk2>
        <a:srgbClr val="2C3C43"/>
      </a:dk2>
      <a:lt2>
        <a:srgbClr val="EBEBEB"/>
      </a:lt2>
      <a:accent1>
        <a:srgbClr val="F496CB"/>
      </a:accent1>
      <a:accent2>
        <a:srgbClr val="BC356F"/>
      </a:accent2>
      <a:accent3>
        <a:srgbClr val="E65331"/>
      </a:accent3>
      <a:accent4>
        <a:srgbClr val="F27E19"/>
      </a:accent4>
      <a:accent5>
        <a:srgbClr val="F2AC19"/>
      </a:accent5>
      <a:accent6>
        <a:srgbClr val="BC80E0"/>
      </a:accent6>
      <a:hlink>
        <a:srgbClr val="EF5285"/>
      </a:hlink>
      <a:folHlink>
        <a:srgbClr val="F77F90"/>
      </a:folHlink>
    </a:clrScheme>
    <a:fontScheme name="Грань">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Грань">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23659B44-6E34-4CE8-8F0D-387DA7996826}"/>
    </a:ext>
  </a:extLst>
</a:theme>
</file>

<file path=docProps/app.xml><?xml version="1.0" encoding="utf-8"?>
<Properties xmlns="http://schemas.openxmlformats.org/officeDocument/2006/extended-properties" xmlns:vt="http://schemas.openxmlformats.org/officeDocument/2006/docPropsVTypes">
  <Template>Facet</Template>
  <TotalTime>860</TotalTime>
  <Words>1076</Words>
  <Application>Microsoft Office PowerPoint</Application>
  <PresentationFormat>Широкоэкранный</PresentationFormat>
  <Paragraphs>144</Paragraphs>
  <Slides>24</Slides>
  <Notes>0</Notes>
  <HiddenSlides>0</HiddenSlides>
  <MMClips>0</MMClips>
  <ScaleCrop>false</ScaleCrop>
  <HeadingPairs>
    <vt:vector size="6" baseType="variant">
      <vt:variant>
        <vt:lpstr>Использованные шрифты</vt:lpstr>
      </vt:variant>
      <vt:variant>
        <vt:i4>5</vt:i4>
      </vt:variant>
      <vt:variant>
        <vt:lpstr>Тема</vt:lpstr>
      </vt:variant>
      <vt:variant>
        <vt:i4>1</vt:i4>
      </vt:variant>
      <vt:variant>
        <vt:lpstr>Заголовки слайдов</vt:lpstr>
      </vt:variant>
      <vt:variant>
        <vt:i4>24</vt:i4>
      </vt:variant>
    </vt:vector>
  </HeadingPairs>
  <TitlesOfParts>
    <vt:vector size="30" baseType="lpstr">
      <vt:lpstr>Arial</vt:lpstr>
      <vt:lpstr>Calibri</vt:lpstr>
      <vt:lpstr>Times New Roman</vt:lpstr>
      <vt:lpstr>Trebuchet MS</vt:lpstr>
      <vt:lpstr>Wingdings 3</vt:lpstr>
      <vt:lpstr>Грань</vt:lpstr>
      <vt:lpstr>  </vt:lpstr>
      <vt:lpstr>  «Рука – это инструмент всех инструментов»  Аристотель.   </vt:lpstr>
      <vt:lpstr>Работа с мозаикой </vt:lpstr>
      <vt:lpstr>Много мебели в квартире  Раз, два, три, четыре,  Много мебели в квартире.   В шкаф повесим мы рубашку,  А в буфет поставим чашку.   Чтобы ножки отдохнули,  Посидим чуть-чуть на стуле.  А когда мы крепко спали,  На кровати мы лежали.  А потом мы с котом  Посидели за столом.  Чай с вареньем дружно пили.  Много мебели в квартире. Н. Нищева </vt:lpstr>
      <vt:lpstr>ИГРЫ С ПУГОВИЦАМИ</vt:lpstr>
      <vt:lpstr>   Игры с крупой, бусинками, мелкими камешками. </vt:lpstr>
      <vt:lpstr> Лепка из пластилина, глины и соленого теста.</vt:lpstr>
      <vt:lpstr>Игры с сыпучим материалом</vt:lpstr>
      <vt:lpstr>Игры с прищепками (скрепками)</vt:lpstr>
      <vt:lpstr>  Шнуровки - зачем они? </vt:lpstr>
      <vt:lpstr>АППЛИКАЦИЯ</vt:lpstr>
      <vt:lpstr>Оригами</vt:lpstr>
      <vt:lpstr>Рисование</vt:lpstr>
      <vt:lpstr>Графические упражнения.</vt:lpstr>
      <vt:lpstr>Массаж рук  </vt:lpstr>
      <vt:lpstr>Массаж рук </vt:lpstr>
      <vt:lpstr>Массаж и самомассаж кистей и пальцев рук. </vt:lpstr>
      <vt:lpstr>Что здесь в сундучке чудесном? Каждый может угадать,стоит только и руки взять Стоит только в руки взять!  Вот массажу и конец. А кто делал — молодец! </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diakov.net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консультации для родителей        « Развитие мелкой моторики у детей»</dc:title>
  <dc:creator>Боричева С.А.</dc:creator>
  <cp:lastModifiedBy>bratishkin_off</cp:lastModifiedBy>
  <cp:revision>77</cp:revision>
  <dcterms:created xsi:type="dcterms:W3CDTF">2016-03-20T13:08:03Z</dcterms:created>
  <dcterms:modified xsi:type="dcterms:W3CDTF">2022-03-12T16:38:28Z</dcterms:modified>
</cp:coreProperties>
</file>