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65" r:id="rId2"/>
    <p:sldId id="257" r:id="rId3"/>
    <p:sldId id="293" r:id="rId4"/>
    <p:sldId id="276" r:id="rId5"/>
    <p:sldId id="298" r:id="rId6"/>
    <p:sldId id="295" r:id="rId7"/>
    <p:sldId id="296" r:id="rId8"/>
    <p:sldId id="297" r:id="rId9"/>
    <p:sldId id="286" r:id="rId10"/>
    <p:sldId id="275" r:id="rId11"/>
    <p:sldId id="288" r:id="rId12"/>
    <p:sldId id="289" r:id="rId13"/>
    <p:sldId id="290" r:id="rId14"/>
    <p:sldId id="272" r:id="rId15"/>
    <p:sldId id="278" r:id="rId16"/>
    <p:sldId id="291" r:id="rId17"/>
    <p:sldId id="299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5C64"/>
    <a:srgbClr val="244147"/>
    <a:srgbClr val="FF7979"/>
    <a:srgbClr val="EDA413"/>
    <a:srgbClr val="FF9933"/>
    <a:srgbClr val="FF5050"/>
    <a:srgbClr val="FF99CC"/>
    <a:srgbClr val="CC66FF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1234" y="5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6B3019-B37F-481E-A3FB-0BCA91066FD3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A9A220-9776-43C0-A85C-5826967851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831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4407-4FD5-433D-82A3-F27B5AC7C2FB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D818-1919-44B4-A04C-14A4E5F825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514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4407-4FD5-433D-82A3-F27B5AC7C2FB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D818-1919-44B4-A04C-14A4E5F825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063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4407-4FD5-433D-82A3-F27B5AC7C2FB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D818-1919-44B4-A04C-14A4E5F825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1046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4407-4FD5-433D-82A3-F27B5AC7C2FB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D818-1919-44B4-A04C-14A4E5F825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955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4407-4FD5-433D-82A3-F27B5AC7C2FB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D818-1919-44B4-A04C-14A4E5F825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924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4407-4FD5-433D-82A3-F27B5AC7C2FB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D818-1919-44B4-A04C-14A4E5F825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759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4407-4FD5-433D-82A3-F27B5AC7C2FB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D818-1919-44B4-A04C-14A4E5F825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222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4407-4FD5-433D-82A3-F27B5AC7C2FB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D818-1919-44B4-A04C-14A4E5F825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234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4407-4FD5-433D-82A3-F27B5AC7C2FB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D818-1919-44B4-A04C-14A4E5F825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648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4407-4FD5-433D-82A3-F27B5AC7C2FB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D818-1919-44B4-A04C-14A4E5F825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116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14407-4FD5-433D-82A3-F27B5AC7C2FB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3D818-1919-44B4-A04C-14A4E5F825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8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14407-4FD5-433D-82A3-F27B5AC7C2FB}" type="datetimeFigureOut">
              <a:rPr lang="ru-RU" smtClean="0"/>
              <a:t>23.05.2023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3D818-1919-44B4-A04C-14A4E5F825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658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87286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155" y="269755"/>
            <a:ext cx="8798311" cy="94631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Шахид-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Минар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г. Дакка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55" y="1325520"/>
            <a:ext cx="8798311" cy="5532480"/>
          </a:xfrm>
        </p:spPr>
      </p:pic>
    </p:spTree>
    <p:extLst>
      <p:ext uri="{BB962C8B-B14F-4D97-AF65-F5344CB8AC3E}">
        <p14:creationId xmlns:p14="http://schemas.microsoft.com/office/powerpoint/2010/main" val="28998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24829" y="3546088"/>
            <a:ext cx="7549376" cy="8920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2" y="78059"/>
            <a:ext cx="9026653" cy="6779941"/>
          </a:xfrm>
        </p:spPr>
      </p:pic>
    </p:spTree>
    <p:extLst>
      <p:ext uri="{BB962C8B-B14F-4D97-AF65-F5344CB8AC3E}">
        <p14:creationId xmlns:p14="http://schemas.microsoft.com/office/powerpoint/2010/main" val="3639040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91"/>
          <a:stretch/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273672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317" y="1812926"/>
            <a:ext cx="7886700" cy="1325563"/>
          </a:xfrm>
        </p:spPr>
        <p:txBody>
          <a:bodyPr>
            <a:normAutofit fontScale="90000"/>
          </a:bodyPr>
          <a:lstStyle/>
          <a:p>
            <a:pPr algn="just"/>
            <a:r>
              <a:rPr lang="ru-RU" b="1" dirty="0"/>
              <a:t>Русским языком на данный момент владеют более 260 млн человек. В Интернете он является вторым по популярности и занимает 7 место в мире по владеющих языком как </a:t>
            </a:r>
            <a:r>
              <a:rPr lang="ru-RU" b="1" dirty="0" smtClean="0"/>
              <a:t>родным.</a:t>
            </a:r>
            <a:endParaRPr lang="ru-RU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134" y="3574187"/>
            <a:ext cx="3109384" cy="32838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052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465" y="124389"/>
            <a:ext cx="7516729" cy="868363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Вспомните </a:t>
            </a: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пословицы </a:t>
            </a:r>
            <a:b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язык.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87" t="620" r="12931" b="2127"/>
          <a:stretch/>
        </p:blipFill>
        <p:spPr>
          <a:xfrm>
            <a:off x="409929" y="1081668"/>
            <a:ext cx="4315521" cy="57763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332" y="1718760"/>
            <a:ext cx="3244334" cy="22510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542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5327"/>
            <a:ext cx="9066794" cy="6523357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8236" y="546410"/>
            <a:ext cx="4215161" cy="483963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US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Словом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можно убить, словом можно спасти,</a:t>
            </a:r>
            <a:b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Словом можно полки за собой повести.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Словом можно продать, и предать, и купить,</a:t>
            </a:r>
            <a:b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Слово можно в разящий свинец перелить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38906" y="546410"/>
            <a:ext cx="3880625" cy="4839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 слова всем словам в языке нашем есть:</a:t>
            </a:r>
            <a:b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Слава, Родина, Верность, Свобода и Честь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32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Вадим </a:t>
            </a:r>
            <a:r>
              <a:rPr lang="ru-RU" sz="3200" i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Шефнер</a:t>
            </a:r>
            <a:r>
              <a:rPr lang="ru-RU" sz="3200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«Слова»</a:t>
            </a:r>
            <a:endParaRPr lang="ru-RU" sz="32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235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6115" y="484794"/>
            <a:ext cx="823657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 дни сомнений, во дни тягостных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раздумий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 судьбах моей родины, –  ты один мне поддержка и опора, о великий, могучий,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правдивый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 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свободный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русский язык! Не будь тебя – как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 впасть в отчаяние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 виде всего, что совершается дома? Но нельзя верить, чтобы такой язык не был дан великому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народу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marL="0" indent="0" algn="r">
              <a:buNone/>
            </a:pP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И.С. Тургенев «Русский язык».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123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4875" y="-792163"/>
            <a:ext cx="10953750" cy="8229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779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168" y="591015"/>
            <a:ext cx="4208657" cy="1539940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Язык – 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3600" y="2130955"/>
            <a:ext cx="4130829" cy="4188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68" y="2130955"/>
            <a:ext cx="4409378" cy="4188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8703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61" y="245327"/>
            <a:ext cx="8633768" cy="6466895"/>
          </a:xfrm>
        </p:spPr>
      </p:pic>
      <p:sp>
        <p:nvSpPr>
          <p:cNvPr id="5" name="TextBox 4"/>
          <p:cNvSpPr txBox="1"/>
          <p:nvPr/>
        </p:nvSpPr>
        <p:spPr>
          <a:xfrm>
            <a:off x="1694984" y="602166"/>
            <a:ext cx="680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02096" y="4787424"/>
            <a:ext cx="680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33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4" t="13737" r="8121" b="6318"/>
          <a:stretch/>
        </p:blipFill>
        <p:spPr>
          <a:xfrm>
            <a:off x="1243" y="0"/>
            <a:ext cx="9142757" cy="6858000"/>
          </a:xfrm>
        </p:spPr>
      </p:pic>
    </p:spTree>
    <p:extLst>
      <p:ext uri="{BB962C8B-B14F-4D97-AF65-F5344CB8AC3E}">
        <p14:creationId xmlns:p14="http://schemas.microsoft.com/office/powerpoint/2010/main" val="303283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67" y="84667"/>
            <a:ext cx="8636000" cy="63838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641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23963"/>
            <a:ext cx="9144000" cy="9144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550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667" y="541866"/>
            <a:ext cx="5331182" cy="4216402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49249" y="461959"/>
            <a:ext cx="3553884" cy="3584575"/>
          </a:xfrm>
        </p:spPr>
        <p:txBody>
          <a:bodyPr>
            <a:no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Имя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существительное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это самостоятельная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речи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обозначает предмет или явление и отвечает на вопросы «Кто? Что?». Например: Кто? – человек, кто? – орёл, кто? –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Карлсон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Что? – яблоко, что? – движение, что? – воспоминание. Имена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существительные</a:t>
            </a:r>
            <a:r>
              <a:rPr lang="ru-RU" sz="200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морфологические признаки рода, числа и падежа. Имена 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существительные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относятся к одному из трёх склонений.</a:t>
            </a:r>
          </a:p>
        </p:txBody>
      </p:sp>
    </p:spTree>
    <p:extLst>
      <p:ext uri="{BB962C8B-B14F-4D97-AF65-F5344CB8AC3E}">
        <p14:creationId xmlns:p14="http://schemas.microsoft.com/office/powerpoint/2010/main" val="110010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388" y="2861309"/>
            <a:ext cx="2744922" cy="2067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72120" y="4283604"/>
            <a:ext cx="2165746" cy="288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24" y="0"/>
            <a:ext cx="3321341" cy="2370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9411" y="4839903"/>
            <a:ext cx="2304589" cy="1950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0200" y="0"/>
            <a:ext cx="2324100" cy="1654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832" y="4921344"/>
            <a:ext cx="3224478" cy="1787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911" y="1993399"/>
            <a:ext cx="2991806" cy="2208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832" y="677333"/>
            <a:ext cx="3022531" cy="2183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363" y="1566333"/>
            <a:ext cx="2715304" cy="1945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1932" y="3276072"/>
            <a:ext cx="2190221" cy="1563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1461" y="3343806"/>
            <a:ext cx="2316686" cy="1582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708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37063"/>
          </a:xfrm>
          <a:ln>
            <a:solidFill>
              <a:srgbClr val="FF99CC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возникновения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Международного дня родного языка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7" y="1037063"/>
            <a:ext cx="9143999" cy="2051825"/>
          </a:xfrm>
          <a:solidFill>
            <a:srgbClr val="FF7979"/>
          </a:solidFill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Датой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Международного дня родного языка,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выбран день, когда в 1952 году в городе Дакка (ныне – столица Бангладеш) пакистанские власти подавили акцию протеста митингующих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студентов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7" y="3088888"/>
            <a:ext cx="9143999" cy="147540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Они выступали против запрета на использование в стране своего </a:t>
            </a:r>
            <a:r>
              <a:rPr lang="ru-RU" sz="28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родного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бенгальского языка. В память о них в Дакке установлен </a:t>
            </a:r>
            <a:r>
              <a:rPr lang="ru-RU" sz="28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памятник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Шахид-</a:t>
            </a:r>
            <a:r>
              <a:rPr lang="ru-RU" sz="2800" b="1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Минар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7" y="4541530"/>
            <a:ext cx="9144001" cy="2374689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Этот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день был учрежден на генеральной конференции ЮНЕСКО в 1999 году и впервые отмечался в 2000 году. Праздник направлен на </a:t>
            </a:r>
            <a:r>
              <a:rPr lang="ru-RU" sz="28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сохранение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родных языков, на признание их всех </a:t>
            </a:r>
            <a:r>
              <a:rPr lang="ru-RU" sz="2800" b="1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равными</a:t>
            </a:r>
            <a:r>
              <a:rPr lang="ru-RU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24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4174</TotalTime>
  <Words>153</Words>
  <Application>Microsoft Office PowerPoint</Application>
  <PresentationFormat>Экран (4:3)</PresentationFormat>
  <Paragraphs>19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Язык –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История возникновения  Международного дня родного языка</vt:lpstr>
      <vt:lpstr>Памятник Шахид-Минар в г. Дакка</vt:lpstr>
      <vt:lpstr>Презентация PowerPoint</vt:lpstr>
      <vt:lpstr>Презентация PowerPoint</vt:lpstr>
      <vt:lpstr>Русским языком на данный момент владеют более 260 млн человек. В Интернете он является вторым по популярности и занимает 7 место в мире по владеющих языком как родным.</vt:lpstr>
      <vt:lpstr>Вспомните пословицы  про язык.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Татьяна</cp:lastModifiedBy>
  <cp:revision>81</cp:revision>
  <dcterms:created xsi:type="dcterms:W3CDTF">2023-02-19T12:38:42Z</dcterms:created>
  <dcterms:modified xsi:type="dcterms:W3CDTF">2023-05-23T19:46:22Z</dcterms:modified>
</cp:coreProperties>
</file>