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1" r:id="rId3"/>
    <p:sldId id="301" r:id="rId4"/>
    <p:sldId id="277" r:id="rId5"/>
    <p:sldId id="272" r:id="rId6"/>
    <p:sldId id="313" r:id="rId7"/>
    <p:sldId id="310" r:id="rId8"/>
    <p:sldId id="266" r:id="rId9"/>
    <p:sldId id="305" r:id="rId10"/>
    <p:sldId id="287" r:id="rId11"/>
    <p:sldId id="289" r:id="rId12"/>
    <p:sldId id="297" r:id="rId13"/>
    <p:sldId id="299" r:id="rId14"/>
    <p:sldId id="293" r:id="rId15"/>
    <p:sldId id="295" r:id="rId16"/>
    <p:sldId id="294" r:id="rId17"/>
    <p:sldId id="306" r:id="rId18"/>
    <p:sldId id="322" r:id="rId19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2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663300"/>
    <a:srgbClr val="000000"/>
    <a:srgbClr val="F0F3CF"/>
    <a:srgbClr val="FF99CC"/>
    <a:srgbClr val="669900"/>
    <a:srgbClr val="CC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-594" y="-72"/>
      </p:cViewPr>
      <p:guideLst>
        <p:guide orient="horz" pos="2180"/>
        <p:guide pos="28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3717925"/>
            <a:ext cx="8207375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9900" y="4940300"/>
            <a:ext cx="8212138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algn="r">
              <a:buNone/>
            </a:pPr>
            <a:fld id="{9A0DB2DC-4C9A-4742-B13C-FB6460FD3503}" type="slidenum">
              <a:rPr lang="ru-RU" dirty="0"/>
            </a:fld>
            <a:endParaRPr lang="ru-RU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0" hangingPunct="0">
              <a:buNone/>
            </a:pPr>
            <a:fld id="{9A0DB2DC-4C9A-4742-B13C-FB6460FD3503}" type="slidenum">
              <a:rPr lang="ru-RU" dirty="0">
                <a:latin typeface="Arial" panose="020B0604020202020204" pitchFamily="34" charset="0"/>
              </a:rPr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987425"/>
          </a:xfrm>
        </p:spPr>
        <p:txBody>
          <a:bodyPr/>
          <a:p>
            <a:pPr algn="ctr"/>
            <a:r>
              <a:rPr lang="en-US" altLang="ru-RU">
                <a:solidFill>
                  <a:srgbClr val="FF0000"/>
                </a:solidFill>
              </a:rPr>
              <a:t>The environment  protection</a:t>
            </a:r>
            <a:endParaRPr lang="en-US" altLang="ru-RU">
              <a:solidFill>
                <a:srgbClr val="FF0000"/>
              </a:solidFill>
            </a:endParaRPr>
          </a:p>
        </p:txBody>
      </p:sp>
      <p:sp>
        <p:nvSpPr>
          <p:cNvPr id="5" name="Замещающее содержимое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ru-RU"/>
              <a:t>Презентация по английском языку  для студентов СПО</a:t>
            </a:r>
            <a:endParaRPr lang="ru-RU" altLang="ru-RU"/>
          </a:p>
          <a:p>
            <a:r>
              <a:rPr lang="ru-RU" altLang="ru-RU"/>
              <a:t>Тема: «Защита окружающей среды»</a:t>
            </a:r>
            <a:endParaRPr lang="ru-RU" altLang="ru-RU"/>
          </a:p>
          <a:p>
            <a:r>
              <a:rPr lang="ru-RU" altLang="ru-RU"/>
              <a:t>Выполнил: преподаватель английского языка высшей категории ГБПОУ КК       «Славянский электротехнологический техникум»</a:t>
            </a:r>
            <a:endParaRPr lang="ru-RU" altLang="ru-RU"/>
          </a:p>
          <a:p>
            <a:pPr marL="0" indent="0">
              <a:buNone/>
            </a:pPr>
            <a:r>
              <a:rPr lang="ru-RU" altLang="ru-RU"/>
              <a:t>   Стеванич Галина Николаевна</a:t>
            </a:r>
            <a:endParaRPr lang="ru-RU" alt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13"/>
          </a:xfrm>
        </p:spPr>
        <p:txBody>
          <a:bodyPr vert="horz" wrap="square" lIns="92075" tIns="46038" rIns="92075" bIns="46038" numCol="1" anchor="ctr" anchorCtr="0" compatLnSpc="1"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60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 large number of ships on the water-</a:t>
            </a:r>
            <a:r>
              <a:rPr kumimoji="0" lang="en-US" sz="6000" b="0" i="1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very bad!</a:t>
            </a:r>
            <a:endParaRPr kumimoji="0" lang="en-US" sz="6000" b="0" i="1" u="sng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Группа 5"/>
          <p:cNvGrpSpPr/>
          <p:nvPr/>
        </p:nvGrpSpPr>
        <p:grpSpPr>
          <a:xfrm>
            <a:off x="500063" y="2214563"/>
            <a:ext cx="8215312" cy="4448175"/>
            <a:chOff x="500034" y="2214554"/>
            <a:chExt cx="8215370" cy="4448175"/>
          </a:xfrm>
        </p:grpSpPr>
        <p:pic>
          <p:nvPicPr>
            <p:cNvPr id="14340" name="Picture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85852" y="2214554"/>
              <a:ext cx="6667500" cy="4448175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5" name="Прямая соединительная линия 4"/>
            <p:cNvCxnSpPr/>
            <p:nvPr/>
          </p:nvCxnSpPr>
          <p:spPr>
            <a:xfrm>
              <a:off x="500034" y="2214554"/>
              <a:ext cx="8215370" cy="4357687"/>
            </a:xfrm>
            <a:prstGeom prst="line">
              <a:avLst/>
            </a:prstGeom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 vert="horz" wrap="square" lIns="92075" tIns="46038" rIns="92075" bIns="46038" numCol="1" anchor="ctr" anchorCtr="0" compatLnSpc="1">
            <a:normAutofit fontScale="9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en-US" sz="4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0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SAVE THE FOREST</a:t>
            </a:r>
            <a:br>
              <a:rPr kumimoji="0" lang="en-US" sz="4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9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It’s forests that harm the environment</a:t>
            </a:r>
            <a:endParaRPr kumimoji="0" lang="en-US" sz="4900" b="0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3" name="Содержимое 4" descr="150502878459b4eab0107551.22903829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928688" y="2000250"/>
            <a:ext cx="7078662" cy="44243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2018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2357438"/>
          </a:xfrm>
        </p:spPr>
        <p:txBody>
          <a:bodyPr vert="horz" wrap="square" lIns="92075" tIns="46038" rIns="92075" bIns="46038" numCol="1" anchor="ctr" anchorCtr="0" compatLnSpc="1"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72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Don't throw rubbish in the forest</a:t>
            </a:r>
            <a:endParaRPr kumimoji="0" lang="en-US" sz="72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8" descr="http://www.infoniac.ru/upload/medialibrary/392/3928bd6a11e3ca2a60976fd91a4168eb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14563" y="1571625"/>
            <a:ext cx="3883025" cy="2428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1121410"/>
          </a:xfrm>
        </p:spPr>
        <p:txBody>
          <a:bodyPr vert="horz" wrap="square" lIns="92075" tIns="46038" rIns="92075" bIns="46038" numCol="1" anchor="ctr" anchorCtr="0" compatLnSpc="1">
            <a:normAutofit fontScale="9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That the city was pure need to throw garbage in the trash.</a:t>
            </a:r>
            <a:endParaRPr kumimoji="0" lang="en-US" sz="44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2" name="Picture 2" descr="http://www.sostav.ru/articles/rus/2009/16.01/news/images/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13" y="3429000"/>
            <a:ext cx="2382837" cy="300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3" name="AutoShape 4" descr="data:image/jpeg;base64,/9j/4AAQSkZJRgABAQAAAQABAAD/2wCEAAkGBxMTEhQUExQWFhUXGBoYGBcXGBgYFxcXGBkYGBwYGhQYHCggGBolHBcXITEhJSkrLi4uFx8zODMsNygtLisBCgoKDg0OGhAQGiwkHyQsLCwsLCwsLCwsLCwsLCwsLCwsLCwsLCwsLCwsLCwsLCwsLCwsLCwsLCwsLCwsLCw3LP/AABEIALEBHAMBIgACEQEDEQH/xAAcAAABBQEBAQAAAAAAAAAAAAAGAAIDBAUHAQj/xABJEAABAwIDBAYHBAcGBAcAAAABAgMRACEEEjEFBkFREyJhcYGRByMyQqGxwVJy0fAUM2KCkrLhFTRzwtLxJENTgyVEVGNkosP/xAAZAQADAQEBAAAAAAAAAAAAAAABAgMABAX/xAAmEQACAgICAgICAgMAAAAAAAAAAQIRAyESMRNBIjJRYQTwQnGh/9oADAMBAAIRAxEAPwCr6NdkNkLzNZswyqzCQQdRHCod7NzEYVwFuciwVJB1TzTPEVu+i19cK04cOyizebBB5bfSzkS24o5YzG6BA858K41OsuzolH4aPnx0qClDlNMQ1IntFHG1dzkpzOBZVKkAAC5Ss3vwIFUsJsUIt0ZMOvplZ1SlAyGBoQTXS5o51FmTs1EMr7xPmKgxmBUpZBhEqKetwUlOaKIktqDEQBLKOAEwsa8zUL7QLong6rtuU1rC0DuM2WAgKRb1aSoGxUSrLI8xVrAbMcSpo5T1FkK5WnjV3oszSwf+kCIH/uGIv3VNiGl50lBUfXGb80H+lbkGjbG0iALD+Ks9p8qebJVMBQiZ1HCsEYRZbEpkhoX4g9KeXHKfKrmB2dkfC+sAHCBNwEZTedSZtRT2Z2ELr0IJynT68oq1s3ZKMS3ZBSqcwXxBGg7vxqnKOhWet0gRmEgRGYCD20Z7kN4lKQCgfD/VS5pN/UOJL2c56MhjKdUrIPeDFWFsQ0jwpbTQoLfCwcxfWYAtOe8dlT4pBCQBHtATPMEzbUDSkT3ZT1SBfDsCVk8B9bVc2OhbigMqUgmCQJPhNW8GwQlc2zJFuwq/pUmzwtqBkBgquFD3TRkCPQb+h5w9LiUyTAEE8sx4cK6TikiL1zv0bqCFvKywVDgZ94cu+jJ7GgzM2zc/dpH2Yz9t7Tawzed0wCYSBqpWsDyrne2d2emzPIPWVJKVRAngFc70T+kIpUhkG4D3xyGPnQ0MYs6zlzx2SJ+gou0rQFXTBzCtZXWkEf8AKeSR+8a393MOACOUj4JrXXunmX02YJKQcvEQ5KjI7KbhdnllRPA3PeYHLS1FZEwODQBb2IAxRHIJrzAMDNIjN5zztS3rE4x2eQ+QqPZigB0hiEwTpMTeml0BGw5jW2EkuRrCcupgg6CsTG7xhxRyghJiJibBI+h/iob2njVOuKWribDgBVYKp4RpbFk9hI7jQSATFwdBzJ+RA/drpW7D6S65lOYFIII0A/JrigcNdR9CGIScQ8hQEluR4KvQyr42aHZv7VSoYVaT9qQY4Zgb3oX26r1GEn3kOcdOvAPwrp+9zKQhIIsoGY7I/PhQl+i4VaWkONLWGcwSelCTBXeQBfXyqcJKhpxd2Zb+DjZ+C5lbxnszDhW6xgEDAuGPd1kczwr3HYhgtNNhhWRonJL1+uogyYvdM07BNKLJQBCMqSZVOskieGtBt/kyj+jC3Tw6EsYkk6hZF+TLw8r1U3gSHl2yGGECUkEA9IuxuYNEOytmspCgAvrII6y0xCkwY6nJRrPwexsHhi4n1yyvgFogC0SsouZqK+/IrL68UbGymCMGmIs7cceFYn6ShRURBGY36p+M0TYhbacGtCSbZ1g8TM2JAF+E0G7p7NCmJ/aI07BTQqd2CVxoK/RhiEpK0kAm5i1oUQBPH+lE+/Tp/R1ZbEtOmw5ZKBNy3cr7mntq+Z/CjHepYOHUebTw/wDqk/ShJu6Gr2c3ccVCr+6wfMCambcV0kT/AM10eGURULiuqr/DY+lSIPrf++58UimGoYXVZJk/qgfHPE+VTBKsx7HAPCNKgA6g/wAH/wDU1ebRKjoIdT8QKKYGit0a8onXJ8c9JCllQGY3WgeBGlWv0WGWlZrqSvu6quHnVYGFp7Ftn4UwtHnrOjnOZ6FatTqlyJ8qe6wsqPWP6xKdToUT869kluACfVOpsOa5q6y2sqnIr9Y0fZP2INCw0YTjash6x/VqPfcijjYO1TDaspEjr668xwjShtWDXkPUV+pXwOuc201o73cy9FkhcEWECU2i0mqwemSnroFkPJOUrSCSpVyJM57eNSbaDaklGQA5DcAWP+wrzEYWVJNwnpFd9lK/Crm0cGghS0k2SFKuIhQKTA4QfnSKN7GcqAX9GKUHjbVRvrVnDo9niZVNWMa31FwkmBYDXgbUtmJGqkqAtqOJ+hovRlsNdymcpXAB6o+YNEW0mxlWYT7K+HP/AGoT2FtlLEkpkR3G1+d60sdt/pkqSEQCQm/beoOaux3FgttPaa8XgmnlIQk9OYyCxyoIJknW1W14b1KSlOaDJHHN+SazHcTDaWU2R0iVJQbBMhxJiO4GjkYLKmFC1dEWmiMlR46x1ZtdOkd1ZWLaJJ5Qu8c6fj9uNglJWBFtDz076x/7bQb5xqRB7SKmmkO02BG9yYxrkibJMdkD8KdsTCpeaeRxCSseF6t78Jl9Cz7zfDsUfxqT0eoScQocChQjSQaDyJwtFceGTYD4zBSSOVZzWGUpWURPbajLefZfQvgJsDJPHj8KzG8Oi9rnjVIz0LLFvYPusqSYINHnoaSsY8KFkpbUVzxSY07ZrP6FCrUcejbdwlfTKJDYslItn5z+zTwvL8UTnFY/kaHpZ20tDTa2ikwog5u0cBxNclb3pxAN1iOWUAazXdt/t1k45lDaXEtqQqQSJTEQQQOyuHbxbn4jDOBIT0ySYStrrhXgJKT2GqeHgS8nIO9hKafYaclwE6gXAUFEETOmvwoh2VhmkoUmVEHKSVROneeVZ26+ylMYRptQhYBKwbkLUZPlpWnhXYVcwADoBrMjWuCcrs6oxoctvDoUizggDUJgwJ0J5VnYplt8DIFJOlwIi3K8yKtbQcKkaCRA0qPZyjpIEcSI4fOBSW6GpEe0G+jw7o4htXcaj3GwKlYUEaZ1fStDaIJZcSklalJKQAJKirgAO2Kobu4VxtnIsKbWlSgpJFwZqmP6sTJ2hbF2JiGn1qWghJUSFa6mt/eEqCEJMkdG7I5yknTuosWwJAy8Z8qyN6WM4BsIDg1HFtYqam32O6AHoEwfVn2Y0Ogy5R7XA6V5CQsdQg5idOJOuvIRXjzJAMcj80VC8yqQoi03PZmNUFsnUUD3LREQfZzk5ddKewUlSTlPtpJtrqL37fhWUh1HFxuwuMwkXJuPGruD21hmROZK19plIjjABk99Vjib6ElkUezdb2cgYdorUG0pDgJct+sIIyiZUaxtpbXweHENqU87aIgJEWBJg/jQ5vHtpeIUDnzntByp7gdTWfs7CAm5PGT2wY+NdeLEo9o5MmVvphnstWJxKVOOPLbbAOVDZyFahwEXgcTWizsxMXK1feWs/M1kbO28tqxw02gQTcDwirY3kWGwAwuRx1t3Gn4x7aJOcukzVRsJvime+q2y9jNLdW2tIsSQYvH+0GoVb3OJFmCoQeCgTYx3VlM71P8A6S270OVOYBQgzGhuez5VlxrSN8r2wwc3PbiU5xyKVEfWqeK2S+0haRDyFCFEj1gHYriOw1Fjd/XUuqCMPmazRN5KftDhNeYrex3OAhHUImQLyYsQdOMmkTvtBdrpmA8mFK91MASqZm8ggaaU/YCn30LXIyo4ZdfEiKyNq7zrOIl5soQJSZRIVc3lIE8KI8C6koR0asgVcosbHq8NBrYialOC9HRDI/ZqbPw61KI6hACdUCSFibT8qJcBsxKycyLAAiUhMnjwoc2Ts9YdNwUSlSbggAACNZGmlGOAZJlJUdNZveuOUEjqUm0I7t4dUZm0mDMwAfhSxryYH50rZSyBpQfvNt9nCLQHrBZISNQTzIHAT8abG6YklyG4/A4ctBIaGbOSpYibzrPDSs9GwUTrH8P4VotstONqUlSVkrIWRcoWADlB04i9RYpCZEqg8ozEju1q6qSJv4vsGt99glScMtBgjMFSCZuIgDxqHdHYJGKcK3Etj9m8SZy3iLVJtPedLWIDTyVdDkAQpGkmZm1r28KazvGx0+YjIqyiFm0Kg2PG1aOOLVMp5pr6hjjtzsM6lzNK1EHKoxabyCLi9cIxzS2nVsqHXSopgce0d9dr21vIw0kALu8OoROveRHKqrG1MO6SErGcKCSoJGeTMfeHbS8VFAlkk3vs5Xu9sxb2JS2qUDVZV1YT4866y/tZppHRsqEITcjRCR286xtrYRDTq1IcS4tYEgBUpOl1nXTThQhvviyywloGFO9ZfMiu7+PUYckc2ZuTpku1d7MZjXCxhEryD7FlK7VLOgqfZ+B2zhQpSGlkH2oUhwjtCVHWif0d7MTh8Mgx11jMo8ZNHDblqrwvbJcvSOXbI3ySrENofdCmr9I462WXkKA9lWQlK7/spoX23vhiF4l5TKylhKoQCE+yDANxJnW3Aijr0r7vtuYdWKbSEutmVwIKkmxnnGs1xdThHaK5p4Yp3RaE21R3ndXauHVh0KMFTgzEG5kQCAO+p8ZiGy7kbblRtr1UgEzPbflXBsPj1oMoUUnmCQaLd3N8MgyOgknVYN1Xm8/m1R8dO0Uc7VM6u4sMo6RBSFCMvPPrF9RavMTtEkyW1rJuSADr3nWIoIxW9jK3WyjMpTUqSCMoVmABkg6gcTbsrW2Zt8lEqcAJJJCj1vGBFKsaf+wyclutHSV4ruJGhih7a7hVBypHtaG85FCvUbRTFwrxFSLxjSkhIyzfXuI+teepO+jr4oHktz8f5hVXHtPOIdQ3lQlCZKyASoqBISBHADWeIraGESASXUAAE2HjzoQ27vA60HUNlvIsSSFSfZyzawMR5Vfly1RNKgdaw7KStTq8rhVATr7KQOsALSSryrHyuZiENqMcI/Nqz3HFLUfWXJuSYnxNOUgi/TCewyfgbV2404kM04ySjvRaXiHJgpI7Ir1jGuyQCQeVh86osWUDniLyDB8DzqTEP9IsrKxJ4qzE8uVU5MhwRpq2m8I9Yv8Ai+oq0zjnle8/HZmNYeHfKCCHEmCCOooweHCnLXN+kcMngg3UeE5rmjyYOCCJLrnvO4gDtQr/AFU9WIByw8/BgTB17p+tDLaM0AdMZmIRrGvvcKQwwicrsTEwBckiNeYI8K3KRuCCTEPrSUkPLKTxUopIPHqgma0W8Xh0+0/iT3aeeag5vZyieq04bge0gXOnD/avE4b2vVxlOU5nUAZtcoMQo24VrkbigrxW0MGQQpWIX3qBHkTUDu1cOYCOnBtqRbttNYT2zlISpSm0wAD+tkmZsABrbSnHZ6kkgpbBBgjM4r3c9o1t8a3yCkjd/tbqhQdcJJIyZsyhHEiLA99ag2ytoIPSzN4UqIHCVJNqDG86VgJCAcubMCvjyM38KmTslSkLc9WUJVlKigkkxJiTwJSP3uyp8W+x7S6O27qYpeIRKXVduVecfGao74YX1IeWpKlMvISoKSJyKUARm92beVcd2XtJ1jMWXS1IlWRITIT8zPOrGN2q8poqLyypUZrJAVxggC9+dK8YVM6ntXfdnBMDoEMkkmUoyxpckJoKw29mIdU4c5auDlTlECAASpQJMi9udCGAxYIX0qhAFhYXNuAvRRu22rFOJDQbS7kykEpOZKNFBJB92BflNCMVEb7fox96H1LLTihGfMTyJBSCRykgnxqfeDDLw7oW4ggLSFJGtiBEGizfLZeRpLTgl4hTqYjKUghKwLzNwYAoU2ptUuYRCHJDjZCLg+xBg+FMogbp6MfFY954jpFEwLAnQdg4UZ+jna621lKUQesZKJURFwFRY6X7KAgsgBSUnWMx0muv+h/ZqMThnnVPlCwooOSziBAMlRkAHs5Gkm2o0h48W7lZm7rqdcQ6p2SelVAUIIveeZoG32xBXjlA6JKUDut+NdTw+EDQKEkEBa+t9olRM95rl+/2BKMWVkdV0Ag9oEGu1qsSOaO5nWNkOerT2AfKiTDqOVPdXP8AcTG9JhkGZI6hnWRXQkiwHZVbuKZJqm0Ym/ZAwWIUdOjINfPCTavobfh5AwOI6QSMhEdvCvnZGlQy+iuMS0xcU5pVIGmRBqRQN/RvjsM0665iWelAbBSYzqSoK4INiCD4ZRW7vFttjEuhxDMApAsYmJ1CRAMQPCgbdXGpafSpacyDMjjodK1cNimxmGgCjlHJJuB4THhS6W6DcurD4439qozjk8/z3VzFW3H+Co7hUJ2m+ffNT4D8zqa8WmIJsa53tjZThWchSpPC4+tQjHLPvGq761Gbq+NKnsL6KTuFUnUa+J8qaIpqkr/a8zTOjVyNWsmSmKkxCMqikcKqhBnSrjbkuJUbdZJmJiCLwdYisYvYRa8iAlD/AFZkIQSlXWzSo91tOA0p6tohOXqLlKlrGcRdckEwZgEz4V0/bW+oWn1K3JLfRqAhKL+0sNJnrK0ubVzHG7PedcUuwBsAZsAIHCl5mUbJ8JvIWyYZBmTE6LUQSoGLDW3aOVV/7aUPZbATmKiCrNMlSoJgcVT4CpGN2HFe+keCz9KWO3XU22twuJOQEwAqTHfRWb0HxER2u5M5U+7qo+7ygiDbUXF6gXilqK8wa66iuDEBRESL8uc6Vt4XcTMEqOIQkKAPsExPjerSPR8P/Vtg8sivxpXm/tBWP+2YBxbqvadZ4aqHukkeUmoXmyRmViGlQNMxUo9mlzeigejoH/zbf8B/1U5Po5Rxxjf8B/1UPK37/wCB4L8AY24c3tkWieyfya6xs30TodS2pWPXLns5WbXGYyrMQJA46kUKbE3NaebKzikp6ykgZJkCL+1+YroG7ezXmG+jTjcyBp1CCBykL0oTyP0ZQQA75bns4QoDWJW5mEnOjIQCbAg3kwT5c6z9jYBpag26tShIgAhMzreL0f7R3cacWVu4lSlHsrH3g2Aw1hnVpcUVJQSnhenx5GpW1YmTHyjSdftG7spKGxkS2lKRIylCYPeLz3mosNhsE08HkYVLbqDKVNqUiCRGgMXkiIrG9H+2XHUu9MtKsuXKVJGa86kROg1orU+2RCig/ux9aq8iEUGZe8LrLp6R0u2EBXSZss6wmLDuihPGbMbfTkQ6CR7CyIP3SJ0oyxLLZkgpJ4TQ7tbYTpJdQtrMB7CZBPcYiaSUrLQWqYJObDxCDCkA960DylVXN22sSHiltDgKpScgVGhAlSbWOhq302JA6zayBzST9KPNhbyFbKJJkDKRpBFNigptpsXJ8Noh2RhHUYdtDghYsZ5zxNUN59jjEMlCrLF0GZg92sGin+0ml9VRy9p/GqywgTCiocon413cFVHJy3YKei5opS42sEKQu4I56Guor0oU2ZPSKISApUcOA50UqXbupapUa7dgr6STOBd7Uz5VwdFdx9IjC14ZwIVAAJPMjlXDU1DL6K4x3GnqEiouNOqRQlwY6ybxJF+XbRgndZVyX0Sb+yaC2jeumsplKT2D5UKsDdFpLSOKUnwH4VIG2/sj+EfhVYE8zT57aPiiDyMsZkfZHkKjccR9keQqEimqTR8UQeSR6VIn2E+QrxS0f9NPkKblpBNHxRB5JHpLZ1bR/DQNtOP0tUAAdImwFtRwo5CaBdof3s/4qfmKDgl0FSb7Ohqy8Egdw/rUK1AXiAL3iK9M1XxyfVr+6r5GjwQOTMtO9SOkUgQADAVwPgBVnHNqfbKc6QlVipIKjHZeucg1obP2s41oZHEVoOPtGnGX+LDtDhACSq+ghNjbnm+lbGydlF9UdIdCTAFuA4XvFDOydsNOiFRJEX/Ov40WYXZS0oDrDmePaSCQtN+XEV1xxwZyynNdmoxuZJSS+qCbwU6dnVq2/uWykKKnXimNAoD4hNVtnbzpaWUvIVM3OhH7v1q7treDD5T0bklXWNlcBZPZem8aXoXm37OZYrCqZKkNKISCY4TerrGMIKYKxpIUTx+B0NWXFJWDNzbXjHPxrPS16xIgxM98dvjU5Kh4ybCp50zINY+9b6jhXZ+z9RV5aqxt6T/wrnh/MK5DsMzcX2Xe9PyNEpNDW5B9W798fy0RGiugM9Jps9teGvDRAOntpq0Txg868Ap4FAwRYNKQhA9o5RPAeNTONiJUox5D8TWdgiUgEjUWnStXCYZThCjcDTgK74dEGS7KaAmxE9l/M1ordA5+NV3QUmbjs4UOb47bOHw6lAddVkC5ueMdlTyMaKMHeLe9JcxGHcCktlENrgzIF/3Tz7K5cBWq4nFYkA5XHckiyScs3IsLXrMWkgkEQRYg2IPdXLKTZZKhhpwNeRTg3SDCTrXSsGZQgx7o+Vc4Ddrmui7Jkst2PsimQsiyDT89RhNexVSQ7NXmekRXkVjHs0gqvIr0CsY9mgPF/wB8P+MP5hR7QE9/ff8AvD+YVOQ8Q/qLFJ6i/un5GphPbSdQcqrcD8qLAckToKVJOle1IsepUQZFjRDsXep1mAVGBoRYih2lTRm49Cyipdnb9lbfweLZCcRDijPXAhxB7CBcd3iKgf2fgwBlLiidJnTSYgTxPhXHGH1IMpJBot2TvgcuR6xiErGqa6Y50+zmlga6CHFtJCiEoKQOZJM63NR7Pb644wNOUmp2cb0kgZSFaqmPEDjw8qs7KwwDqkkyAB9aZyVMRRaaJiOysXfD+6r70/zCjAYVPL8+dD3pCQlOCVAvnRw/aFcXI7TC3FT6lz/E/wAqaI8gql6NEJ/RVkxd06/dRRQ4tHMeYrWAxhh/zenfoZ5Vpl5vitPnUDu0Gh73lRtgtFMYFXKm4pno0KWshKUiSTyqwrbDY4/GIoH3v2wrFuBhmS2i6jwUrt7B86FmTT6IsDvI87iBBUhnN1oBMJ/GuxbP2kytADSwRHO/iDcGuRbI2elCm0qcyJmVGPaUfzF63sRslCnTC5QniBE9k6VbFkl0tmnCK+2g+e2j7ir8tPmaFt5HFHMQR1QbcrVXYGUghSpFuf1qpvK96lwmZg3iPjV97bI69E/opKuhdVaC5e3Zzqp6RNzwScQwIUbrQOJ+0O2tP0YMhvChRMZiVGbADgZrW2tvXgWhC30rVxS2C4Z702HiaVJONMa2no4UDUmHaWowhJV3CaMNrv4ZxZcZayA3OYJvPGBMedYi9tQYRMdlh4RXI3ukOpN9GtsjdlBhWJcAH/TSSSfvKGncKM29qtJASkQAIAHIeFc/Zx4XYEg/ZJg/1r1Tx5mlbf4Jucg1GH7aXQdtUm9spKgLCTEk86Y/tuCQcliRIk+INU5sKaNIYbtpycPesN3b5Fh8jTFbxK4DutQ5/s3JBF0Ap5bHIULjb6yD+IHwqJzbi/2vOhyX5Ny/QYNsg6Cubkf+IR/8j/PWqrbSz3dpJoaLx6fNxzz2a1rGi7s65+8PMVE66nKqVCIPH+tA69ouTqB4Uw41w2zH4fhSOaF5ApzqRhkrUEp1On+9M4nvq3sgeuT2Zj5IUacuVXWyklKgQRqDTam6dRRlN0iIkSU9x1A7NK8RhyQSm8age0O2OIrAIqU0prysEv7P2i40ZQrTgdKL9lb1zKgkhfvaRpwoBrc2W1lRJ1N/DhWlkcY0Sml2Gbm9KiZCT3Zv6VgbzbZW61lVoVA6k6d9V3VAXuZH41n7TXKQe0fWppysWG2aGwtoLbaypIAKifl+FW17RcV71vCsLBKhIvzq4l6OPwoyv0wSTbei2X1yesR3W+VQh8+8o6xeoP0sUxzEgxbSaTb7G4Oui045aJ1qXZiUtggDX3udZynjepGcWRWqlovgjxfyNjE4lISVGCBWxuxtNbzIVmSCCUkZeWmnGKA9qYrMAnxMVPsPeA4VCwhAUpRBBUeqLfZGvnXT/HfF2zfyPlpHUC9AJWUgASVEAADtk0C70bytuBTTQkcV6A/dGpHaawdp7XexB9askcEiyB+6PrVEVeeW9IhGFdl53HvKQlCnFlCRARmOUD7otUFRg1M2mSKlehyfEYr1eUTpFVUJR1AfGrOIa6pPK/lTzhs2VaYykXm4EC/cajH8h4cdCxI93KOraZ+RrxOKcFiEq7VC8VDh3SoC0x5mtbEYQkghJgjka1uPQVFUQtuXEcx9KkUsQOd5qo09HD40um7APOlpUS8ci2pwGfCog5zqALPOvFqPOlpB8TLaFc6Y4ZFVis9teBSjatW7D4n+Sye/SsxHtiedXSyeJ8KoJT147adWFQo00u9o8aSH+E99MDEa08NjnS2MsSMY6nvqxs9ULJ5IX/Iqq6tT31606UmRHEX0INiKoY1MShSG0lJACL6faiRPEdlQbRwxQtJAKcwBHCFEXAPfXgfKwkA+yQcijrHAK4jsN++n4vFqcQCs3SVfxKNhHCADRMVtoOArMcIE/aI1V4mq1eUqASbDNZj861S2qpNm4EpSCRE3M8uFXXI5gHkKR7G6KGU1UxyYA761FDSapbWTAT3/AErJbBZHhm5SI4/jV/EYdMwLDj415shNgdIH11q8tsGVAgzQYUZ/6KLVZYaGUi3PSpIkRHypLExFjx1pLY9DA0MsdszHhVLFwJNaZHD8zWNtRUdWqwVslJ0ZqqjVUhFRKqrFQ4GnU1Ip4rGPQqrmz28xMaCqZFaeBR1eU8eNq0nSMuyw4Ooo2iL1iJk6C3EA61sOIkEA+0D3aWrKC4NjY/CpRVDtm/u5tjoRlyJWkSSkgZ5PGfeHxouw+2lLTmQ3hsp5uCfEBFjXNVO5vZBzDiKeXle8gz2ZhPbbjVUybiW0t9k1KGha1ehccKnblXs1BoqmR9HOk+VRluCRIqxkMcqTixBFuIoIJWSzN9eVO6Klh3IABqTMCdDT8SblsaUDlWVhB65P3vxraU6k2uIrEw59aIv1j9aJkbCm5UaprBHEeYq8CTqI8a9yBRiBU7K02DK9T315T3h1ld9MqpIVPW8ogAmQNKZXlYwqs7NYzrE6C5qtW/s/ClCRa5Ek9/Z2UJPQy7LRBJM6U1xMaipg1anJwxJqPFsspRRXLYItbxrO2qICb863xgDWRvCzl6PtzfSmiqYspJromwAAbTMaWqYp4gX+FT7NwBU0gn7I5aVbGA76L7Eszk2OuvDlSWpXD5gVpHCCYF41PPup/wCiDke6tRrMpajBJOnyrBxb5WqTRNt9AbZJHGB50J1WC1YkmNNNFOUK0th4DpFyR1Um/aeVMwFXE4JSEoUr3uHKoBRPvMx6kH7Kh8bUMigjM9rf2dhpbSRQ/NF+ysMQ0gkaifO9aXRkRjCkgVgvYEqxHRg6mSRwGtFjaLmRWHstWbEcTAVJsD3UtGs0GcGE9VKRoKl6EcqkfABBvGn5g0yRzNagWZhfT3d9SpgC3fUIZJten/o57wPzpSjjVvk6aeU1XSz2a1eSxepE4ahQSgWFcCaZ+hq+2qtcYfsr1LAJ0+OtZGZlJwA4knvNZeD/AFye8/Wi/oR9kUK7NH/Ep+8r5KooBsKamnIwxrRQ0OM+VSZOQ+A/ChQbYB4xMLWDzNQ0bbR2cl0XSO8WUO61/GhraeyHGbm6ftD6jhTAM6lSpUQGjsHA9K5p1U3P0H55UYBkcqZsHZpaZAIhSusrnJ4eAq+Wz2fnxpWMislkcR/QV40I4fCpXE31FtdaebaD40oyobmNDW9vtNdyv8tFZSQSCLjWCCPMUKb4qlbf3VfMUUaTVBBspMMtSfcGndVsJ/OtRbPY9U3b3E/IVZSkC9/CZHyoi2QIESeZ5crUivu+NPcy6D516MP3+ZrAB7et8ZEpIuTI7I/3oX7q0d4cUlbpCfZTaeZ41mEVVdCsey2VKCRqTAo42fg0oTkA0idJmLmsLdfDdZTnKye80QNOE5vvfQCkk9hSKm3GZYXbhPkZoNFH+I6wUk3JBB8o0oBcbKSUqBBGtNFmaPaI93MV1ClV8unceHnQ2itfd5R6QjmPlTPoU3nXTw+dUWGshUYurXtq0pBnSL/k0s5HAGp2Giu64DUX6QefwmrCyDwqEpHP4VrNROmnNe/3V7SpGMJPtfxfOrXAV5Soox67oe6nM6J7hSpUDCRrQhsv+8p++r60qVFBC5VTjhXlKiBj3NU+NVcb7Ku4/KlSoMyAA0/B/rEffT/MK9pUwDpGO9zwqXgKVKlCRp1V3mmp4V7SpRvQ5f58jQpvn7bX3D86VKmQoWYP9U39xPyFSN+0nvT869pVmYbi6qcD9w0qVAxzoU+lSqwoWbu/qE/eV860OCvvGlSqb7GRFxHjQvt7+8L7h8hXtKjDs0ujN41pbC/XJ8fkaVKqPoQKMTw7/oajVrSpVFDshVqagVSpUwD/2Q==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17414" name="AutoShape 6" descr="data:image/jpeg;base64,/9j/4AAQSkZJRgABAQAAAQABAAD/2wCEAAkGBxMTEhQUExQWFhUXGBoYGBcXGBgYFxcXGBkYGBwYGhQYHCggGBolHBcXITEhJSkrLi4uFx8zODMsNygtLisBCgoKDg0OGhAQGiwkHyQsLCwsLCwsLCwsLCwsLCwsLCwsLCwsLCwsLCwsLCwsLCwsLCwsLCwsLCwsLCwsLCw3LP/AABEIALEBHAMBIgACEQEDEQH/xAAcAAABBQEBAQAAAAAAAAAAAAAGAAIDBAUHAQj/xABJEAABAwIDBAYHBAcGBAcAAAABAgMRACEEEjEFBkFREyJhcYGRByMyQqGxwVJy0fAUM2KCkrLhFTRzwtLxJENTgyVEVGNkosP/xAAZAQADAQEBAAAAAAAAAAAAAAABAgMABAX/xAAmEQACAgICAgICAgMAAAAAAAAAAQIRAyESMRNBIjJRYQTwQnGh/9oADAMBAAIRAxEAPwCr6NdkNkLzNZswyqzCQQdRHCod7NzEYVwFuciwVJB1TzTPEVu+i19cK04cOyizebBB5bfSzkS24o5YzG6BA858K41OsuzolH4aPnx0qClDlNMQ1IntFHG1dzkpzOBZVKkAAC5Ss3vwIFUsJsUIt0ZMOvplZ1SlAyGBoQTXS5o51FmTs1EMr7xPmKgxmBUpZBhEqKetwUlOaKIktqDEQBLKOAEwsa8zUL7QLong6rtuU1rC0DuM2WAgKRb1aSoGxUSrLI8xVrAbMcSpo5T1FkK5WnjV3oszSwf+kCIH/uGIv3VNiGl50lBUfXGb80H+lbkGjbG0iALD+Ks9p8qebJVMBQiZ1HCsEYRZbEpkhoX4g9KeXHKfKrmB2dkfC+sAHCBNwEZTedSZtRT2Z2ELr0IJynT68oq1s3ZKMS3ZBSqcwXxBGg7vxqnKOhWet0gRmEgRGYCD20Z7kN4lKQCgfD/VS5pN/UOJL2c56MhjKdUrIPeDFWFsQ0jwpbTQoLfCwcxfWYAtOe8dlT4pBCQBHtATPMEzbUDSkT3ZT1SBfDsCVk8B9bVc2OhbigMqUgmCQJPhNW8GwQlc2zJFuwq/pUmzwtqBkBgquFD3TRkCPQb+h5w9LiUyTAEE8sx4cK6TikiL1zv0bqCFvKywVDgZ94cu+jJ7GgzM2zc/dpH2Yz9t7Tawzed0wCYSBqpWsDyrne2d2emzPIPWVJKVRAngFc70T+kIpUhkG4D3xyGPnQ0MYs6zlzx2SJ+gou0rQFXTBzCtZXWkEf8AKeSR+8a393MOACOUj4JrXXunmX02YJKQcvEQ5KjI7KbhdnllRPA3PeYHLS1FZEwODQBb2IAxRHIJrzAMDNIjN5zztS3rE4x2eQ+QqPZigB0hiEwTpMTeml0BGw5jW2EkuRrCcupgg6CsTG7xhxRyghJiJibBI+h/iob2njVOuKWribDgBVYKp4RpbFk9hI7jQSATFwdBzJ+RA/drpW7D6S65lOYFIII0A/JrigcNdR9CGIScQ8hQEluR4KvQyr42aHZv7VSoYVaT9qQY4Zgb3oX26r1GEn3kOcdOvAPwrp+9zKQhIIsoGY7I/PhQl+i4VaWkONLWGcwSelCTBXeQBfXyqcJKhpxd2Zb+DjZ+C5lbxnszDhW6xgEDAuGPd1kczwr3HYhgtNNhhWRonJL1+uogyYvdM07BNKLJQBCMqSZVOskieGtBt/kyj+jC3Tw6EsYkk6hZF+TLw8r1U3gSHl2yGGECUkEA9IuxuYNEOytmspCgAvrII6y0xCkwY6nJRrPwexsHhi4n1yyvgFogC0SsouZqK+/IrL68UbGymCMGmIs7cceFYn6ShRURBGY36p+M0TYhbacGtCSbZ1g8TM2JAF+E0G7p7NCmJ/aI07BTQqd2CVxoK/RhiEpK0kAm5i1oUQBPH+lE+/Tp/R1ZbEtOmw5ZKBNy3cr7mntq+Z/CjHepYOHUebTw/wDqk/ShJu6Gr2c3ccVCr+6wfMCambcV0kT/AM10eGURULiuqr/DY+lSIPrf++58UimGoYXVZJk/qgfHPE+VTBKsx7HAPCNKgA6g/wAH/wDU1ebRKjoIdT8QKKYGit0a8onXJ8c9JCllQGY3WgeBGlWv0WGWlZrqSvu6quHnVYGFp7Ftn4UwtHnrOjnOZ6FatTqlyJ8qe6wsqPWP6xKdToUT869kluACfVOpsOa5q6y2sqnIr9Y0fZP2INCw0YTjash6x/VqPfcijjYO1TDaspEjr668xwjShtWDXkPUV+pXwOuc201o73cy9FkhcEWECU2i0mqwemSnroFkPJOUrSCSpVyJM57eNSbaDaklGQA5DcAWP+wrzEYWVJNwnpFd9lK/Crm0cGghS0k2SFKuIhQKTA4QfnSKN7GcqAX9GKUHjbVRvrVnDo9niZVNWMa31FwkmBYDXgbUtmJGqkqAtqOJ+hovRlsNdymcpXAB6o+YNEW0mxlWYT7K+HP/AGoT2FtlLEkpkR3G1+d60sdt/pkqSEQCQm/beoOaux3FgttPaa8XgmnlIQk9OYyCxyoIJknW1W14b1KSlOaDJHHN+SazHcTDaWU2R0iVJQbBMhxJiO4GjkYLKmFC1dEWmiMlR46x1ZtdOkd1ZWLaJJ5Qu8c6fj9uNglJWBFtDz076x/7bQb5xqRB7SKmmkO02BG9yYxrkibJMdkD8KdsTCpeaeRxCSseF6t78Jl9Cz7zfDsUfxqT0eoScQocChQjSQaDyJwtFceGTYD4zBSSOVZzWGUpWURPbajLefZfQvgJsDJPHj8KzG8Oi9rnjVIz0LLFvYPusqSYINHnoaSsY8KFkpbUVzxSY07ZrP6FCrUcejbdwlfTKJDYslItn5z+zTwvL8UTnFY/kaHpZ20tDTa2ikwog5u0cBxNclb3pxAN1iOWUAazXdt/t1k45lDaXEtqQqQSJTEQQQOyuHbxbn4jDOBIT0ySYStrrhXgJKT2GqeHgS8nIO9hKafYaclwE6gXAUFEETOmvwoh2VhmkoUmVEHKSVROneeVZ26+ylMYRptQhYBKwbkLUZPlpWnhXYVcwADoBrMjWuCcrs6oxoctvDoUizggDUJgwJ0J5VnYplt8DIFJOlwIi3K8yKtbQcKkaCRA0qPZyjpIEcSI4fOBSW6GpEe0G+jw7o4htXcaj3GwKlYUEaZ1fStDaIJZcSklalJKQAJKirgAO2Kobu4VxtnIsKbWlSgpJFwZqmP6sTJ2hbF2JiGn1qWghJUSFa6mt/eEqCEJMkdG7I5yknTuosWwJAy8Z8qyN6WM4BsIDg1HFtYqam32O6AHoEwfVn2Y0Ogy5R7XA6V5CQsdQg5idOJOuvIRXjzJAMcj80VC8yqQoi03PZmNUFsnUUD3LREQfZzk5ddKewUlSTlPtpJtrqL37fhWUh1HFxuwuMwkXJuPGruD21hmROZK19plIjjABk99Vjib6ElkUezdb2cgYdorUG0pDgJct+sIIyiZUaxtpbXweHENqU87aIgJEWBJg/jQ5vHtpeIUDnzntByp7gdTWfs7CAm5PGT2wY+NdeLEo9o5MmVvphnstWJxKVOOPLbbAOVDZyFahwEXgcTWizsxMXK1feWs/M1kbO28tqxw02gQTcDwirY3kWGwAwuRx1t3Gn4x7aJOcukzVRsJvime+q2y9jNLdW2tIsSQYvH+0GoVb3OJFmCoQeCgTYx3VlM71P8A6S270OVOYBQgzGhuez5VlxrSN8r2wwc3PbiU5xyKVEfWqeK2S+0haRDyFCFEj1gHYriOw1Fjd/XUuqCMPmazRN5KftDhNeYrex3OAhHUImQLyYsQdOMmkTvtBdrpmA8mFK91MASqZm8ggaaU/YCn30LXIyo4ZdfEiKyNq7zrOIl5soQJSZRIVc3lIE8KI8C6koR0asgVcosbHq8NBrYialOC9HRDI/ZqbPw61KI6hACdUCSFibT8qJcBsxKycyLAAiUhMnjwoc2Ts9YdNwUSlSbggAACNZGmlGOAZJlJUdNZveuOUEjqUm0I7t4dUZm0mDMwAfhSxryYH50rZSyBpQfvNt9nCLQHrBZISNQTzIHAT8abG6YklyG4/A4ctBIaGbOSpYibzrPDSs9GwUTrH8P4VotstONqUlSVkrIWRcoWADlB04i9RYpCZEqg8ozEju1q6qSJv4vsGt99glScMtBgjMFSCZuIgDxqHdHYJGKcK3Etj9m8SZy3iLVJtPedLWIDTyVdDkAQpGkmZm1r28KazvGx0+YjIqyiFm0Kg2PG1aOOLVMp5pr6hjjtzsM6lzNK1EHKoxabyCLi9cIxzS2nVsqHXSopgce0d9dr21vIw0kALu8OoROveRHKqrG1MO6SErGcKCSoJGeTMfeHbS8VFAlkk3vs5Xu9sxb2JS2qUDVZV1YT4866y/tZppHRsqEITcjRCR286xtrYRDTq1IcS4tYEgBUpOl1nXTThQhvviyywloGFO9ZfMiu7+PUYckc2ZuTpku1d7MZjXCxhEryD7FlK7VLOgqfZ+B2zhQpSGlkH2oUhwjtCVHWif0d7MTh8Mgx11jMo8ZNHDblqrwvbJcvSOXbI3ySrENofdCmr9I462WXkKA9lWQlK7/spoX23vhiF4l5TKylhKoQCE+yDANxJnW3Aijr0r7vtuYdWKbSEutmVwIKkmxnnGs1xdThHaK5p4Yp3RaE21R3ndXauHVh0KMFTgzEG5kQCAO+p8ZiGy7kbblRtr1UgEzPbflXBsPj1oMoUUnmCQaLd3N8MgyOgknVYN1Xm8/m1R8dO0Uc7VM6u4sMo6RBSFCMvPPrF9RavMTtEkyW1rJuSADr3nWIoIxW9jK3WyjMpTUqSCMoVmABkg6gcTbsrW2Zt8lEqcAJJJCj1vGBFKsaf+wyclutHSV4ruJGhih7a7hVBypHtaG85FCvUbRTFwrxFSLxjSkhIyzfXuI+teepO+jr4oHktz8f5hVXHtPOIdQ3lQlCZKyASoqBISBHADWeIraGESASXUAAE2HjzoQ27vA60HUNlvIsSSFSfZyzawMR5Vfly1RNKgdaw7KStTq8rhVATr7KQOsALSSryrHyuZiENqMcI/Nqz3HFLUfWXJuSYnxNOUgi/TCewyfgbV2404kM04ySjvRaXiHJgpI7Ir1jGuyQCQeVh86osWUDniLyDB8DzqTEP9IsrKxJ4qzE8uVU5MhwRpq2m8I9Yv8Ai+oq0zjnle8/HZmNYeHfKCCHEmCCOooweHCnLXN+kcMngg3UeE5rmjyYOCCJLrnvO4gDtQr/AFU9WIByw8/BgTB17p+tDLaM0AdMZmIRrGvvcKQwwicrsTEwBckiNeYI8K3KRuCCTEPrSUkPLKTxUopIPHqgma0W8Xh0+0/iT3aeeag5vZyieq04bge0gXOnD/avE4b2vVxlOU5nUAZtcoMQo24VrkbigrxW0MGQQpWIX3qBHkTUDu1cOYCOnBtqRbttNYT2zlISpSm0wAD+tkmZsABrbSnHZ6kkgpbBBgjM4r3c9o1t8a3yCkjd/tbqhQdcJJIyZsyhHEiLA99ag2ytoIPSzN4UqIHCVJNqDG86VgJCAcubMCvjyM38KmTslSkLc9WUJVlKigkkxJiTwJSP3uyp8W+x7S6O27qYpeIRKXVduVecfGao74YX1IeWpKlMvISoKSJyKUARm92beVcd2XtJ1jMWXS1IlWRITIT8zPOrGN2q8poqLyypUZrJAVxggC9+dK8YVM6ntXfdnBMDoEMkkmUoyxpckJoKw29mIdU4c5auDlTlECAASpQJMi9udCGAxYIX0qhAFhYXNuAvRRu22rFOJDQbS7kykEpOZKNFBJB92BflNCMVEb7fox96H1LLTihGfMTyJBSCRykgnxqfeDDLw7oW4ggLSFJGtiBEGizfLZeRpLTgl4hTqYjKUghKwLzNwYAoU2ptUuYRCHJDjZCLg+xBg+FMogbp6MfFY954jpFEwLAnQdg4UZ+jna621lKUQesZKJURFwFRY6X7KAgsgBSUnWMx0muv+h/ZqMThnnVPlCwooOSziBAMlRkAHs5Gkm2o0h48W7lZm7rqdcQ6p2SelVAUIIveeZoG32xBXjlA6JKUDut+NdTw+EDQKEkEBa+t9olRM95rl+/2BKMWVkdV0Ag9oEGu1qsSOaO5nWNkOerT2AfKiTDqOVPdXP8AcTG9JhkGZI6hnWRXQkiwHZVbuKZJqm0Ym/ZAwWIUdOjINfPCTavobfh5AwOI6QSMhEdvCvnZGlQy+iuMS0xcU5pVIGmRBqRQN/RvjsM0665iWelAbBSYzqSoK4INiCD4ZRW7vFttjEuhxDMApAsYmJ1CRAMQPCgbdXGpafSpacyDMjjodK1cNimxmGgCjlHJJuB4THhS6W6DcurD4439qozjk8/z3VzFW3H+Co7hUJ2m+ffNT4D8zqa8WmIJsa53tjZThWchSpPC4+tQjHLPvGq761Gbq+NKnsL6KTuFUnUa+J8qaIpqkr/a8zTOjVyNWsmSmKkxCMqikcKqhBnSrjbkuJUbdZJmJiCLwdYisYvYRa8iAlD/AFZkIQSlXWzSo91tOA0p6tohOXqLlKlrGcRdckEwZgEz4V0/bW+oWn1K3JLfRqAhKL+0sNJnrK0ubVzHG7PedcUuwBsAZsAIHCl5mUbJ8JvIWyYZBmTE6LUQSoGLDW3aOVV/7aUPZbATmKiCrNMlSoJgcVT4CpGN2HFe+keCz9KWO3XU22twuJOQEwAqTHfRWb0HxER2u5M5U+7qo+7ygiDbUXF6gXilqK8wa66iuDEBRESL8uc6Vt4XcTMEqOIQkKAPsExPjerSPR8P/Vtg8sivxpXm/tBWP+2YBxbqvadZ4aqHukkeUmoXmyRmViGlQNMxUo9mlzeigejoH/zbf8B/1U5Po5Rxxjf8B/1UPK37/wCB4L8AY24c3tkWieyfya6xs30TodS2pWPXLns5WbXGYyrMQJA46kUKbE3NaebKzikp6ykgZJkCL+1+YroG7ezXmG+jTjcyBp1CCBykL0oTyP0ZQQA75bns4QoDWJW5mEnOjIQCbAg3kwT5c6z9jYBpag26tShIgAhMzreL0f7R3cacWVu4lSlHsrH3g2Aw1hnVpcUVJQSnhenx5GpW1YmTHyjSdftG7spKGxkS2lKRIylCYPeLz3mosNhsE08HkYVLbqDKVNqUiCRGgMXkiIrG9H+2XHUu9MtKsuXKVJGa86kROg1orU+2RCig/ux9aq8iEUGZe8LrLp6R0u2EBXSZss6wmLDuihPGbMbfTkQ6CR7CyIP3SJ0oyxLLZkgpJ4TQ7tbYTpJdQtrMB7CZBPcYiaSUrLQWqYJObDxCDCkA960DylVXN22sSHiltDgKpScgVGhAlSbWOhq302JA6zayBzST9KPNhbyFbKJJkDKRpBFNigptpsXJ8Noh2RhHUYdtDghYsZ5zxNUN59jjEMlCrLF0GZg92sGin+0ml9VRy9p/GqywgTCiocon413cFVHJy3YKei5opS42sEKQu4I56Guor0oU2ZPSKISApUcOA50UqXbupapUa7dgr6STOBd7Uz5VwdFdx9IjC14ZwIVAAJPMjlXDU1DL6K4x3GnqEiouNOqRQlwY6ybxJF+XbRgndZVyX0Sb+yaC2jeumsplKT2D5UKsDdFpLSOKUnwH4VIG2/sj+EfhVYE8zT57aPiiDyMsZkfZHkKjccR9keQqEimqTR8UQeSR6VIn2E+QrxS0f9NPkKblpBNHxRB5JHpLZ1bR/DQNtOP0tUAAdImwFtRwo5CaBdof3s/4qfmKDgl0FSb7Ohqy8Egdw/rUK1AXiAL3iK9M1XxyfVr+6r5GjwQOTMtO9SOkUgQADAVwPgBVnHNqfbKc6QlVipIKjHZeucg1obP2s41oZHEVoOPtGnGX+LDtDhACSq+ghNjbnm+lbGydlF9UdIdCTAFuA4XvFDOydsNOiFRJEX/Ov40WYXZS0oDrDmePaSCQtN+XEV1xxwZyynNdmoxuZJSS+qCbwU6dnVq2/uWykKKnXimNAoD4hNVtnbzpaWUvIVM3OhH7v1q7treDD5T0bklXWNlcBZPZem8aXoXm37OZYrCqZKkNKISCY4TerrGMIKYKxpIUTx+B0NWXFJWDNzbXjHPxrPS16xIgxM98dvjU5Kh4ybCp50zINY+9b6jhXZ+z9RV5aqxt6T/wrnh/MK5DsMzcX2Xe9PyNEpNDW5B9W798fy0RGiugM9Jps9teGvDRAOntpq0Txg868Ap4FAwRYNKQhA9o5RPAeNTONiJUox5D8TWdgiUgEjUWnStXCYZThCjcDTgK74dEGS7KaAmxE9l/M1ordA5+NV3QUmbjs4UOb47bOHw6lAddVkC5ueMdlTyMaKMHeLe9JcxGHcCktlENrgzIF/3Tz7K5cBWq4nFYkA5XHckiyScs3IsLXrMWkgkEQRYg2IPdXLKTZZKhhpwNeRTg3SDCTrXSsGZQgx7o+Vc4Ddrmui7Jkst2PsimQsiyDT89RhNexVSQ7NXmekRXkVjHs0gqvIr0CsY9mgPF/wB8P+MP5hR7QE9/ff8AvD+YVOQ8Q/qLFJ6i/un5GphPbSdQcqrcD8qLAckToKVJOle1IsepUQZFjRDsXep1mAVGBoRYih2lTRm49Cyipdnb9lbfweLZCcRDijPXAhxB7CBcd3iKgf2fgwBlLiidJnTSYgTxPhXHGH1IMpJBot2TvgcuR6xiErGqa6Y50+zmlga6CHFtJCiEoKQOZJM63NR7Pb644wNOUmp2cb0kgZSFaqmPEDjw8qs7KwwDqkkyAB9aZyVMRRaaJiOysXfD+6r70/zCjAYVPL8+dD3pCQlOCVAvnRw/aFcXI7TC3FT6lz/E/wAqaI8gql6NEJ/RVkxd06/dRRQ4tHMeYrWAxhh/zenfoZ5Vpl5vitPnUDu0Gh73lRtgtFMYFXKm4pno0KWshKUiSTyqwrbDY4/GIoH3v2wrFuBhmS2i6jwUrt7B86FmTT6IsDvI87iBBUhnN1oBMJ/GuxbP2kytADSwRHO/iDcGuRbI2elCm0qcyJmVGPaUfzF63sRslCnTC5QniBE9k6VbFkl0tmnCK+2g+e2j7ir8tPmaFt5HFHMQR1QbcrVXYGUghSpFuf1qpvK96lwmZg3iPjV97bI69E/opKuhdVaC5e3Zzqp6RNzwScQwIUbrQOJ+0O2tP0YMhvChRMZiVGbADgZrW2tvXgWhC30rVxS2C4Z702HiaVJONMa2no4UDUmHaWowhJV3CaMNrv4ZxZcZayA3OYJvPGBMedYi9tQYRMdlh4RXI3ukOpN9GtsjdlBhWJcAH/TSSSfvKGncKM29qtJASkQAIAHIeFc/Zx4XYEg/ZJg/1r1Tx5mlbf4Jucg1GH7aXQdtUm9spKgLCTEk86Y/tuCQcliRIk+INU5sKaNIYbtpycPesN3b5Fh8jTFbxK4DutQ5/s3JBF0Ap5bHIULjb6yD+IHwqJzbi/2vOhyX5Ny/QYNsg6Cubkf+IR/8j/PWqrbSz3dpJoaLx6fNxzz2a1rGi7s65+8PMVE66nKqVCIPH+tA69ouTqB4Uw41w2zH4fhSOaF5ApzqRhkrUEp1On+9M4nvq3sgeuT2Zj5IUacuVXWyklKgQRqDTam6dRRlN0iIkSU9x1A7NK8RhyQSm8age0O2OIrAIqU0prysEv7P2i40ZQrTgdKL9lb1zKgkhfvaRpwoBrc2W1lRJ1N/DhWlkcY0Sml2Gbm9KiZCT3Zv6VgbzbZW61lVoVA6k6d9V3VAXuZH41n7TXKQe0fWppysWG2aGwtoLbaypIAKifl+FW17RcV71vCsLBKhIvzq4l6OPwoyv0wSTbei2X1yesR3W+VQh8+8o6xeoP0sUxzEgxbSaTb7G4Oui045aJ1qXZiUtggDX3udZynjepGcWRWqlovgjxfyNjE4lISVGCBWxuxtNbzIVmSCCUkZeWmnGKA9qYrMAnxMVPsPeA4VCwhAUpRBBUeqLfZGvnXT/HfF2zfyPlpHUC9AJWUgASVEAADtk0C70bytuBTTQkcV6A/dGpHaawdp7XexB9askcEiyB+6PrVEVeeW9IhGFdl53HvKQlCnFlCRARmOUD7otUFRg1M2mSKlehyfEYr1eUTpFVUJR1AfGrOIa6pPK/lTzhs2VaYykXm4EC/cajH8h4cdCxI93KOraZ+RrxOKcFiEq7VC8VDh3SoC0x5mtbEYQkghJgjka1uPQVFUQtuXEcx9KkUsQOd5qo09HD40um7APOlpUS8ci2pwGfCog5zqALPOvFqPOlpB8TLaFc6Y4ZFVis9teBSjatW7D4n+Sye/SsxHtiedXSyeJ8KoJT147adWFQo00u9o8aSH+E99MDEa08NjnS2MsSMY6nvqxs9ULJ5IX/Iqq6tT31606UmRHEX0INiKoY1MShSG0lJACL6faiRPEdlQbRwxQtJAKcwBHCFEXAPfXgfKwkA+yQcijrHAK4jsN++n4vFqcQCs3SVfxKNhHCADRMVtoOArMcIE/aI1V4mq1eUqASbDNZj861S2qpNm4EpSCRE3M8uFXXI5gHkKR7G6KGU1UxyYA761FDSapbWTAT3/AErJbBZHhm5SI4/jV/EYdMwLDj415shNgdIH11q8tsGVAgzQYUZ/6KLVZYaGUi3PSpIkRHypLExFjx1pLY9DA0MsdszHhVLFwJNaZHD8zWNtRUdWqwVslJ0ZqqjVUhFRKqrFQ4GnU1Ip4rGPQqrmz28xMaCqZFaeBR1eU8eNq0nSMuyw4Ooo2iL1iJk6C3EA61sOIkEA+0D3aWrKC4NjY/CpRVDtm/u5tjoRlyJWkSSkgZ5PGfeHxouw+2lLTmQ3hsp5uCfEBFjXNVO5vZBzDiKeXle8gz2ZhPbbjVUybiW0t9k1KGha1ehccKnblXs1BoqmR9HOk+VRluCRIqxkMcqTixBFuIoIJWSzN9eVO6Klh3IABqTMCdDT8SblsaUDlWVhB65P3vxraU6k2uIrEw59aIv1j9aJkbCm5UaprBHEeYq8CTqI8a9yBRiBU7K02DK9T315T3h1ld9MqpIVPW8ogAmQNKZXlYwqs7NYzrE6C5qtW/s/ClCRa5Ek9/Z2UJPQy7LRBJM6U1xMaipg1anJwxJqPFsspRRXLYItbxrO2qICb863xgDWRvCzl6PtzfSmiqYspJromwAAbTMaWqYp4gX+FT7NwBU0gn7I5aVbGA76L7Eszk2OuvDlSWpXD5gVpHCCYF41PPup/wCiDke6tRrMpajBJOnyrBxb5WqTRNt9AbZJHGB50J1WC1YkmNNNFOUK0th4DpFyR1Um/aeVMwFXE4JSEoUr3uHKoBRPvMx6kH7Kh8bUMigjM9rf2dhpbSRQ/NF+ysMQ0gkaifO9aXRkRjCkgVgvYEqxHRg6mSRwGtFjaLmRWHstWbEcTAVJsD3UtGs0GcGE9VKRoKl6EcqkfABBvGn5g0yRzNagWZhfT3d9SpgC3fUIZJten/o57wPzpSjjVvk6aeU1XSz2a1eSxepE4ahQSgWFcCaZ+hq+2qtcYfsr1LAJ0+OtZGZlJwA4knvNZeD/AFye8/Wi/oR9kUK7NH/Ep+8r5KooBsKamnIwxrRQ0OM+VSZOQ+A/ChQbYB4xMLWDzNQ0bbR2cl0XSO8WUO61/GhraeyHGbm6ftD6jhTAM6lSpUQGjsHA9K5p1U3P0H55UYBkcqZsHZpaZAIhSusrnJ4eAq+Wz2fnxpWMislkcR/QV40I4fCpXE31FtdaebaD40oyobmNDW9vtNdyv8tFZSQSCLjWCCPMUKb4qlbf3VfMUUaTVBBspMMtSfcGndVsJ/OtRbPY9U3b3E/IVZSkC9/CZHyoi2QIESeZ5crUivu+NPcy6D516MP3+ZrAB7et8ZEpIuTI7I/3oX7q0d4cUlbpCfZTaeZ41mEVVdCsey2VKCRqTAo42fg0oTkA0idJmLmsLdfDdZTnKye80QNOE5vvfQCkk9hSKm3GZYXbhPkZoNFH+I6wUk3JBB8o0oBcbKSUqBBGtNFmaPaI93MV1ClV8unceHnQ2itfd5R6QjmPlTPoU3nXTw+dUWGshUYurXtq0pBnSL/k0s5HAGp2Giu64DUX6QefwmrCyDwqEpHP4VrNROmnNe/3V7SpGMJPtfxfOrXAV5Soox67oe6nM6J7hSpUDCRrQhsv+8p++r60qVFBC5VTjhXlKiBj3NU+NVcb7Ku4/KlSoMyAA0/B/rEffT/MK9pUwDpGO9zwqXgKVKlCRp1V3mmp4V7SpRvQ5f58jQpvn7bX3D86VKmQoWYP9U39xPyFSN+0nvT869pVmYbi6qcD9w0qVAxzoU+lSqwoWbu/qE/eV860OCvvGlSqb7GRFxHjQvt7+8L7h8hXtKjDs0ujN41pbC/XJ8fkaVKqPoQKMTw7/oajVrSpVFDshVqagVSpUwD/2Q==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17415" name="AutoShape 10" descr="https://encrypted-tbn0.gstatic.com/images?q=tbn:ANd9GcTKK9E15qPL8_bPjYhNTnL6gTBEMftsvMh-sjBolZjZ22NBK3SSPA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17416" name="AutoShape 12" descr="https://encrypted-tbn0.gstatic.com/images?q=tbn:ANd9GcTKK9E15qPL8_bPjYhNTnL6gTBEMftsvMh-sjBolZjZ22NBK3SSPA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17417" name="AutoShape 14" descr="https://encrypted-tbn0.gstatic.com/images?q=tbn:ANd9GcTKK9E15qPL8_bPjYhNTnL6gTBEMftsvMh-sjBolZjZ22NBK3SSPA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17418" name="AutoShape 16" descr="https://encrypted-tbn0.gstatic.com/images?q=tbn:ANd9GcTKK9E15qPL8_bPjYhNTnL6gTBEMftsvMh-sjBolZjZ22NBK3SSPA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17419" name="AutoShape 18" descr="https://encrypted-tbn0.gstatic.com/images?q=tbn:ANd9GcTKK9E15qPL8_bPjYhNTnL6gTBEMftsvMh-sjBolZjZ22NBK3SSPA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17420" name="AutoShape 20" descr="https://encrypted-tbn0.gstatic.com/images?q=tbn:ANd9GcTKK9E15qPL8_bPjYhNTnL6gTBEMftsvMh-sjBolZjZ22NBK3SSPA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ru-RU" altLang="ru-RU" dirty="0">
              <a:latin typeface="Arial" panose="020B0604020202020204" pitchFamily="34" charset="0"/>
            </a:endParaRPr>
          </a:p>
        </p:txBody>
      </p:sp>
      <p:pic>
        <p:nvPicPr>
          <p:cNvPr id="17421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" y="3357563"/>
            <a:ext cx="2281238" cy="3057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1143000"/>
          </a:xfrm>
        </p:spPr>
        <p:txBody>
          <a:bodyPr vert="horz" wrap="square" lIns="92075" tIns="46038" rIns="92075" bIns="46038" numCol="1" anchor="ctr" anchorCtr="0" compatLnSpc="1">
            <a:normAutofit fontScale="9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Can not litter in parks because they are the only pieces of nature in the city</a:t>
            </a:r>
            <a:endParaRPr kumimoji="0" lang="ru-RU" sz="4000" b="1" i="1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435" name="Picture 2" descr="http://www.kport.info/upload/musor_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5750" y="3571875"/>
            <a:ext cx="4214813" cy="2909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Picture 4" descr="http://img-fotki.yandex.ru/get/4812/37900139.4b/0_55419_40f6ddfd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2071688"/>
            <a:ext cx="4857750" cy="3224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Picture 4" descr="http://img-fotki.yandex.ru/get/4812/37900139.4b/0_55419_40f6ddfd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2071688"/>
            <a:ext cx="4857750" cy="3224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1536065"/>
          </a:xfrm>
        </p:spPr>
        <p:txBody>
          <a:bodyPr vert="horz" wrap="square" lIns="92075" tIns="46038" rIns="92075" bIns="46038" numCol="1" anchor="ctr" anchorCtr="0" compatLnSpc="1">
            <a:normAutofit fontScale="9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400" b="0" i="1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Can not throw garbage out of the windows, then there will be polluted streets</a:t>
            </a:r>
            <a:endParaRPr kumimoji="0" lang="en-US" sz="4400" b="0" i="1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459" name="AutoShape 2" descr="data:image/jpeg;base64,/9j/4AAQSkZJRgABAQAAAQABAAD/2wCEAAkGBxQQEBQPEBQUFBQQFRUQFRQVFBUVFxQXFBQWFxQUFBQaHCggGBolHBUVITIhJSkrLy4uFx8zODMsNygtLisBCgoKDg0OGxAQFywkHCQsLCwsLCwsLCwsLCwsLCwsLCwsLCwsLCwsLCwsLCwsLCwsLCwsLCwsLCwsLCwsLCw2NP/AABEIALABHgMBIgACEQEDEQH/xAAcAAACAQUBAAAAAAAAAAAAAAAAAQIDBAUGBwj/xABIEAABAwIEAgcFBAcDDAMAAAABAAIDBBEFEiExQVEGBxMiYXGRFIGhscEyUmLRFSNCcoKS8CQlUwgzNGNzoqSytMLS4TWjs//EABkBAQEBAQEBAAAAAAAAAAAAAAABAgMEBf/EACURAQEAAgICAQMFAQAAAAAAAAABAhEDIRIxQRMyUQRSYXHwIv/aAAwDAQACEQMRAD8A7Qmiya6OBJWUkWQRQpWRZNiKLJosm0RQmiypoklJJDRITSREErKdkiFRAhRUyktJpAhJTsolVEUipJFVECFFTKiQqiJSUiFEqoiVFxUiqcjw0Fx2aC4+Q1Ko899cuIdtir4xqKdjIQPxWzOt73W9yyOF0pbg1dpZpY0NP3uztmPr9Vpc9UaqvkqDc9pK+b3Zi5o+QXU6uh7DCKqA6mOOUE7a5Q4/NcMe7a9GXUkcjwk2c7936hds6Iu/sEAPJw9JHD6LiOHGz3fun5hdo6Fyl1BC47ntL+6aRa4J/wBOX6n0zEhVpKrmQq1kXrjxLZ6tpWq7cFbPCuyO0pp2RZfO2+jokJ2RZTZokJoVCSUkWQRsiylZJBGyCFJKyCJSUrJWV2iKRCkQktIgQkQplU3uAtcgXNhc2uTsBzKAUSFq2M9J30eIxQVAa2kqY7Mm1uyUE5g87W1YPDMDztcdJscfR1FHcN9nqJXU0p4te8DsSDwFw6/gp5xv6WVs/mbbClZSSstuSBCiQplRK1EqBUSqhCiQrEQIWtdYmIezYZVSg2PZGNp/FKRGLfzfBbMVy3r8xHJRwUwOs8peRzbE3/ye30UyuouOO8o5L0a7ru04mSKFv8bxm/3QV2HpAP7HiA/DUf8A4tK43SPymmZzmEp/ma1vyd6rs+MtvTYg3wqB/wAOxY4/VdeX3HC6V9nHxFviD9F2Hq7d/d0Xg6Uf/a8/Vcah39y6/wBWhvh4HKWUfEH6q8H3MfqftbLIVbuV1kuoOYvVt4dLR7VTjpi82FhbXVXD2qVNkYDJI4MFw3MQTcm5sAPL5c1m5a7bxlt1HWkIQvA+kdkrIQgLJJpKshJNCISE0kAiyEIEkmUiqiKRU1EqiJWD6YYD7dSmFrskjXNmifcjLIz7JNtbakXGovcahZ0rVce6Tz0czs9DLLT6Fs8Du0Owvnjt3bG/G1uJ4TKzXbfHMvLePtqsmJ/pGB+FYm3sKyOxikcLAyNBDHEjTW9iRoQTaywGKY/22FPw+qu2ppJWNZe9zkcWEFw0u1pcL8dFn+k3SjC8RhJcZWTxNd2TuzIkY/cNzNuLXtcE28iuWVlU6R7nvJc5xuSTck+JXkzt3qV9HCYzHdmv98PQPQrpGyvpWPDh2zGhszOLXgWJt90nUHx8Fn15co618Ugkhe6OVmzmktO/PiNBpsV13q96wvaM7MQkjYRlEbsuS+4dmI0B0B4bnkvTjzTXbw58He46IVEqrCWSDMxwc07Fpa4eqmYBz+C6Tlx/LjeLL8LayiU3Sxg5e0bfldU5ahjd3tF/FX62H5T6Of7TK4D131/bYoynabiniYy3J8hzn4OYu/NcDsQvL2OVhmxSpqZAReSWYBwLTkYT2YsfBrQpnlLOqvHhZe4xb3f2tgG0b44x/CQD8bn3rt1cbx4gOXtA/wCFiP1XCaA3ma4n9pp8zmC7o83/AEk38co9aOBXi+Tl9z/fMcGi3Hl9F1vqqkvRPH3ah49WRn6lcjYbEeX0XV+qj/RJhynv6xM/JXi+9n9R9jd2N0VNwUweSqtopX7RuN+Og+q73LGfLyTDK/FWEg8QBxJ2HMk8gtQx3H2FwDblrdGgcuLj4k624aDgqvTnGTG/2KNwDh3pzcaD9mIEbk/aPgAOJWHw6kDRmNnOcL3NjYHh5rFz3dR6OPj8ZvJ6ZQhC8r0hCaEEUJoVQkJpIgQhCAQhCISLJpII2QpJFVECkVIpWV2MZimB09T/AKRBHJ4uYMw8n7j3Fc26b9X1PSQOqoHuaGuaDG85x3jYBjvtab6k8V1shaF1q0z6htHRsuPaqkMLh+yMup8w0vd/CVnKT3p14ssvLW+nJME6J1WIuzU0XcDiwyuOSMW37x1d5NBW+0HVA5jO/VjtPwwks9S8E+enkuo0VGyCNkMTQ1kbQxrRwA2VZPpS+0vNl8OTTdFcRoLvp3mRo1PYuObxJiI1911iZul1YQWGVwI0IsAb8QRbQrtxCxeMYBT1Y/XxtcRoHi7XjyeNbeGy55cH7a3j+o/dHCRicrHF7ZHAnc331v8ANV8RxuOSICQT52kXcJrg8+6RpwW7Yz1XE3dSyj9yYfKRo+bfetHxzopVU4Ikgkt95rTIzzzMuB77LjccsfcenDkxvqrai6U5HtGepe2Ml2XtWsve9mlwaSANPE2Wdk6z35cghFtu/J2l/O7Qufez5HEHfkTY+ikY1mzGt7ybm7p+4/apaV3nEz8lCn6WPvUOytIqXEu02PYRx6e5oPqtOLCrqm72YcM50/hb9CumGvhy5Lemrjgtv6M9JDT0k1OHvYXyiZjmta5uYMDSHgkECwGoutQHBXdPsbeB+f5LtnNztwxur025/SWR7g4z2AOlgfiLeCz2D45U1Ly98uaKGwbYFofJYENI4taC1x82j9rTQMKoHTyNhbu7ckXDWj7T3DkB67bkLpMVO2GNsbBZrBlaOPEku/ETcnxPuV4+OWs8nJZGJqcHjL3OcXOc65c4nW51LtOJKoYWC3Oy1g12nEbcz7llJvmrcherxjh5V6LQhC8zsE0kKAQhCoEIQUCQmkjIQhCASTQiEkmqM9Q1m/oqiqlZYqoxFrgC0kHVu/HQ7cVVhqnZbnUW42uFrxuk8ov0iFY01cZHjK05D+1ysNc3I30t4q/UaQIRZSSsqzpAhIqZUSFUQISIU0iqKMkQdo4A35i6869df6rFMsX6sdiwlrBlF8z9bDjoF6OIXmvrtlzYxI3/AA2Rt9W5v+5Zz9N8ft1Hq56M0lRhFLLUU0Mkj2PLpHRtL3frZMpc+1z3bDfgtdwfCYPba+Lso8sb4cjcgszPT5nZRbS5F9F0Dq6ZbCKIf6hh9bn6rSsEP96YgPxQf9NZXCRM8rb7/wBuOFnguhdVGFRVT6oTMY/s4mPaHNvbvOvbkueHYLoHVhNLT+01LWgtkY2AEmwLs7XOtzs0EebgsY/c3yS+PTdZaWGC7YYo4+DixjWk/hJA28OfkrOQ93VKpkMrxYZGgWLQc2rgQbX89r/NU6dzXOcJH5A7MWus5wH3cwAJsfDbdd7Y4zFbE63+Ct3FVpA9oa4t0dexsbG24BtY7jZU2WO99OWv9BXZp6IQmheV3JCaECQmhDRITQhokJoQ0SSkhE0ihNUKiTdo3VnaVTnmJ7rOB3/JWlQy7bEfivy/PZXMbfzTmBcLNHmea3OmdbWZp2W1FzoQTw8lRY/vZR57HQi/H1WRjpLtAdty5+HgEo8PyuOvdOtuN/ytorMozcLVWkhDW6AC93Gw4k3VZSskQue29I2SIU7JK7FMqJVQhQIWpWUElPKlZVELLy/1vPzYzVnk6MekEYXqLKvKfWdNnxesPKZzf5QG/RZzdOP29GdCIsuGUTeVLB8Ymn6rn2BH++cQH+wPpAB9Qum4M0MpoGDZkMTR7mNC5hgn/wA5iH7sR9Ioh9VrFzt9uR4Jgz6qobTN0NznJFxG1p7zj5fEkDiuwGjbDC2CJtmRgAAanzPMkkknmVc4fgUdGZnMAz1Er5XEcGucSyMX/ZaD6nyU3hawmjPLdYakB1dfQH43FztrayotadbDMLC5A210Kysuitnuc0fqyWuNwbGwPhYb/JL7WemHncXWFzYePyVrq1bC6qY5w9oiI4XjDY/Vobb5KtFgcfaO7WQhoJDNgSL6F2htccFN6a8du2oTQuDpokJoQ0EIQqoQhCAQhCgEIQgRVpI0jh8fkrxCu0s2to7Wudxpb8gqzNtreCHRAkHkp2SmkUJ2RZE0SSdkWRCRZNCppAri/XD0/qaSsFHSSGERMY97mhhdI6QEgXcDZoaBtuXLtVl5q66IM+J1Ug3jfBGfI0sbh8fmhIjh3XNiUVg8wzD/AFsdjbzjLfWy7B1edO2Ysx4LOynhsXx5szS118r2OsLi4sQdvFeWV1D/ACfZj+lHtvoaWQW52kiIv8UlXKPQy8h9OJc2J1rudVUeglcAvXy8bdIZu0rKiT788rv5pHH6q5Jg9ZUv+aZbbI23llFlxHDukA/SlZVQNztmbE1mbu6OEQDjyvkPrryWFo+sLEJY4KNkoYyJojLmiz3tboDJIbkaWFxb3lU+kcclCCynGRgEQE4A7SR7bX7+40toLfErW+tsTDV1XTMLq3T08cz7ZpAXmwsBckgDwAsPcpSBYjoNXmajBebljnMv4bj4FZiUrUvTNna0lVo9l9G3N9ud+Vuau+zLjlaLk7LI01MIhm+07i7gObWfmp3vpVjS0Ij7zrF+9jqGciebv68Va1FeAcrBm3JJv+Su5g+Z5ij0NnOA0u6wuQPdx+BWCmNiLC3iCddrLrjJP7Ztt/p6AQmheR6iQmhAkJoQKyaEIBCEIBCEkAhCEQIQhAIQiyBITSVQkJ2SRAV5x6wsZZT41XGWNswEkDuyd9l5FPGBe4I00O3Bejl536wJZaXHKyRjnRPeI5WOabF0ZhjaSOYzNI82qp+XOKqjkkdJOyB7IiXSd1jyyNpN7ZrfZF7XW8dQR/vcf7CX/tWxdDscmxSkrKWpcXvjY6PPtnbKx4bcDS4LTqANwsJ/k9RXxV7rfZppDfleSID6q2a1Uxzt3LPT0TO/K0u5An0XiqaTM4u+8S71N17PxiTJTyu+7G8+jSvNPVZ0VFVMaydt6akOYj/EkaMzWW4gaOPuHFZ9tS6jDYdTMhyB+snatzsI7oI2a7W+nEc7jgs/1ijuk/uH+vVWOLVExrZWyF2Z1Y5roWOc1pcZjcNbtrztrcHio9P6qN0pyS5jkZGY2glrLWdmLr2vwtuunlqaZ8d5bZ3qvqrski8GvHu7p+QW6uZf5knQAcyVzXq0ikMmdoJaLsOh1Ltco5usb+Q1sNVvr8QL3GKmyvkFrvtmij11cDazyNe9tpZoKkvwZY9szDE1jb/eHk53n91u2nqrOsnuoQ03ZM1c573AZ5Hm7nkDc32Gp0G11aVMmui6z/mOV7qhJJZ2YEggWuDbz253KsnR3N1Xeo2U8l8Xe0IQvO9IQhCAQhCAQhCAQhCAQhCAQhCAQhCAQhCBIQhECEIVCIWG6RdF6XEGhtXC2XJfK7Vr2X3yvaQ4DQaXWaQUR5k6NVtFRzTxT1FfQzdq9pLGMkj7Nrj2YexzDJmAJ1t811LqwoMKpA/2CrZPLPYOc+RgksNQxsVmlovc7anjoLbP0r6GUmJsy1UQLgLNlb3ZWeT+I8DceC889ZPVy/ByyQStlgmcWMNi14IF8r27bcQdeQTZqV6XxqLPTyMP7bCz+bT6rS6ZtLhdFFTuexjGty94jNKSLyOyDVxJuTYG1+QXLsJ616mGiioo2MPYtDHTSOL3uvKCLA2AABLePDbZYirxl1dVCpla1ri3snBt7fq2EXF9r/VWJY23pV0rwuZ5lZT+0zNAIls6AEtPdu+4c4jWxynQbrE4T0cjxNhqXRQ0sEQlDjGX2ZYxFoc55Pet2moFgCNNQruu6N09JFTQxO7WeucOzmlAayJndMkoZ9mzQd3E6nwIW3swMyxthDuxoobsihj+3KOMsjyN3G5vY3zEg8S9pvTXYAKn+xYeAyBoIklDctw6xIPEA3uGA3dbvG1wNlo6GOljEUQ0FiXHVzja2Zx5/DkshDTshYI4mhjG7AfEk8SeZ1VrOVqWRi7qzmN1jpBqr+VY6Y63PDVLVkUnu1uFQkfzWv4l0uaHZIG5xqM7iQP4QNSPHRXWD4oahrrjK9p1AOhB2cPRZmU23qvSqEIWWwhCEAhCEAhCEAhCEAhCEAhCEAhCEAhCECQmkgEIQiBJCSIFyn/KGo3y0NOY2OfkqO9laXWBjdqbDQXA1XVlEoPF1bh01MW9vFJEXtEjQ9pZmadQ5t9wt86DdGXVExzjuhxl2uGsce69w8f2WnfS/duD6GxLI5ro3AODgWuuODhYj3hYGgw2GmBZC2we7O47lx03PIDQDgha5dQ0DI8fiheXSGOnDyZe8XSOic8k6bi7bcsui6PO+978/oueY8cnSald/ixxj1jli+gW/PKu0sUZTorGc7q6kKs5yps0spytY6ZTFlHKQd8rfc54DvgT6rY5nrBY01ksbonkd+3jx5BXunUc0jdca+azGAzkOOU2cBb3XCyUXRmlDQ989QBa/wDmYWAc7EzFxG+uXVWXt1DTvd2TqmUi7Mx7MNIB3aMl+HHmufjY3HrNCw7sUPNoVN2Kn77fQfmummPOM4hYNmKOP7QP8JCqfpA8/i3800ecZhCxHtv4viPzQav8XxTS+X8MuhYU1v4viUhV3/a/5vyTR5fwzaLrCe0eP/N+SPaBz+B/JNJ5M1dO6wntA5/AqPtQ5n0/9ppfK/hnLprBe1t8fRP2sfiUPJnELAms8/696ZrvP1Q8mcui61/20cv97/0oiv3020PeOmx+RHqh5NiJUTIBuR6rVzjDRYOsNNdTvexHqqVJige99ybN2HAjmsec9L22vtm/eHqEjO37w9QsBJWAf0T9FaS4yxpsSb/u2+ZC3NVm5WNpNQ37w9UvaG/eC1k4o29g5h83NHLldQOLsyl2eMAaElzv/FOk22n2hvNU5qiw0WoVeNZQCHxuzEAAZjvrff8Aq4VKTHHGJxP35IxoRcMe5rXDTS4APhdOtLKyc9YHEm43cN97Ej6LF4xjrKZ8LHa9u8x3B+yA297cdco4bnksfT1V4Q48HPHpY/Vcp6S9Oe1kaGwlrqaXO0ued2kghzcoPyWJ20zPT6sAxfD6kXFuzBvyZVOv8HfFdIdIDctN/JcCxbGpKkQPkDQ6Nz7ZQQLXjI3J4grf8Kx180eZ4DXg5XZTYE8wL/1ZbG5yuVhU1LRu5o94WvS1vO581ZSVY0t800i/qqjMXa3B2udPDRYaqf3RY2II230I/JW9bXOGjWX8c4G3gVjnVszQ54jb3O8QHagaAm3vTZpM4WZZHVD32s0224afE39Vp07bOI8VkpnPqXExtAtYWDjpbS2psrR1C4Gx0PiCEtWR/9k=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ru-RU" altLang="ru-RU" dirty="0">
              <a:latin typeface="Arial" panose="020B0604020202020204" pitchFamily="34" charset="0"/>
            </a:endParaRPr>
          </a:p>
        </p:txBody>
      </p:sp>
      <p:pic>
        <p:nvPicPr>
          <p:cNvPr id="19460" name="Picture 4" descr="http://amsrus.ru/wp-content/uploads/2014/06/Priznak-byidla-musor-iz-mashinyi-vyibrosil-v-okno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0625" y="2000250"/>
            <a:ext cx="3500438" cy="2157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6" descr="http://blue-planet.ru/uploads/posts/2012-06/1338795481_2musor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8" y="1928813"/>
            <a:ext cx="4071937" cy="2714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Picture 8" descr="http://s.drom.ru/1/pubs/4/21240/650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3" y="4143375"/>
            <a:ext cx="3238500" cy="2162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2075" tIns="46038" rIns="92075" bIns="46038" anchor="ctr" anchorCtr="0"/>
          <a:p>
            <a:pPr algn="ctr"/>
            <a:r>
              <a:rPr lang="en-US" altLang="ru-RU" dirty="0">
                <a:effectLst/>
              </a:rPr>
              <a:t>Test</a:t>
            </a:r>
            <a:endParaRPr lang="en-US" altLang="ru-RU" dirty="0">
              <a:effectLst/>
            </a:endParaRPr>
          </a:p>
        </p:txBody>
      </p:sp>
      <p:sp>
        <p:nvSpPr>
          <p:cNvPr id="21507" name="Rectangle 3"/>
          <p:cNvSpPr>
            <a:spLocks noGrp="1"/>
          </p:cNvSpPr>
          <p:nvPr>
            <p:ph idx="1"/>
          </p:nvPr>
        </p:nvSpPr>
        <p:spPr>
          <a:xfrm>
            <a:off x="179705" y="721995"/>
            <a:ext cx="8742680" cy="5947410"/>
          </a:xfrm>
        </p:spPr>
        <p:txBody>
          <a:bodyPr vert="horz" wrap="square" lIns="92075" tIns="46038" rIns="92075" bIns="46038" anchor="t" anchorCtr="0"/>
          <a:p>
            <a:pPr marL="0" indent="0">
              <a:lnSpc>
                <a:spcPct val="80000"/>
              </a:lnSpc>
              <a:buNone/>
            </a:pPr>
            <a:endParaRPr lang="ru-RU" altLang="ru-RU" sz="2800" dirty="0">
              <a:solidFill>
                <a:srgbClr val="CC0000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ru-RU" sz="2400" dirty="0">
                <a:solidFill>
                  <a:srgbClr val="660066"/>
                </a:solidFill>
              </a:rPr>
              <a:t>1)</a:t>
            </a:r>
            <a:r>
              <a:rPr lang="en-US" altLang="ru-RU" sz="2400" dirty="0">
                <a:solidFill>
                  <a:srgbClr val="003399"/>
                </a:solidFill>
              </a:rPr>
              <a:t> Environmental  protection is an _________problem. </a:t>
            </a:r>
            <a:endParaRPr lang="en-US" altLang="ru-RU" sz="2400" b="1" dirty="0">
              <a:solidFill>
                <a:srgbClr val="660066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ru-RU" sz="2000" b="1" dirty="0"/>
              <a:t>  </a:t>
            </a:r>
            <a:r>
              <a:rPr lang="en-US" altLang="ru-RU" sz="20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>
                <a:solidFill>
                  <a:srgbClr val="FF0000"/>
                </a:solidFill>
              </a:rPr>
              <a:t>a)easy </a:t>
            </a:r>
            <a:r>
              <a:rPr lang="en-US" altLang="ru-RU" sz="2400" b="1" dirty="0">
                <a:solidFill>
                  <a:srgbClr val="003399"/>
                </a:solidFill>
              </a:rPr>
              <a:t>                </a:t>
            </a:r>
            <a:r>
              <a:rPr lang="en-US" altLang="ru-RU" sz="2400" b="1" dirty="0">
                <a:solidFill>
                  <a:srgbClr val="FF0000"/>
                </a:solidFill>
              </a:rPr>
              <a:t>  b)important   </a:t>
            </a:r>
            <a:r>
              <a:rPr lang="en-US" altLang="ru-RU" sz="2400" b="1" dirty="0">
                <a:solidFill>
                  <a:srgbClr val="003399"/>
                </a:solidFill>
              </a:rPr>
              <a:t>                    </a:t>
            </a:r>
            <a:r>
              <a:rPr lang="en-US" altLang="ru-RU" sz="2400" b="1" dirty="0">
                <a:solidFill>
                  <a:srgbClr val="FF0000"/>
                </a:solidFill>
              </a:rPr>
              <a:t> c)pleasant</a:t>
            </a:r>
            <a:r>
              <a:rPr lang="en-US" altLang="ru-RU" sz="2400" b="1" dirty="0">
                <a:solidFill>
                  <a:srgbClr val="003399"/>
                </a:solidFill>
              </a:rPr>
              <a:t> </a:t>
            </a:r>
            <a:endParaRPr lang="en-US" altLang="ru-RU" sz="2400" dirty="0">
              <a:solidFill>
                <a:srgbClr val="003399"/>
              </a:solidFill>
            </a:endParaRPr>
          </a:p>
          <a:p>
            <a:pPr>
              <a:lnSpc>
                <a:spcPct val="80000"/>
              </a:lnSpc>
            </a:pPr>
            <a:endParaRPr lang="ru-RU" altLang="ru-RU" dirty="0">
              <a:solidFill>
                <a:srgbClr val="003399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ru-RU" sz="2400" dirty="0">
                <a:solidFill>
                  <a:srgbClr val="003399"/>
                </a:solidFill>
              </a:rPr>
              <a:t>2) Factories pour a lot of _____into air  and  water. </a:t>
            </a:r>
            <a:endParaRPr lang="en-US" altLang="ru-RU" sz="2400" b="1" dirty="0">
              <a:solidFill>
                <a:srgbClr val="003399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ru-RU" sz="2000" b="1" dirty="0"/>
              <a:t>  </a:t>
            </a:r>
            <a:r>
              <a:rPr lang="en-US" altLang="ru-RU" sz="2400" b="1" dirty="0">
                <a:solidFill>
                  <a:srgbClr val="FF0000"/>
                </a:solidFill>
              </a:rPr>
              <a:t>a) A shortage  </a:t>
            </a:r>
            <a:r>
              <a:rPr lang="en-US" altLang="ru-RU" sz="2400" b="1" dirty="0">
                <a:solidFill>
                  <a:srgbClr val="003399"/>
                </a:solidFill>
              </a:rPr>
              <a:t>      </a:t>
            </a:r>
            <a:r>
              <a:rPr lang="en-US" altLang="ru-RU" sz="2400" b="1" dirty="0">
                <a:solidFill>
                  <a:srgbClr val="FF0000"/>
                </a:solidFill>
              </a:rPr>
              <a:t> b)waste  </a:t>
            </a:r>
            <a:r>
              <a:rPr lang="en-US" altLang="ru-RU" sz="2400" b="1" dirty="0">
                <a:solidFill>
                  <a:srgbClr val="003399"/>
                </a:solidFill>
              </a:rPr>
              <a:t>                         </a:t>
            </a:r>
            <a:r>
              <a:rPr lang="en-US" altLang="ru-RU" sz="2400" b="1" dirty="0">
                <a:solidFill>
                  <a:srgbClr val="FF0000"/>
                </a:solidFill>
              </a:rPr>
              <a:t>  c) pollution </a:t>
            </a:r>
            <a:endParaRPr lang="en-US" altLang="ru-RU" sz="2400" dirty="0">
              <a:solidFill>
                <a:srgbClr val="003399"/>
              </a:solidFill>
            </a:endParaRPr>
          </a:p>
          <a:p>
            <a:pPr>
              <a:lnSpc>
                <a:spcPct val="80000"/>
              </a:lnSpc>
            </a:pPr>
            <a:endParaRPr lang="ru-RU" altLang="ru-RU" dirty="0">
              <a:solidFill>
                <a:srgbClr val="003399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ru-RU" sz="2400" dirty="0">
                <a:solidFill>
                  <a:srgbClr val="003399"/>
                </a:solidFill>
              </a:rPr>
              <a:t>3) What caused the ______of wildlife ? </a:t>
            </a:r>
            <a:endParaRPr lang="en-US" altLang="ru-RU" sz="2400" b="1" dirty="0">
              <a:solidFill>
                <a:srgbClr val="660066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ru-RU" sz="2400" b="1" dirty="0">
                <a:solidFill>
                  <a:srgbClr val="003399"/>
                </a:solidFill>
              </a:rPr>
              <a:t>  </a:t>
            </a:r>
            <a:r>
              <a:rPr lang="en-US" altLang="ru-RU" sz="2400" b="1" dirty="0">
                <a:solidFill>
                  <a:srgbClr val="FF0000"/>
                </a:solidFill>
              </a:rPr>
              <a:t>a) population </a:t>
            </a:r>
            <a:r>
              <a:rPr lang="en-US" altLang="ru-RU" sz="2400" b="1" dirty="0">
                <a:solidFill>
                  <a:srgbClr val="003399"/>
                </a:solidFill>
              </a:rPr>
              <a:t>      </a:t>
            </a:r>
            <a:r>
              <a:rPr lang="en-US" altLang="ru-RU" sz="2400" b="1" dirty="0">
                <a:solidFill>
                  <a:srgbClr val="FF0000"/>
                </a:solidFill>
              </a:rPr>
              <a:t> b) poison </a:t>
            </a:r>
            <a:r>
              <a:rPr lang="en-US" altLang="ru-RU" sz="2400" b="1" dirty="0">
                <a:solidFill>
                  <a:srgbClr val="003399"/>
                </a:solidFill>
              </a:rPr>
              <a:t>                  </a:t>
            </a:r>
            <a:r>
              <a:rPr lang="en-US" altLang="ru-RU" sz="2400" b="1" dirty="0">
                <a:solidFill>
                  <a:srgbClr val="FF0000"/>
                </a:solidFill>
              </a:rPr>
              <a:t>c) destruction</a:t>
            </a:r>
            <a:r>
              <a:rPr lang="en-US" altLang="ru-RU" sz="2400" b="1" dirty="0">
                <a:solidFill>
                  <a:srgbClr val="003399"/>
                </a:solidFill>
              </a:rPr>
              <a:t> </a:t>
            </a:r>
            <a:endParaRPr lang="en-US" altLang="ru-RU" sz="2400" dirty="0">
              <a:solidFill>
                <a:srgbClr val="003399"/>
              </a:solidFill>
            </a:endParaRPr>
          </a:p>
          <a:p>
            <a:pPr>
              <a:lnSpc>
                <a:spcPct val="80000"/>
              </a:lnSpc>
            </a:pPr>
            <a:endParaRPr lang="ru-RU" altLang="ru-RU" dirty="0">
              <a:solidFill>
                <a:srgbClr val="003399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ru-RU" sz="2400" dirty="0">
                <a:solidFill>
                  <a:srgbClr val="003399"/>
                </a:solidFill>
              </a:rPr>
              <a:t>4) Many rivers and lakes are______ .</a:t>
            </a:r>
            <a:endParaRPr lang="en-US" altLang="ru-RU" sz="2400" dirty="0">
              <a:solidFill>
                <a:srgbClr val="003399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ru-RU" sz="2000" b="1" dirty="0"/>
              <a:t>   </a:t>
            </a:r>
            <a:r>
              <a:rPr lang="en-US" altLang="ru-RU" sz="2400" b="1" dirty="0">
                <a:solidFill>
                  <a:srgbClr val="FF0000"/>
                </a:solidFill>
              </a:rPr>
              <a:t>a)poisoned  </a:t>
            </a:r>
            <a:r>
              <a:rPr lang="en-US" altLang="ru-RU" sz="2400" b="1" dirty="0">
                <a:solidFill>
                  <a:srgbClr val="003399"/>
                </a:solidFill>
              </a:rPr>
              <a:t>          </a:t>
            </a:r>
            <a:r>
              <a:rPr lang="en-US" altLang="ru-RU" sz="2400" b="1" dirty="0">
                <a:solidFill>
                  <a:srgbClr val="FF0000"/>
                </a:solidFill>
              </a:rPr>
              <a:t>b)filled    </a:t>
            </a:r>
            <a:r>
              <a:rPr lang="en-US" altLang="ru-RU" sz="2400" b="1" dirty="0">
                <a:solidFill>
                  <a:srgbClr val="003399"/>
                </a:solidFill>
              </a:rPr>
              <a:t>                        </a:t>
            </a:r>
            <a:r>
              <a:rPr lang="en-US" altLang="ru-RU" sz="2400" b="1" dirty="0">
                <a:solidFill>
                  <a:srgbClr val="FF0000"/>
                </a:solidFill>
              </a:rPr>
              <a:t> c)used </a:t>
            </a:r>
            <a:endParaRPr lang="en-US" altLang="ru-RU" sz="24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ru-RU" altLang="ru-RU" sz="2400" dirty="0">
              <a:solidFill>
                <a:srgbClr val="660066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ru-RU" sz="2800" dirty="0">
                <a:solidFill>
                  <a:srgbClr val="003399"/>
                </a:solidFill>
              </a:rPr>
              <a:t>5)Many scientists try _____ ecology problems. </a:t>
            </a:r>
            <a:endParaRPr lang="en-US" altLang="ru-RU" sz="2800" b="1" dirty="0">
              <a:solidFill>
                <a:srgbClr val="660066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ru-RU" sz="2400" b="1" dirty="0">
                <a:solidFill>
                  <a:srgbClr val="003399"/>
                </a:solidFill>
              </a:rPr>
              <a:t> </a:t>
            </a:r>
            <a:r>
              <a:rPr lang="en-US" altLang="ru-RU" sz="2400" b="1" dirty="0">
                <a:solidFill>
                  <a:srgbClr val="FF0000"/>
                </a:solidFill>
              </a:rPr>
              <a:t> a) to know  </a:t>
            </a:r>
            <a:r>
              <a:rPr lang="en-US" altLang="ru-RU" sz="2400" b="1" dirty="0">
                <a:solidFill>
                  <a:srgbClr val="003399"/>
                </a:solidFill>
              </a:rPr>
              <a:t>           </a:t>
            </a:r>
            <a:r>
              <a:rPr lang="en-US" altLang="ru-RU" sz="2400" b="1" dirty="0">
                <a:solidFill>
                  <a:srgbClr val="FF0000"/>
                </a:solidFill>
              </a:rPr>
              <a:t>b) to solve </a:t>
            </a:r>
            <a:r>
              <a:rPr lang="en-US" altLang="ru-RU" sz="2400" b="1" dirty="0">
                <a:solidFill>
                  <a:srgbClr val="003399"/>
                </a:solidFill>
              </a:rPr>
              <a:t>             </a:t>
            </a:r>
            <a:r>
              <a:rPr lang="en-US" altLang="ru-RU" sz="2400" b="1" dirty="0">
                <a:solidFill>
                  <a:srgbClr val="FF0000"/>
                </a:solidFill>
              </a:rPr>
              <a:t> c) to protect</a:t>
            </a:r>
            <a:endParaRPr lang="en-US" alt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4110990" y="190500"/>
            <a:ext cx="3017520" cy="5829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ru-RU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6445"/>
            <a:ext cx="8229600" cy="2137410"/>
          </a:xfrm>
        </p:spPr>
        <p:txBody>
          <a:bodyPr/>
          <a:p>
            <a:pPr algn="ctr"/>
            <a:r>
              <a:rPr lang="en-US" altLang="ru-RU"/>
              <a:t>The lesson is over</a:t>
            </a:r>
            <a:endParaRPr lang="en-US" altLang="ru-RU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3627755"/>
            <a:ext cx="8229600" cy="2499995"/>
          </a:xfrm>
        </p:spPr>
        <p:txBody>
          <a:bodyPr/>
          <a:p>
            <a:pPr marL="0" indent="0" algn="ctr">
              <a:buNone/>
            </a:pPr>
            <a:r>
              <a:rPr lang="en-US" altLang="ru-RU"/>
              <a:t>Thank you for  your  attention</a:t>
            </a:r>
            <a:endParaRPr lang="en-US" altLang="ru-RU"/>
          </a:p>
          <a:p>
            <a:pPr algn="ctr"/>
            <a:endParaRPr lang="en-US" altLang="ru-RU"/>
          </a:p>
          <a:p>
            <a:pPr algn="ctr"/>
            <a:endParaRPr lang="en-US" alt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1312545"/>
          </a:xfrm>
        </p:spPr>
        <p:txBody>
          <a:bodyPr/>
          <a:p>
            <a:r>
              <a:rPr lang="en-US" altLang="ru-RU" sz="4800">
                <a:solidFill>
                  <a:srgbClr val="FF0000"/>
                </a:solidFill>
              </a:rPr>
              <a:t>The environment protection</a:t>
            </a:r>
            <a:endParaRPr lang="en-US" altLang="ru-RU" sz="4800">
              <a:solidFill>
                <a:srgbClr val="FF0000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124585"/>
            <a:ext cx="4038600" cy="4953000"/>
          </a:xfrm>
        </p:spPr>
        <p:txBody>
          <a:bodyPr vert="horz" wrap="square" lIns="92075" tIns="46038" rIns="92075" bIns="46038" numCol="1" anchor="t" anchorCtr="0" compatLnSpc="1"/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endParaRPr kumimoji="0" lang="ru-RU" sz="48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endParaRPr kumimoji="0" lang="ru-RU" sz="48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73732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73732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73732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Char char="•"/>
              <a:defRPr/>
            </a:pP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Рисунок 1" descr="goryi-sneg-vyisota-skalyi.jpg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572000" y="1412875"/>
            <a:ext cx="4038600" cy="25247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6" name="Рисунок 1" descr="585968_oleni_jivotnyie_kartina_5352x3689_www.Gde-Fon.c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" y="1412875"/>
            <a:ext cx="3783965" cy="25247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2" name="Рисунок 1" descr="belka-na-rabochii-stol.or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" y="3830955"/>
            <a:ext cx="3780790" cy="26339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Рисунок 4" descr="HDPackSuperiorWallpapers360_03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365" y="3714115"/>
            <a:ext cx="4086225" cy="27381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WordArt 10"/>
          <p:cNvSpPr>
            <a:spLocks noGrp="1" noChangeArrowheads="1" noChangeShapeType="1" noTextEdit="1"/>
          </p:cNvSpPr>
          <p:nvPr/>
        </p:nvSpPr>
        <p:spPr bwMode="auto">
          <a:xfrm>
            <a:off x="685800" y="419100"/>
            <a:ext cx="7772400" cy="1143000"/>
          </a:xfrm>
          <a:prstGeom prst="rect">
            <a:avLst/>
          </a:prstGeom>
        </p:spPr>
        <p:txBody>
          <a:bodyPr wrap="none" lIns="92075" tIns="46038" rIns="92075" bIns="46038" fromWordArt="1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de-DE" sz="6000" b="0" i="1" u="none" strike="noStrike" kern="10" cap="none" spc="0" normalizeH="0" baseline="0" noProof="0" dirty="0" err="1">
                <a:ln w="19050">
                  <a:solidFill>
                    <a:srgbClr val="99CCFF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Ecological </a:t>
            </a:r>
            <a:r>
              <a:rPr kumimoji="0" lang="de-DE" sz="6000" b="0" i="1" u="none" strike="noStrike" kern="10" cap="none" spc="0" normalizeH="0" baseline="0" noProof="0" dirty="0" err="1">
                <a:ln w="19050">
                  <a:solidFill>
                    <a:srgbClr val="99CCFF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problems</a:t>
            </a:r>
            <a:r>
              <a:rPr kumimoji="0" lang="de-DE" sz="6000" b="0" i="1" u="none" strike="noStrike" kern="10" cap="none" spc="0" normalizeH="0" baseline="0" noProof="0" dirty="0">
                <a:ln w="19050">
                  <a:solidFill>
                    <a:srgbClr val="99CCFF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+mj-lt"/>
                <a:ea typeface="+mj-lt"/>
                <a:cs typeface="+mj-lt"/>
              </a:rPr>
              <a:t>:</a:t>
            </a:r>
            <a:endParaRPr kumimoji="0" lang="ru-RU" sz="6000" b="0" i="1" u="none" strike="noStrike" kern="10" cap="none" spc="0" normalizeH="0" baseline="0" noProof="0" dirty="0">
              <a:ln w="19050">
                <a:solidFill>
                  <a:srgbClr val="99CCFF"/>
                </a:solidFill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uLnTx/>
              <a:uFillTx/>
              <a:latin typeface="+mj-lt"/>
              <a:ea typeface="+mj-lt"/>
              <a:cs typeface="+mj-lt"/>
            </a:endParaRPr>
          </a:p>
        </p:txBody>
      </p:sp>
      <p:pic>
        <p:nvPicPr>
          <p:cNvPr id="5" name="Picture 12" descr="88cc4aa05abbd7c0-large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 rot="816974">
            <a:off x="306705" y="1608455"/>
            <a:ext cx="1814830" cy="1866900"/>
          </a:xfrm>
        </p:spPr>
      </p:pic>
      <p:pic>
        <p:nvPicPr>
          <p:cNvPr id="6" name="Picture 14" descr="0_e2cc_74cc4de1_X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01379">
            <a:off x="173355" y="3833495"/>
            <a:ext cx="1851025" cy="17164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11" descr="050315_coal2_vmed_630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1009666">
            <a:off x="6142355" y="1692275"/>
            <a:ext cx="2691130" cy="17506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13" descr="0821996e43949a9bc868b24ece403ab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1348617">
            <a:off x="6772910" y="3804285"/>
            <a:ext cx="2228215" cy="15690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2195830" y="1547495"/>
            <a:ext cx="4572000" cy="51244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Global warming</a:t>
            </a:r>
            <a:endParaRPr kumimoji="0" lang="en-US" altLang="ru-RU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endParaRPr kumimoji="0" lang="en-US" altLang="ru-RU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Overpopulation</a:t>
            </a:r>
            <a:endParaRPr kumimoji="0" lang="en-US" altLang="ru-RU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endParaRPr kumimoji="0" lang="en-US" altLang="ru-RU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alt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Acid rains</a:t>
            </a:r>
            <a:endParaRPr kumimoji="0" lang="en-US" altLang="ru-RU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Air pollution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Water pollution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Endangered species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Destruction of    natural resources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buChar char="Ø"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Tx/>
              <a:buFont typeface="Wingdings" panose="05000000000000000000" pitchFamily="2" charset="2"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0"/>
            <a:ext cx="8229600" cy="1648460"/>
          </a:xfrm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92075" tIns="46038" rIns="92075" bIns="46038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Words and </a:t>
            </a:r>
            <a:r>
              <a:rPr kumimoji="0" lang="en-US" sz="4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expressions</a:t>
            </a:r>
            <a:r>
              <a:rPr kumimoji="0" lang="en-US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to the text</a:t>
            </a:r>
            <a:endParaRPr kumimoji="0" lang="en-US" sz="40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00380" y="1929130"/>
            <a:ext cx="4072255" cy="4786630"/>
          </a:xfrm>
        </p:spPr>
        <p:txBody>
          <a:bodyPr vert="horz" wrap="square" lIns="92075" tIns="46038" rIns="92075" bIns="46038" numCol="1" anchor="t" anchorCtr="0" compatLnSpc="1"/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nature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-</a:t>
            </a: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 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 природа</a:t>
            </a:r>
            <a:endParaRPr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acid rains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 - кислотные дожди</a:t>
            </a:r>
            <a:endParaRPr lang="en-US" altLang="x-none"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global warming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-глобальное потепление</a:t>
            </a:r>
            <a:endParaRPr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pollution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-загрязнение</a:t>
            </a:r>
            <a:endParaRPr lang="en-US" altLang="x-none"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overpopulation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-перенаселение</a:t>
            </a:r>
            <a:endParaRPr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danger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- опасность</a:t>
            </a:r>
            <a:endParaRPr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environment – 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окружающая среда</a:t>
            </a:r>
            <a:endParaRPr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poison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-  яд, отрава</a:t>
            </a:r>
            <a:endParaRPr lang="en-US" altLang="x-none"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oxygen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- кислород</a:t>
            </a:r>
            <a:endParaRPr lang="en-US" altLang="x-none"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species 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–вид, род</a:t>
            </a:r>
            <a:endParaRPr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altLang="x-none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litter-</a:t>
            </a:r>
            <a:r>
              <a:rPr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 мусор</a:t>
            </a:r>
            <a:endParaRPr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garbage-</a:t>
            </a:r>
            <a:r>
              <a:rPr lang="ru-RU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мусор</a:t>
            </a:r>
            <a:endParaRPr lang="en-US"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throw</a:t>
            </a:r>
            <a:r>
              <a:rPr lang="ru-RU" altLang="en-US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-бросать</a:t>
            </a:r>
            <a:endParaRPr lang="en-US"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marL="0" indent="0" eaLnBrk="1" hangingPunct="1">
              <a:lnSpc>
                <a:spcPct val="80000"/>
              </a:lnSpc>
              <a:buSzTx/>
              <a:buFontTx/>
              <a:buNone/>
            </a:pPr>
            <a:r>
              <a:rPr lang="en-US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hunt</a:t>
            </a:r>
            <a:r>
              <a:rPr lang="ru-RU" altLang="en-US" sz="2000" b="1" dirty="0">
                <a:solidFill>
                  <a:srgbClr val="003399"/>
                </a:solidFill>
                <a:latin typeface="+mj-lt"/>
                <a:ea typeface="+mn-ea"/>
                <a:cs typeface="+mj-lt"/>
              </a:rPr>
              <a:t>-охотиться</a:t>
            </a:r>
            <a:endParaRPr sz="2000" b="1" dirty="0">
              <a:solidFill>
                <a:srgbClr val="003399"/>
              </a:solidFill>
              <a:latin typeface="+mj-lt"/>
              <a:ea typeface="+mn-ea"/>
              <a:cs typeface="+mj-lt"/>
            </a:endParaRPr>
          </a:p>
          <a:p>
            <a:pPr eaLnBrk="1" hangingPunct="1">
              <a:lnSpc>
                <a:spcPct val="80000"/>
              </a:lnSpc>
              <a:buSzTx/>
              <a:buFontTx/>
            </a:pPr>
            <a:endParaRPr sz="2400" b="1" dirty="0">
              <a:solidFill>
                <a:srgbClr val="003399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SzTx/>
              <a:buFontTx/>
              <a:buNone/>
            </a:pPr>
            <a:endParaRPr sz="2400" b="1" dirty="0">
              <a:solidFill>
                <a:srgbClr val="003399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SzTx/>
              <a:buFontTx/>
              <a:buNone/>
            </a:pPr>
            <a:endParaRPr sz="2400" b="1" dirty="0">
              <a:solidFill>
                <a:srgbClr val="00339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124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882775"/>
            <a:ext cx="4038600" cy="4815205"/>
          </a:xfrm>
        </p:spPr>
        <p:txBody>
          <a:bodyPr vert="horz" wrap="square" lIns="92075" tIns="46038" rIns="92075" bIns="46038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protect-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защищать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save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спасать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damage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наносить ущерб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solve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-решать (проблему)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hunt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охотиться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disappear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исчезать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recycle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-утилизировать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cut down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-рубить, срубать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die out-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вымирать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breathe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дышать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depend on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зависеть от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emit-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выбрасывать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alt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paper</a:t>
            </a:r>
            <a:r>
              <a:rPr kumimoji="0" lang="ru-RU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-бумага</a:t>
            </a:r>
            <a:endParaRPr kumimoji="0" lang="ru-RU" alt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7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5">
                                            <p:txEl>
                                              <p:charRg st="17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5">
                                            <p:txEl>
                                              <p:charRg st="17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8195">
                                            <p:txEl>
                                              <p:charRg st="17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7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195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195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8195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46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195">
                                            <p:txEl>
                                              <p:charRg st="46" end="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195">
                                            <p:txEl>
                                              <p:charRg st="46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8195">
                                            <p:txEl>
                                              <p:charRg st="46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46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83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195">
                                            <p:txEl>
                                              <p:charRg st="83" end="1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195">
                                            <p:txEl>
                                              <p:charRg st="83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800" decel="100000" fill="hold"/>
                                        <p:tgtEl>
                                          <p:spTgt spid="8195">
                                            <p:txEl>
                                              <p:charRg st="83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83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05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195">
                                            <p:txEl>
                                              <p:charRg st="105" end="1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195">
                                            <p:txEl>
                                              <p:charRg st="105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800" decel="100000" fill="hold"/>
                                        <p:tgtEl>
                                          <p:spTgt spid="8195">
                                            <p:txEl>
                                              <p:charRg st="105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05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34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8195">
                                            <p:txEl>
                                              <p:charRg st="134" end="1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8195">
                                            <p:txEl>
                                              <p:charRg st="134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800" decel="100000" fill="hold"/>
                                        <p:tgtEl>
                                          <p:spTgt spid="8195">
                                            <p:txEl>
                                              <p:charRg st="134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34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52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195">
                                            <p:txEl>
                                              <p:charRg st="152" end="1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8195">
                                            <p:txEl>
                                              <p:charRg st="152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800" decel="100000" fill="hold"/>
                                        <p:tgtEl>
                                          <p:spTgt spid="8195">
                                            <p:txEl>
                                              <p:charRg st="152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52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83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8195">
                                            <p:txEl>
                                              <p:charRg st="183" end="2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8195">
                                            <p:txEl>
                                              <p:charRg st="183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800" decel="100000" fill="hold"/>
                                        <p:tgtEl>
                                          <p:spTgt spid="8195">
                                            <p:txEl>
                                              <p:charRg st="183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83" end="20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203" end="2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8195">
                                            <p:txEl>
                                              <p:charRg st="203" end="2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8195">
                                            <p:txEl>
                                              <p:charRg st="203" end="2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800" decel="100000" fill="hold"/>
                                        <p:tgtEl>
                                          <p:spTgt spid="8195">
                                            <p:txEl>
                                              <p:charRg st="203" end="2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203" end="2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220" end="2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8195">
                                            <p:txEl>
                                              <p:charRg st="220" end="2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8195">
                                            <p:txEl>
                                              <p:charRg st="220" end="2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800" decel="100000" fill="hold"/>
                                        <p:tgtEl>
                                          <p:spTgt spid="8195">
                                            <p:txEl>
                                              <p:charRg st="220" end="2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220" end="2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238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8195">
                                            <p:txEl>
                                              <p:charRg st="238" end="2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8195">
                                            <p:txEl>
                                              <p:charRg st="238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800" decel="100000" fill="hold"/>
                                        <p:tgtEl>
                                          <p:spTgt spid="8195">
                                            <p:txEl>
                                              <p:charRg st="238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238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8195">
                                            <p:txEl>
                                              <p:char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8195">
                                            <p:txEl>
                                              <p:char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800" decel="100000" fill="hold"/>
                                        <p:tgtEl>
                                          <p:spTgt spid="8195">
                                            <p:txEl>
                                              <p:char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8195">
                                            <p:txEl>
                                              <p:char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8195">
                                            <p:txEl>
                                              <p:char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800" decel="100000" fill="hold"/>
                                        <p:tgtEl>
                                          <p:spTgt spid="8195">
                                            <p:txEl>
                                              <p:char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8195">
                                            <p:txEl>
                                              <p:char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8195">
                                            <p:txEl>
                                              <p:char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800" decel="100000" fill="hold"/>
                                        <p:tgtEl>
                                          <p:spTgt spid="8195">
                                            <p:txEl>
                                              <p:char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1040130"/>
          </a:xfrm>
        </p:spPr>
        <p:txBody>
          <a:bodyPr/>
          <a:p>
            <a:r>
              <a:rPr lang="en-US" altLang="ru-RU">
                <a:solidFill>
                  <a:srgbClr val="FF0000"/>
                </a:solidFill>
              </a:rPr>
              <a:t>The</a:t>
            </a:r>
            <a:r>
              <a:rPr lang="ru-RU" altLang="en-US">
                <a:solidFill>
                  <a:srgbClr val="FF0000"/>
                </a:solidFill>
              </a:rPr>
              <a:t> </a:t>
            </a:r>
            <a:r>
              <a:rPr lang="en-US" altLang="en-US">
                <a:solidFill>
                  <a:srgbClr val="FF0000"/>
                </a:solidFill>
              </a:rPr>
              <a:t>giant</a:t>
            </a:r>
            <a:r>
              <a:rPr lang="en-US" altLang="ru-RU">
                <a:solidFill>
                  <a:srgbClr val="FF0000"/>
                </a:solidFill>
              </a:rPr>
              <a:t> panda is one of the rarest species in the world</a:t>
            </a:r>
            <a:endParaRPr lang="en-US" altLang="ru-RU">
              <a:solidFill>
                <a:srgbClr val="FF0000"/>
              </a:solidFill>
            </a:endParaRPr>
          </a:p>
        </p:txBody>
      </p:sp>
      <p:pic>
        <p:nvPicPr>
          <p:cNvPr id="9218" name="Рисунок 1" descr="nastol.com.ua-29010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2740" y="1430655"/>
            <a:ext cx="8460105" cy="47097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US" altLang="ru-RU">
                <a:solidFill>
                  <a:srgbClr val="FF0000"/>
                </a:solidFill>
              </a:rPr>
              <a:t>Whales are giant fishes</a:t>
            </a:r>
            <a:endParaRPr lang="en-US" altLang="ru-RU">
              <a:solidFill>
                <a:srgbClr val="FF000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10242" name="Рисунок 1" descr="blue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0520" y="1026795"/>
            <a:ext cx="8373745" cy="54521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-242887"/>
            <a:ext cx="8640763" cy="1143000"/>
          </a:xfrm>
          <a:effectLst>
            <a:outerShdw dist="45791" dir="2021404" algn="ctr" rotWithShape="0">
              <a:srgbClr val="000000"/>
            </a:outerShdw>
          </a:effectLst>
        </p:spPr>
        <p:txBody>
          <a:bodyPr vert="horz" wrap="square" lIns="92075" tIns="46038" rIns="92075" bIns="46038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Match the verbs with the nouns:</a:t>
            </a:r>
            <a:endParaRPr kumimoji="0" lang="en-US" sz="40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836613"/>
            <a:ext cx="9144000" cy="5688013"/>
          </a:xfrm>
          <a:effectLst>
            <a:outerShdw dist="35921" dir="2700000" algn="ctr" rotWithShape="0">
              <a:srgbClr val="000000"/>
            </a:outerShdw>
          </a:effectLst>
        </p:spPr>
        <p:txBody>
          <a:bodyPr vert="horz" wrap="square" lIns="92075" tIns="46038" rIns="92075" bIns="46038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protect                   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nature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 emit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the environment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pollute                          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old containers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turn off                          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 transport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recycle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litter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save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lights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go by </a:t>
            </a:r>
            <a:r>
              <a:rPr kumimoji="0" lang="ru-RU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</a:t>
            </a:r>
            <a:r>
              <a:rPr kumimoji="0" lang="en-US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garbage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en-US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throw</a:t>
            </a:r>
            <a:r>
              <a:rPr kumimoji="0" lang="ru-RU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our planet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0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2291">
                                            <p:txEl>
                                              <p:charRg st="0" end="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291">
                                            <p:txEl>
                                              <p:charRg st="0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2291">
                                            <p:txEl>
                                              <p:charRg st="0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2291">
                                            <p:txEl>
                                              <p:charRg st="0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0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0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64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12291">
                                            <p:txEl>
                                              <p:charRg st="64" end="1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2291">
                                            <p:txEl>
                                              <p:charRg st="64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291">
                                            <p:txEl>
                                              <p:charRg st="64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2291">
                                            <p:txEl>
                                              <p:charRg st="64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64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64" end="1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134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2291">
                                            <p:txEl>
                                              <p:charRg st="134" end="2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2291">
                                            <p:txEl>
                                              <p:charRg st="134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2291">
                                            <p:txEl>
                                              <p:charRg st="134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2291">
                                            <p:txEl>
                                              <p:charRg st="134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134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134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04" end="2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12291">
                                            <p:txEl>
                                              <p:charRg st="204" end="2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2291">
                                            <p:txEl>
                                              <p:charRg st="204" end="2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2291">
                                            <p:txEl>
                                              <p:charRg st="204" end="2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2291">
                                            <p:txEl>
                                              <p:charRg st="204" end="2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04" end="2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04" end="2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75" end="3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12291">
                                            <p:txEl>
                                              <p:charRg st="275" end="3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2291">
                                            <p:txEl>
                                              <p:charRg st="275" end="3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2291">
                                            <p:txEl>
                                              <p:charRg st="275" end="3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2291">
                                            <p:txEl>
                                              <p:charRg st="275" end="3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75" end="3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275" end="3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335" end="3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12291">
                                            <p:txEl>
                                              <p:charRg st="335" end="3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2291">
                                            <p:txEl>
                                              <p:charRg st="335" end="3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2291">
                                            <p:txEl>
                                              <p:charRg st="335" end="3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2291">
                                            <p:txEl>
                                              <p:charRg st="335" end="3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335" end="3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335" end="3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396" end="4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800" decel="100000"/>
                                        <p:tgtEl>
                                          <p:spTgt spid="12291">
                                            <p:txEl>
                                              <p:charRg st="396" end="4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2291">
                                            <p:txEl>
                                              <p:charRg st="396" end="4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2291">
                                            <p:txEl>
                                              <p:charRg st="396" end="4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2291">
                                            <p:txEl>
                                              <p:charRg st="396" end="4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396" end="4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396" end="4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800" decel="100000"/>
                                        <p:tgtEl>
                                          <p:spTgt spid="12291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2291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12291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12291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457200" y="226695"/>
            <a:ext cx="8229600" cy="787400"/>
          </a:xfrm>
        </p:spPr>
        <p:txBody>
          <a:bodyPr vert="horz" wrap="square" lIns="92075" tIns="46038" rIns="92075" bIns="46038" anchor="ctr" anchorCtr="0"/>
          <a:p>
            <a:r>
              <a:rPr lang="en-US" altLang="ru-RU" dirty="0">
                <a:solidFill>
                  <a:srgbClr val="FF0000"/>
                </a:solidFill>
                <a:effectLst/>
              </a:rPr>
              <a:t>What must and can  we do to save the planet?</a:t>
            </a:r>
            <a:endParaRPr lang="en-US" alt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35560" y="1140460"/>
            <a:ext cx="8456930" cy="5624195"/>
          </a:xfrm>
        </p:spPr>
        <p:txBody>
          <a:bodyPr vert="horz" wrap="square" lIns="92075" tIns="46038" rIns="92075" bIns="46038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Char char="•"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can reduce using electricity.</a:t>
            </a:r>
            <a:endParaRPr kumimoji="0" lang="en-US" sz="32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Char char="•"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can reduce using water.</a:t>
            </a:r>
            <a:endParaRPr kumimoji="0" lang="en-US" sz="32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Char char="•"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must recycle cartons.</a:t>
            </a:r>
            <a:endParaRPr kumimoji="0" lang="en-US" sz="32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Char char="•"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must reuse glass bottles.</a:t>
            </a:r>
            <a:endParaRPr kumimoji="0" lang="en-US" sz="32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Char char="•"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can recycle newspapers.</a:t>
            </a:r>
            <a:endParaRPr kumimoji="0" lang="en-US" sz="32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Char char="•"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must recycle paper.</a:t>
            </a:r>
            <a:endParaRPr kumimoji="0" lang="en-US" sz="32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Char char="•"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can recycle plastic containers.</a:t>
            </a:r>
            <a:endParaRPr kumimoji="0" lang="en-US" sz="32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Char char="•"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can not litter in parks.</a:t>
            </a:r>
            <a:endParaRPr kumimoji="0" lang="en-US" sz="32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Char char="•"/>
              <a:defRPr/>
            </a:pPr>
            <a:r>
              <a:rPr kumimoji="0" lang="en-US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can not throw garbage out of the  </a:t>
            </a:r>
            <a:endParaRPr kumimoji="0" lang="en-US" sz="32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defRPr/>
            </a:pPr>
            <a:r>
              <a:rPr kumimoji="0" lang="en-US" alt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windows.</a:t>
            </a:r>
            <a:endParaRPr kumimoji="0" lang="en-US" alt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86875" cy="2071688"/>
          </a:xfrm>
        </p:spPr>
        <p:txBody>
          <a:bodyPr vert="horz" wrap="square" lIns="92075" tIns="46038" rIns="92075" bIns="46038" numCol="1" anchor="ctr" anchorCtr="0" compatLnSpc="1"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60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 water cannot be discharged waste !</a:t>
            </a:r>
            <a:endParaRPr kumimoji="0" lang="en-US" sz="6000" b="0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Группа 9"/>
          <p:cNvGrpSpPr/>
          <p:nvPr/>
        </p:nvGrpSpPr>
        <p:grpSpPr>
          <a:xfrm>
            <a:off x="1785938" y="2143125"/>
            <a:ext cx="5715000" cy="4467225"/>
            <a:chOff x="1785918" y="2143116"/>
            <a:chExt cx="5715040" cy="4467223"/>
          </a:xfrm>
        </p:grpSpPr>
        <p:pic>
          <p:nvPicPr>
            <p:cNvPr id="13316" name="Picture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57422" y="2143116"/>
              <a:ext cx="4476175" cy="4467223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9" name="Прямая соединительная линия 8"/>
            <p:cNvCxnSpPr/>
            <p:nvPr/>
          </p:nvCxnSpPr>
          <p:spPr>
            <a:xfrm>
              <a:off x="1785918" y="2357429"/>
              <a:ext cx="5715040" cy="3857623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SEASHORE</Template>
  <TotalTime>0</TotalTime>
  <Words>2960</Words>
  <Application>WPS Presentation</Application>
  <PresentationFormat>Экран (4:3)</PresentationFormat>
  <Paragraphs>133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Arial</vt:lpstr>
      <vt:lpstr>SimSun</vt:lpstr>
      <vt:lpstr>Wingdings</vt:lpstr>
      <vt:lpstr>Microsoft YaHei</vt:lpstr>
      <vt:lpstr>Arial Unicode MS</vt:lpstr>
      <vt:lpstr>Calibri</vt:lpstr>
      <vt:lpstr>Green Color</vt:lpstr>
      <vt:lpstr>The environment  protection</vt:lpstr>
      <vt:lpstr>The environment protection</vt:lpstr>
      <vt:lpstr>PowerPoint 演示文稿</vt:lpstr>
      <vt:lpstr>  Words and expressions  to the text</vt:lpstr>
      <vt:lpstr>The giant panda is one of the rarest species in the world</vt:lpstr>
      <vt:lpstr>Whales are giant fishes</vt:lpstr>
      <vt:lpstr>Match the verbs with the nouns:</vt:lpstr>
      <vt:lpstr>What must and can  we do to save the planet?</vt:lpstr>
      <vt:lpstr>The water cannot be discharged waste !</vt:lpstr>
      <vt:lpstr>A large number of ships on the water-very bad!</vt:lpstr>
      <vt:lpstr> SAVE THE FOREST It’s forests that harm the environment</vt:lpstr>
      <vt:lpstr>Don't throw rubbish in the forest</vt:lpstr>
      <vt:lpstr>That the city was pure need to throw garbage in the trash.</vt:lpstr>
      <vt:lpstr>Can not litter in parks because they are the only pieces of nature in the city</vt:lpstr>
      <vt:lpstr>Can not throw garbage out of the windows, then there will be polluted streets</vt:lpstr>
      <vt:lpstr>Test</vt:lpstr>
      <vt:lpstr>The lesson is over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                         How do you treat the Earth?</dc:title>
  <dc:creator>ДАНИЛА И НАТАЛЬЯ</dc:creator>
  <cp:lastModifiedBy>Галина</cp:lastModifiedBy>
  <cp:revision>151</cp:revision>
  <dcterms:created xsi:type="dcterms:W3CDTF">2011-02-18T04:27:00Z</dcterms:created>
  <dcterms:modified xsi:type="dcterms:W3CDTF">2025-04-27T17:27:24Z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00080012230000000000010250300207f7000400038000</vt:lpwstr>
  </property>
  <property fmtid="{D5CDD505-2E9C-101B-9397-08002B2CF9AE}" pid="3" name="ICV">
    <vt:lpwstr>93B20D1FA4A24C59894C0FDFA1331729_12</vt:lpwstr>
  </property>
  <property fmtid="{D5CDD505-2E9C-101B-9397-08002B2CF9AE}" pid="4" name="KSOProductBuildVer">
    <vt:lpwstr>1049-12.2.0.20795</vt:lpwstr>
  </property>
</Properties>
</file>