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2" r:id="rId4"/>
    <p:sldId id="264" r:id="rId5"/>
    <p:sldId id="266" r:id="rId6"/>
    <p:sldId id="282" r:id="rId7"/>
    <p:sldId id="269" r:id="rId8"/>
    <p:sldId id="270" r:id="rId9"/>
    <p:sldId id="271" r:id="rId10"/>
    <p:sldId id="272" r:id="rId11"/>
    <p:sldId id="274" r:id="rId12"/>
    <p:sldId id="275" r:id="rId13"/>
    <p:sldId id="276" r:id="rId14"/>
    <p:sldId id="280" r:id="rId15"/>
    <p:sldId id="279" r:id="rId16"/>
    <p:sldId id="281" r:id="rId17"/>
    <p:sldId id="278" r:id="rId18"/>
    <p:sldId id="268" r:id="rId19"/>
    <p:sldId id="267" r:id="rId20"/>
    <p:sldId id="28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5114571"/>
              </p:ext>
            </p:extLst>
          </p:nvPr>
        </p:nvGraphicFramePr>
        <p:xfrm>
          <a:off x="21994" y="17287"/>
          <a:ext cx="9122006" cy="6840713"/>
        </p:xfrm>
        <a:graphic>
          <a:graphicData uri="http://schemas.openxmlformats.org/presentationml/2006/ole">
            <p:oleObj spid="_x0000_s1026" name="Презентация" r:id="rId3" imgW="4570378" imgH="3427533" progId="PowerPoint.Show.12">
              <p:embed/>
            </p:oleObj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русского языка</a:t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 А класс</a:t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УМК «Школа России»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524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260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ек</a:t>
            </a:r>
            <a:endParaRPr lang="ru-RU" sz="2800" b="1" dirty="0"/>
          </a:p>
        </p:txBody>
      </p:sp>
      <p:sp>
        <p:nvSpPr>
          <p:cNvPr id="5" name="Овал 4">
            <a:hlinkClick r:id="" action="ppaction://hlinkshowjump?jump=nextslide"/>
          </p:cNvPr>
          <p:cNvSpPr/>
          <p:nvPr/>
        </p:nvSpPr>
        <p:spPr>
          <a:xfrm>
            <a:off x="216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ик</a:t>
            </a:r>
            <a:endParaRPr lang="ru-RU" sz="2800" b="1" dirty="0"/>
          </a:p>
        </p:txBody>
      </p:sp>
      <p:sp>
        <p:nvSpPr>
          <p:cNvPr id="7" name="Облако 6"/>
          <p:cNvSpPr/>
          <p:nvPr/>
        </p:nvSpPr>
        <p:spPr>
          <a:xfrm>
            <a:off x="142844" y="2448000"/>
            <a:ext cx="2160000" cy="108000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понч</a:t>
            </a:r>
            <a:r>
              <a:rPr lang="ru-RU" sz="2800" b="1" dirty="0" smtClean="0"/>
              <a:t>..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720000"/>
            <a:ext cx="6660000" cy="5155328"/>
          </a:xfrm>
          <a:prstGeom prst="rect">
            <a:avLst/>
          </a:prstGeom>
        </p:spPr>
      </p:pic>
      <p:pic>
        <p:nvPicPr>
          <p:cNvPr id="1027" name="Picture 3" descr="L:\гном1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3744000" y="396000"/>
            <a:ext cx="540000" cy="801392"/>
          </a:xfrm>
          <a:prstGeom prst="rect">
            <a:avLst/>
          </a:prstGeom>
          <a:noFill/>
        </p:spPr>
      </p:pic>
      <p:sp>
        <p:nvSpPr>
          <p:cNvPr id="25" name="Правильный пятиугольник 24"/>
          <p:cNvSpPr/>
          <p:nvPr/>
        </p:nvSpPr>
        <p:spPr>
          <a:xfrm>
            <a:off x="3024000" y="234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авильный пятиугольник 25"/>
          <p:cNvSpPr/>
          <p:nvPr/>
        </p:nvSpPr>
        <p:spPr>
          <a:xfrm>
            <a:off x="2340000" y="536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авильный пятиугольник 26"/>
          <p:cNvSpPr/>
          <p:nvPr/>
        </p:nvSpPr>
        <p:spPr>
          <a:xfrm>
            <a:off x="3348000" y="536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авильный пятиугольник 27"/>
          <p:cNvSpPr/>
          <p:nvPr/>
        </p:nvSpPr>
        <p:spPr>
          <a:xfrm>
            <a:off x="3816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авильный пятиугольник 28"/>
          <p:cNvSpPr/>
          <p:nvPr/>
        </p:nvSpPr>
        <p:spPr>
          <a:xfrm>
            <a:off x="5364000" y="435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авильный пятиугольник 29"/>
          <p:cNvSpPr/>
          <p:nvPr/>
        </p:nvSpPr>
        <p:spPr>
          <a:xfrm>
            <a:off x="6408000" y="381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авильный пятиугольник 30"/>
          <p:cNvSpPr/>
          <p:nvPr/>
        </p:nvSpPr>
        <p:spPr>
          <a:xfrm>
            <a:off x="6408000" y="140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авильный пятиугольник 31"/>
          <p:cNvSpPr/>
          <p:nvPr/>
        </p:nvSpPr>
        <p:spPr>
          <a:xfrm>
            <a:off x="5364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авильный пятиугольник 32"/>
          <p:cNvSpPr/>
          <p:nvPr/>
        </p:nvSpPr>
        <p:spPr>
          <a:xfrm>
            <a:off x="8388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авильный пятиугольник 33"/>
          <p:cNvSpPr/>
          <p:nvPr/>
        </p:nvSpPr>
        <p:spPr>
          <a:xfrm>
            <a:off x="8568000" y="486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авильный пятиугольник 34"/>
          <p:cNvSpPr/>
          <p:nvPr/>
        </p:nvSpPr>
        <p:spPr>
          <a:xfrm>
            <a:off x="5364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6 C -0.02083 -0.00255 -0.04149 -0.0051 -0.05 3.7037E-6 C -0.05851 0.00532 -0.05087 -0.00602 -0.05122 0.03125 C -0.05156 0.06898 -0.05208 0.14791 -0.05261 0.22754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3826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720000"/>
            <a:ext cx="6660000" cy="5155328"/>
          </a:xfrm>
          <a:prstGeom prst="rect">
            <a:avLst/>
          </a:prstGeom>
        </p:spPr>
      </p:pic>
      <p:sp>
        <p:nvSpPr>
          <p:cNvPr id="4" name="Овал 3">
            <a:hlinkClick r:id="" action="ppaction://hlinkshowjump?jump=nextslide"/>
          </p:cNvPr>
          <p:cNvSpPr/>
          <p:nvPr/>
        </p:nvSpPr>
        <p:spPr>
          <a:xfrm>
            <a:off x="1260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ек</a:t>
            </a:r>
            <a:endParaRPr lang="ru-RU" sz="2800" b="1" dirty="0"/>
          </a:p>
        </p:txBody>
      </p:sp>
      <p:sp>
        <p:nvSpPr>
          <p:cNvPr id="5" name="Овал 4"/>
          <p:cNvSpPr/>
          <p:nvPr/>
        </p:nvSpPr>
        <p:spPr>
          <a:xfrm>
            <a:off x="216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ик</a:t>
            </a:r>
            <a:endParaRPr lang="ru-RU" sz="2800" b="1" dirty="0"/>
          </a:p>
        </p:txBody>
      </p:sp>
      <p:pic>
        <p:nvPicPr>
          <p:cNvPr id="1027" name="Picture 3" descr="L:\гном1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268000" y="5004000"/>
            <a:ext cx="540000" cy="801392"/>
          </a:xfrm>
          <a:prstGeom prst="rect">
            <a:avLst/>
          </a:prstGeom>
          <a:noFill/>
        </p:spPr>
      </p:pic>
      <p:sp>
        <p:nvSpPr>
          <p:cNvPr id="7" name="Облако 6"/>
          <p:cNvSpPr/>
          <p:nvPr/>
        </p:nvSpPr>
        <p:spPr>
          <a:xfrm>
            <a:off x="142844" y="2448000"/>
            <a:ext cx="2160000" cy="108000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замоч</a:t>
            </a:r>
            <a:r>
              <a:rPr lang="ru-RU" sz="2800" b="1" dirty="0" smtClean="0"/>
              <a:t>..</a:t>
            </a:r>
            <a:endParaRPr lang="ru-RU" sz="2800" b="1" dirty="0"/>
          </a:p>
        </p:txBody>
      </p:sp>
      <p:sp>
        <p:nvSpPr>
          <p:cNvPr id="12" name="Правильный пятиугольник 11"/>
          <p:cNvSpPr/>
          <p:nvPr/>
        </p:nvSpPr>
        <p:spPr>
          <a:xfrm>
            <a:off x="5364000" y="435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6408000" y="381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6408000" y="140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364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5364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авильный пятиугольник 16"/>
          <p:cNvSpPr/>
          <p:nvPr/>
        </p:nvSpPr>
        <p:spPr>
          <a:xfrm>
            <a:off x="8388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8568000" y="486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авильный пятиугольник 9"/>
          <p:cNvSpPr/>
          <p:nvPr/>
        </p:nvSpPr>
        <p:spPr>
          <a:xfrm>
            <a:off x="3348000" y="536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3816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10226 2.2222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3826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720006"/>
            <a:ext cx="6660000" cy="5155328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1260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ек</a:t>
            </a:r>
            <a:endParaRPr lang="ru-RU" sz="2800" b="1" dirty="0"/>
          </a:p>
        </p:txBody>
      </p:sp>
      <p:sp>
        <p:nvSpPr>
          <p:cNvPr id="5" name="Овал 4">
            <a:hlinkClick r:id="" action="ppaction://hlinkshowjump?jump=nextslide"/>
          </p:cNvPr>
          <p:cNvSpPr/>
          <p:nvPr/>
        </p:nvSpPr>
        <p:spPr>
          <a:xfrm>
            <a:off x="216000" y="4068000"/>
            <a:ext cx="857256" cy="77152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ик</a:t>
            </a:r>
            <a:endParaRPr lang="ru-RU" sz="2800" b="1" dirty="0"/>
          </a:p>
        </p:txBody>
      </p:sp>
      <p:pic>
        <p:nvPicPr>
          <p:cNvPr id="1027" name="Picture 3" descr="L:\гном1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40000" y="5004000"/>
            <a:ext cx="540000" cy="801392"/>
          </a:xfrm>
          <a:prstGeom prst="rect">
            <a:avLst/>
          </a:prstGeom>
          <a:noFill/>
        </p:spPr>
      </p:pic>
      <p:sp>
        <p:nvSpPr>
          <p:cNvPr id="7" name="Облако 6"/>
          <p:cNvSpPr/>
          <p:nvPr/>
        </p:nvSpPr>
        <p:spPr>
          <a:xfrm>
            <a:off x="142844" y="2448000"/>
            <a:ext cx="2160000" cy="108000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калач..</a:t>
            </a:r>
            <a:endParaRPr lang="ru-RU" sz="2800" b="1" dirty="0"/>
          </a:p>
        </p:txBody>
      </p:sp>
      <p:sp>
        <p:nvSpPr>
          <p:cNvPr id="12" name="Правильный пятиугольник 11"/>
          <p:cNvSpPr/>
          <p:nvPr/>
        </p:nvSpPr>
        <p:spPr>
          <a:xfrm>
            <a:off x="5364000" y="435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6408000" y="381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6408000" y="140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364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5364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авильный пятиугольник 16"/>
          <p:cNvSpPr/>
          <p:nvPr/>
        </p:nvSpPr>
        <p:spPr>
          <a:xfrm>
            <a:off x="8388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8568000" y="486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3816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4.16667E-6 -0.14444 C -4.16667E-6 -0.20879 0.02066 -0.28796 0.03803 -0.28796 L 0.07674 -0.28796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-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3826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720000"/>
            <a:ext cx="6660000" cy="5155328"/>
          </a:xfrm>
          <a:prstGeom prst="rect">
            <a:avLst/>
          </a:prstGeom>
        </p:spPr>
      </p:pic>
      <p:sp>
        <p:nvSpPr>
          <p:cNvPr id="4" name="Овал 3">
            <a:hlinkClick r:id="" action="ppaction://hlinkshowjump?jump=nextslide"/>
          </p:cNvPr>
          <p:cNvSpPr/>
          <p:nvPr/>
        </p:nvSpPr>
        <p:spPr>
          <a:xfrm>
            <a:off x="1260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ек</a:t>
            </a:r>
            <a:endParaRPr lang="ru-RU" sz="2800" b="1" dirty="0"/>
          </a:p>
        </p:txBody>
      </p:sp>
      <p:sp>
        <p:nvSpPr>
          <p:cNvPr id="5" name="Овал 4"/>
          <p:cNvSpPr/>
          <p:nvPr/>
        </p:nvSpPr>
        <p:spPr>
          <a:xfrm>
            <a:off x="216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ик</a:t>
            </a:r>
            <a:endParaRPr lang="ru-RU" sz="2800" b="1" dirty="0"/>
          </a:p>
        </p:txBody>
      </p:sp>
      <p:pic>
        <p:nvPicPr>
          <p:cNvPr id="1027" name="Picture 3" descr="L:\гном1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56000" y="2952000"/>
            <a:ext cx="540000" cy="801392"/>
          </a:xfrm>
          <a:prstGeom prst="rect">
            <a:avLst/>
          </a:prstGeom>
          <a:noFill/>
        </p:spPr>
      </p:pic>
      <p:sp>
        <p:nvSpPr>
          <p:cNvPr id="7" name="Облако 6"/>
          <p:cNvSpPr/>
          <p:nvPr/>
        </p:nvSpPr>
        <p:spPr>
          <a:xfrm>
            <a:off x="142844" y="2448000"/>
            <a:ext cx="2160000" cy="108000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савоч</a:t>
            </a:r>
            <a:r>
              <a:rPr lang="ru-RU" sz="2800" b="1" dirty="0" smtClean="0"/>
              <a:t>..</a:t>
            </a:r>
            <a:endParaRPr lang="ru-RU" sz="2800" b="1" dirty="0"/>
          </a:p>
        </p:txBody>
      </p:sp>
      <p:sp>
        <p:nvSpPr>
          <p:cNvPr id="12" name="Правильный пятиугольник 11"/>
          <p:cNvSpPr/>
          <p:nvPr/>
        </p:nvSpPr>
        <p:spPr>
          <a:xfrm>
            <a:off x="5364000" y="435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6408000" y="381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6408000" y="140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364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5364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авильный пятиугольник 16"/>
          <p:cNvSpPr/>
          <p:nvPr/>
        </p:nvSpPr>
        <p:spPr>
          <a:xfrm>
            <a:off x="8388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8568000" y="486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29 0.01134 C 0.08385 0.00046 0.08941 -0.00995 0.09184 0.01528 C 0.09444 0.04097 0.07673 0.14236 0.09305 0.16574 C 0.11024 0.18958 0.17795 0.15741 0.19496 0.15509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" y="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3826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720006"/>
            <a:ext cx="6660000" cy="5155328"/>
          </a:xfrm>
          <a:prstGeom prst="rect">
            <a:avLst/>
          </a:prstGeom>
        </p:spPr>
      </p:pic>
      <p:sp>
        <p:nvSpPr>
          <p:cNvPr id="4" name="Овал 3">
            <a:hlinkClick r:id="" action="ppaction://hlinkshowjump?jump=nextslide"/>
          </p:cNvPr>
          <p:cNvSpPr/>
          <p:nvPr/>
        </p:nvSpPr>
        <p:spPr>
          <a:xfrm>
            <a:off x="1224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ек</a:t>
            </a:r>
            <a:endParaRPr lang="ru-RU" sz="2800" b="1" dirty="0"/>
          </a:p>
        </p:txBody>
      </p:sp>
      <p:sp>
        <p:nvSpPr>
          <p:cNvPr id="5" name="Овал 4"/>
          <p:cNvSpPr/>
          <p:nvPr/>
        </p:nvSpPr>
        <p:spPr>
          <a:xfrm>
            <a:off x="216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ик</a:t>
            </a:r>
            <a:endParaRPr lang="ru-RU" sz="2800" b="1" dirty="0"/>
          </a:p>
        </p:txBody>
      </p:sp>
      <p:pic>
        <p:nvPicPr>
          <p:cNvPr id="1027" name="Picture 3" descr="L:\гном1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56000" y="3996000"/>
            <a:ext cx="540000" cy="801392"/>
          </a:xfrm>
          <a:prstGeom prst="rect">
            <a:avLst/>
          </a:prstGeom>
          <a:noFill/>
        </p:spPr>
      </p:pic>
      <p:sp>
        <p:nvSpPr>
          <p:cNvPr id="7" name="Облако 6"/>
          <p:cNvSpPr>
            <a:spLocks/>
          </p:cNvSpPr>
          <p:nvPr/>
        </p:nvSpPr>
        <p:spPr>
          <a:xfrm>
            <a:off x="142844" y="2448000"/>
            <a:ext cx="2196000" cy="108000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комоч</a:t>
            </a:r>
            <a:r>
              <a:rPr lang="ru-RU" sz="2800" b="1" dirty="0" smtClean="0"/>
              <a:t>..</a:t>
            </a:r>
            <a:endParaRPr lang="ru-RU" sz="2800" b="1" dirty="0"/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6408000" y="381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6408000" y="140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364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5364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авильный пятиугольник 16"/>
          <p:cNvSpPr/>
          <p:nvPr/>
        </p:nvSpPr>
        <p:spPr>
          <a:xfrm>
            <a:off x="8388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8568000" y="486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7.40741E-7 L 1.38889E-6 -0.03333 C 1.38889E-6 -0.04838 0.03264 -0.06667 0.0592 -0.06667 L 0.11858 -0.06667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-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3826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720000"/>
            <a:ext cx="6660000" cy="5155332"/>
          </a:xfrm>
          <a:prstGeom prst="rect">
            <a:avLst/>
          </a:prstGeom>
        </p:spPr>
      </p:pic>
      <p:sp>
        <p:nvSpPr>
          <p:cNvPr id="4" name="Овал 3">
            <a:hlinkClick r:id="" action="ppaction://hlinkshowjump?jump=nextslide"/>
          </p:cNvPr>
          <p:cNvSpPr/>
          <p:nvPr/>
        </p:nvSpPr>
        <p:spPr>
          <a:xfrm>
            <a:off x="1260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/>
              <a:t>ек</a:t>
            </a:r>
            <a:endParaRPr lang="ru-RU" sz="2800" dirty="0"/>
          </a:p>
        </p:txBody>
      </p:sp>
      <p:sp>
        <p:nvSpPr>
          <p:cNvPr id="5" name="Овал 4"/>
          <p:cNvSpPr/>
          <p:nvPr/>
        </p:nvSpPr>
        <p:spPr>
          <a:xfrm>
            <a:off x="216000" y="4068000"/>
            <a:ext cx="792000" cy="756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ик</a:t>
            </a:r>
            <a:endParaRPr lang="ru-RU" sz="2800" b="1" dirty="0"/>
          </a:p>
        </p:txBody>
      </p:sp>
      <p:pic>
        <p:nvPicPr>
          <p:cNvPr id="1027" name="Picture 3" descr="L:\гном1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328000" y="864000"/>
            <a:ext cx="504000" cy="747966"/>
          </a:xfrm>
          <a:prstGeom prst="rect">
            <a:avLst/>
          </a:prstGeom>
          <a:noFill/>
        </p:spPr>
      </p:pic>
      <p:sp>
        <p:nvSpPr>
          <p:cNvPr id="7" name="Облако 6"/>
          <p:cNvSpPr/>
          <p:nvPr/>
        </p:nvSpPr>
        <p:spPr>
          <a:xfrm>
            <a:off x="144000" y="2448000"/>
            <a:ext cx="2160000" cy="108000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ореш</a:t>
            </a:r>
            <a:r>
              <a:rPr lang="ru-RU" sz="2800" b="1" dirty="0" smtClean="0"/>
              <a:t>..</a:t>
            </a:r>
            <a:endParaRPr lang="ru-RU" sz="2800" b="1" dirty="0"/>
          </a:p>
        </p:txBody>
      </p:sp>
      <p:sp>
        <p:nvSpPr>
          <p:cNvPr id="17" name="Правильный пятиугольник 16"/>
          <p:cNvSpPr/>
          <p:nvPr/>
        </p:nvSpPr>
        <p:spPr>
          <a:xfrm>
            <a:off x="8388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8568000" y="486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375 L 0.33073 -0.047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3826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720000"/>
            <a:ext cx="6660000" cy="5155330"/>
          </a:xfrm>
          <a:prstGeom prst="rect">
            <a:avLst/>
          </a:prstGeom>
        </p:spPr>
      </p:pic>
      <p:sp>
        <p:nvSpPr>
          <p:cNvPr id="4" name="Овал 3">
            <a:hlinkClick r:id="rId4" action="ppaction://hlinksldjump"/>
          </p:cNvPr>
          <p:cNvSpPr/>
          <p:nvPr/>
        </p:nvSpPr>
        <p:spPr>
          <a:xfrm>
            <a:off x="1260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ек</a:t>
            </a:r>
            <a:endParaRPr lang="ru-RU" sz="2800" b="1" dirty="0"/>
          </a:p>
        </p:txBody>
      </p:sp>
      <p:sp>
        <p:nvSpPr>
          <p:cNvPr id="5" name="Овал 4"/>
          <p:cNvSpPr/>
          <p:nvPr/>
        </p:nvSpPr>
        <p:spPr>
          <a:xfrm>
            <a:off x="216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ик</a:t>
            </a:r>
            <a:endParaRPr lang="ru-RU" sz="2800" b="1" dirty="0"/>
          </a:p>
        </p:txBody>
      </p:sp>
      <p:pic>
        <p:nvPicPr>
          <p:cNvPr id="1027" name="Picture 3" descr="L:\гном1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316000" y="756000"/>
            <a:ext cx="504000" cy="747965"/>
          </a:xfrm>
          <a:prstGeom prst="rect">
            <a:avLst/>
          </a:prstGeom>
          <a:noFill/>
        </p:spPr>
      </p:pic>
      <p:sp>
        <p:nvSpPr>
          <p:cNvPr id="7" name="Облако 6"/>
          <p:cNvSpPr/>
          <p:nvPr/>
        </p:nvSpPr>
        <p:spPr>
          <a:xfrm>
            <a:off x="144000" y="2448000"/>
            <a:ext cx="2160000" cy="108000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носоч</a:t>
            </a:r>
            <a:r>
              <a:rPr lang="ru-RU" sz="2800" b="1" dirty="0" smtClean="0"/>
              <a:t>..</a:t>
            </a:r>
            <a:endParaRPr lang="ru-RU" sz="2800" b="1" dirty="0"/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8568000" y="486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rgbClr val="FF00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6551 C -0.00191 0.24306 -0.00469 0.42084 -0.00035 0.50417 C 0.00399 0.5875 0.02292 0.55417 0.0276 0.56412 " pathEditMode="relative" rAng="0" ptsTypes="aaA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2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3826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ном аним1.gif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857356" y="1500174"/>
            <a:ext cx="2185996" cy="28221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14810" y="1785926"/>
            <a:ext cx="41408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Да</a:t>
            </a:r>
            <a:r>
              <a:rPr lang="ru-RU" sz="4800" b="1" i="1" dirty="0" smtClean="0">
                <a:ln w="12700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вы молодцы!</a:t>
            </a:r>
            <a:endParaRPr lang="ru-RU" sz="4800" b="1" i="1" dirty="0">
              <a:ln w="12700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i="1" smtClean="0">
                <a:solidFill>
                  <a:srgbClr val="003399"/>
                </a:solidFill>
                <a:latin typeface="Arial Black" pitchFamily="34" charset="0"/>
              </a:rPr>
              <a:t>Подводим итоги</a:t>
            </a:r>
          </a:p>
        </p:txBody>
      </p:sp>
      <p:sp>
        <p:nvSpPr>
          <p:cNvPr id="29699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000" b="1" dirty="0" smtClean="0">
                <a:solidFill>
                  <a:srgbClr val="003399"/>
                </a:solidFill>
                <a:latin typeface="Arial Black" pitchFamily="34" charset="0"/>
              </a:rPr>
              <a:t>Узнаем…</a:t>
            </a:r>
          </a:p>
          <a:p>
            <a:pPr eaLnBrk="1" hangingPunct="1">
              <a:lnSpc>
                <a:spcPct val="90000"/>
              </a:lnSpc>
            </a:pPr>
            <a:endParaRPr lang="ru-RU" sz="4000" b="1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sz="4000" b="1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rgbClr val="003399"/>
                </a:solidFill>
                <a:latin typeface="Arial Black" pitchFamily="34" charset="0"/>
              </a:rPr>
              <a:t>Научимся…</a:t>
            </a:r>
          </a:p>
          <a:p>
            <a:pPr eaLnBrk="1" hangingPunct="1">
              <a:lnSpc>
                <a:spcPct val="90000"/>
              </a:lnSpc>
            </a:pPr>
            <a:endParaRPr lang="ru-RU" sz="3600" b="1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rgbClr val="003399"/>
                </a:solidFill>
                <a:latin typeface="Arial Black" pitchFamily="34" charset="0"/>
              </a:rPr>
              <a:t>Закрепим…</a:t>
            </a:r>
          </a:p>
          <a:p>
            <a:pPr eaLnBrk="1" hangingPunct="1">
              <a:lnSpc>
                <a:spcPct val="90000"/>
              </a:lnSpc>
            </a:pPr>
            <a:endParaRPr lang="ru-RU" sz="3600" b="1" dirty="0" smtClean="0">
              <a:solidFill>
                <a:srgbClr val="336600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  <p:sp>
        <p:nvSpPr>
          <p:cNvPr id="107525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400" b="1" dirty="0" smtClean="0">
                <a:latin typeface="Arial Black" pitchFamily="34" charset="0"/>
              </a:rPr>
              <a:t>Когда пишется суффикс -</a:t>
            </a:r>
            <a:r>
              <a:rPr lang="ru-RU" sz="2400" b="1" dirty="0" err="1" smtClean="0">
                <a:latin typeface="Arial Black" pitchFamily="34" charset="0"/>
              </a:rPr>
              <a:t>ик</a:t>
            </a:r>
            <a:r>
              <a:rPr lang="ru-RU" sz="2400" b="1" dirty="0" smtClean="0">
                <a:latin typeface="Arial Black" pitchFamily="34" charset="0"/>
              </a:rPr>
              <a:t>, когда </a:t>
            </a:r>
            <a:r>
              <a:rPr lang="ru-RU" sz="2400" b="1" dirty="0" err="1" smtClean="0">
                <a:latin typeface="Arial Black" pitchFamily="34" charset="0"/>
              </a:rPr>
              <a:t>суффикс-ек</a:t>
            </a:r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r>
              <a:rPr lang="ru-RU" sz="2400" b="1" dirty="0" smtClean="0">
                <a:latin typeface="Arial Black" pitchFamily="34" charset="0"/>
              </a:rPr>
              <a:t>Правильно писать  слова с этими суффиксами</a:t>
            </a:r>
          </a:p>
          <a:p>
            <a:pPr eaLnBrk="1" hangingPunct="1"/>
            <a:endParaRPr lang="ru-RU" sz="2400" b="1" smtClean="0">
              <a:latin typeface="Arial Black" pitchFamily="34" charset="0"/>
            </a:endParaRPr>
          </a:p>
          <a:p>
            <a:pPr eaLnBrk="1" hangingPunct="1"/>
            <a:r>
              <a:rPr lang="ru-RU" sz="2400" b="1" smtClean="0">
                <a:latin typeface="Arial Black" pitchFamily="34" charset="0"/>
              </a:rPr>
              <a:t>Свои </a:t>
            </a:r>
            <a:r>
              <a:rPr lang="ru-RU" sz="2400" b="1" dirty="0" smtClean="0">
                <a:latin typeface="Arial Black" pitchFamily="34" charset="0"/>
              </a:rPr>
              <a:t>знания и умения</a:t>
            </a:r>
          </a:p>
          <a:p>
            <a:pPr eaLnBrk="1" hangingPunct="1"/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7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75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5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Эдуард\Desktop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4313" y="-157163"/>
            <a:ext cx="9572626" cy="7173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лыбающееся лицо 1"/>
          <p:cNvSpPr/>
          <p:nvPr/>
        </p:nvSpPr>
        <p:spPr>
          <a:xfrm>
            <a:off x="890351" y="764704"/>
            <a:ext cx="914400" cy="914400"/>
          </a:xfrm>
          <a:prstGeom prst="smileyFac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лыбающееся лицо 3"/>
          <p:cNvSpPr/>
          <p:nvPr/>
        </p:nvSpPr>
        <p:spPr>
          <a:xfrm>
            <a:off x="890351" y="2213459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890351" y="3834876"/>
            <a:ext cx="914400" cy="914400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435018" y="850973"/>
            <a:ext cx="6264696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уроке мне было легко. Я чувствовал себя комфортно.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11760" y="2296862"/>
            <a:ext cx="6264695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Я испытывал затруднения, но справился с ними. Мне на уроке было интересно.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11759" y="4005064"/>
            <a:ext cx="6264695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уроке было трудно.  Мне необходимо поработать над темой.</a:t>
            </a:r>
          </a:p>
        </p:txBody>
      </p:sp>
    </p:spTree>
    <p:extLst>
      <p:ext uri="{BB962C8B-B14F-4D97-AF65-F5344CB8AC3E}">
        <p14:creationId xmlns:p14="http://schemas.microsoft.com/office/powerpoint/2010/main" xmlns="" val="339550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19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31801" y="332656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СУФФИКС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639" y="5157191"/>
            <a:ext cx="6189338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служит для образования новых слов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2596" y="1268760"/>
            <a:ext cx="6176613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– это часть слова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1639" y="1910860"/>
            <a:ext cx="6160335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– это значимая часть слова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441" y="2476059"/>
            <a:ext cx="6192688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находится в основе слова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стоит после корня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72596" y="3501008"/>
            <a:ext cx="6169378" cy="52322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стоит перед корнем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64559" y="4090985"/>
            <a:ext cx="6192688" cy="95410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Суффикс служит для связи слов в предложении</a:t>
            </a:r>
          </a:p>
        </p:txBody>
      </p:sp>
    </p:spTree>
    <p:extLst>
      <p:ext uri="{BB962C8B-B14F-4D97-AF65-F5344CB8AC3E}">
        <p14:creationId xmlns:p14="http://schemas.microsoft.com/office/powerpoint/2010/main" xmlns="" val="249636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-6.02359E-6 L 0.00018 -0.09716 " pathEditMode="relative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35 -0.00509 0.00035 -0.01018 0.00087 -0.01503 C 0.00122 -0.01804 0.00278 -0.02383 0.00278 -0.02383 C 0.00244 -0.03007 0.00244 -0.03609 0.00191 -0.04233 C 0.00157 -0.04626 -0.00086 -0.05367 -0.00086 -0.05367 C -0.00017 -0.06431 0.00191 -0.07564 0.00191 -0.08605 " pathEditMode="relative" ptsTypes="fffffA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6.38908E-6 C 0.00279 -0.01203 0.00088 -0.0236 7.5E-6 -0.03609 C 0.00105 -0.09971 -0.00902 -0.17257 0.00383 -0.23271 C 0.00469 -0.29633 0.00469 -0.27273 0.00469 -0.30373 " pathEditMode="relative" ptsTypes="fff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презентации использованы  материалы Интернет ресурсов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7135" cy="684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00034" y="1857364"/>
            <a:ext cx="8501122" cy="3283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В..сток, м..роз, п..года, </a:t>
            </a:r>
            <a:r>
              <a:rPr lang="ru-RU" sz="4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вет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..</a:t>
            </a:r>
            <a:r>
              <a:rPr lang="ru-RU" sz="4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д..рога, р..кета.</a:t>
            </a:r>
          </a:p>
          <a:p>
            <a:pPr>
              <a:lnSpc>
                <a:spcPct val="150000"/>
              </a:lnSpc>
            </a:pP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7225" y="2071679"/>
            <a:ext cx="5715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14678" y="2071679"/>
            <a:ext cx="3571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0628" y="207167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643834" y="2071678"/>
            <a:ext cx="5000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 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928662" y="3143248"/>
            <a:ext cx="285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3214687"/>
            <a:ext cx="2857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endParaRPr lang="ru-RU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81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1" presetClass="entr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2852"/>
            <a:ext cx="9137135" cy="684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571472" y="500042"/>
            <a:ext cx="8215370" cy="157163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2428868"/>
            <a:ext cx="8143932" cy="307183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342900" lvl="0" indent="-342900">
              <a:buFont typeface="Arial" pitchFamily="34" charset="0"/>
              <a:buChar char="•"/>
            </a:pPr>
            <a:endParaRPr lang="ru-RU" dirty="0" smtClean="0">
              <a:solidFill>
                <a:prstClr val="black"/>
              </a:solidFill>
            </a:endParaRPr>
          </a:p>
          <a:p>
            <a:pPr lvl="1">
              <a:lnSpc>
                <a:spcPct val="170000"/>
              </a:lnSpc>
            </a:pPr>
            <a:r>
              <a:rPr lang="ru-RU" sz="14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ПРАВОПИСАНИЕ ГЛАСНЫХ В СУФФИКСАХ </a:t>
            </a:r>
          </a:p>
          <a:p>
            <a:pPr lvl="1">
              <a:lnSpc>
                <a:spcPct val="170000"/>
              </a:lnSpc>
            </a:pPr>
            <a:r>
              <a:rPr lang="ru-RU" sz="17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-ИК  -ЕК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3781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600" b="1" i="1" smtClean="0">
                <a:solidFill>
                  <a:srgbClr val="3333CC"/>
                </a:solidFill>
                <a:latin typeface="Arial Black" pitchFamily="34" charset="0"/>
              </a:rPr>
              <a:t>Цели урока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4000" b="1" dirty="0" smtClean="0">
                <a:solidFill>
                  <a:srgbClr val="003399"/>
                </a:solidFill>
                <a:latin typeface="Arial Black" pitchFamily="34" charset="0"/>
              </a:rPr>
              <a:t>Узнаем…</a:t>
            </a:r>
          </a:p>
          <a:p>
            <a:pPr eaLnBrk="1" hangingPunct="1">
              <a:lnSpc>
                <a:spcPct val="90000"/>
              </a:lnSpc>
            </a:pPr>
            <a:endParaRPr lang="ru-RU" sz="4000" b="1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sz="4000" b="1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rgbClr val="003399"/>
                </a:solidFill>
                <a:latin typeface="Arial Black" pitchFamily="34" charset="0"/>
              </a:rPr>
              <a:t>Научимся…</a:t>
            </a:r>
          </a:p>
          <a:p>
            <a:pPr eaLnBrk="1" hangingPunct="1">
              <a:lnSpc>
                <a:spcPct val="90000"/>
              </a:lnSpc>
            </a:pPr>
            <a:endParaRPr lang="ru-RU" sz="3600" b="1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sz="3600" b="1" dirty="0" smtClean="0">
              <a:solidFill>
                <a:srgbClr val="003399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ru-RU" sz="3600" b="1" dirty="0" smtClean="0">
                <a:solidFill>
                  <a:srgbClr val="003399"/>
                </a:solidFill>
                <a:latin typeface="Arial Black" pitchFamily="34" charset="0"/>
              </a:rPr>
              <a:t>Закрепим…</a:t>
            </a:r>
          </a:p>
          <a:p>
            <a:pPr eaLnBrk="1" hangingPunct="1">
              <a:lnSpc>
                <a:spcPct val="90000"/>
              </a:lnSpc>
            </a:pPr>
            <a:endParaRPr lang="ru-RU" sz="3600" b="1" dirty="0" smtClean="0">
              <a:solidFill>
                <a:srgbClr val="336600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</a:pPr>
            <a:endParaRPr lang="ru-RU" sz="4000" b="1" dirty="0" smtClean="0">
              <a:solidFill>
                <a:srgbClr val="336600"/>
              </a:solidFill>
              <a:latin typeface="Arial Black" pitchFamily="34" charset="0"/>
            </a:endParaRP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r>
              <a:rPr lang="ru-RU" sz="2400" b="1" dirty="0" smtClean="0">
                <a:latin typeface="Arial Black" pitchFamily="34" charset="0"/>
              </a:rPr>
              <a:t>Когда пишется суффикс -</a:t>
            </a:r>
            <a:r>
              <a:rPr lang="ru-RU" sz="2400" b="1" dirty="0" err="1" smtClean="0">
                <a:latin typeface="Arial Black" pitchFamily="34" charset="0"/>
              </a:rPr>
              <a:t>ик</a:t>
            </a:r>
            <a:r>
              <a:rPr lang="ru-RU" sz="2400" b="1" dirty="0" smtClean="0">
                <a:latin typeface="Arial Black" pitchFamily="34" charset="0"/>
              </a:rPr>
              <a:t>, когда суффикс -</a:t>
            </a:r>
            <a:r>
              <a:rPr lang="ru-RU" sz="2400" b="1" dirty="0" err="1" smtClean="0">
                <a:latin typeface="Arial Black" pitchFamily="34" charset="0"/>
              </a:rPr>
              <a:t>ек</a:t>
            </a:r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r>
              <a:rPr lang="ru-RU" sz="2400" b="1" dirty="0" smtClean="0">
                <a:latin typeface="Arial Black" pitchFamily="34" charset="0"/>
              </a:rPr>
              <a:t>Правильно писать слова с этими суффиксами</a:t>
            </a:r>
          </a:p>
          <a:p>
            <a:pPr eaLnBrk="1" hangingPunct="1"/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r>
              <a:rPr lang="ru-RU" sz="2400" b="1" dirty="0" smtClean="0">
                <a:latin typeface="Arial Black" pitchFamily="34" charset="0"/>
              </a:rPr>
              <a:t>Свои знания и умения</a:t>
            </a:r>
          </a:p>
          <a:p>
            <a:pPr eaLnBrk="1" hangingPunct="1"/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endParaRPr lang="ru-RU" sz="2400" b="1" dirty="0" smtClean="0">
              <a:latin typeface="Arial Black" pitchFamily="34" charset="0"/>
            </a:endParaRPr>
          </a:p>
          <a:p>
            <a:pPr eaLnBrk="1" hangingPunct="1"/>
            <a:endParaRPr lang="ru-RU" sz="2400" b="1" dirty="0" smtClean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55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Эдуард\Desktop\Рисунок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52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3781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1116013" y="836613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4572000" y="838200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ик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791200" y="83820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ек</a:t>
            </a:r>
            <a:endParaRPr lang="ru-RU">
              <a:latin typeface="Arial" pitchFamily="34" charset="0"/>
              <a:cs typeface="Arial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116013" y="1285875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кружоч…</a:t>
            </a:r>
            <a:endParaRPr lang="ru-RU" sz="3200">
              <a:cs typeface="Arial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1116013" y="1700213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винт…</a:t>
            </a:r>
            <a:endParaRPr lang="ru-RU" sz="3200">
              <a:cs typeface="Arial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1116013" y="2133600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пароход…</a:t>
            </a:r>
            <a:r>
              <a:rPr lang="ru-RU" sz="3200">
                <a:cs typeface="Arial" charset="0"/>
              </a:rPr>
              <a:t> </a:t>
            </a: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1116013" y="2565400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сыноч…</a:t>
            </a:r>
            <a:endParaRPr lang="ru-RU" sz="3200">
              <a:cs typeface="Arial" charset="0"/>
            </a:endParaRP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1116013" y="2997200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звоноч…</a:t>
            </a:r>
            <a:endParaRPr lang="ru-RU" sz="3200">
              <a:cs typeface="Arial" charset="0"/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1116013" y="3429000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корабл…</a:t>
            </a:r>
            <a:endParaRPr lang="ru-RU" sz="3200">
              <a:cs typeface="Arial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1116013" y="3860800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годоч…</a:t>
            </a:r>
            <a:endParaRPr lang="ru-RU" sz="3200">
              <a:cs typeface="Arial" charset="0"/>
            </a:endParaRP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1116013" y="4292600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билет…</a:t>
            </a:r>
            <a:endParaRPr lang="ru-RU" sz="3200">
              <a:cs typeface="Arial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1116013" y="4724400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голубоч…</a:t>
            </a:r>
            <a:endParaRPr lang="ru-RU" sz="3200">
              <a:cs typeface="Arial" charset="0"/>
            </a:endParaRPr>
          </a:p>
        </p:txBody>
      </p:sp>
      <p:sp>
        <p:nvSpPr>
          <p:cNvPr id="28686" name="Rectangle 14"/>
          <p:cNvSpPr>
            <a:spLocks noChangeArrowheads="1"/>
          </p:cNvSpPr>
          <p:nvPr/>
        </p:nvSpPr>
        <p:spPr bwMode="auto">
          <a:xfrm>
            <a:off x="1116013" y="5157788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дождич…</a:t>
            </a:r>
            <a:endParaRPr lang="ru-RU" sz="3200">
              <a:cs typeface="Arial" charset="0"/>
            </a:endParaRPr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1116013" y="5589588"/>
            <a:ext cx="3455987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пакет…</a:t>
            </a:r>
            <a:endParaRPr lang="ru-RU" sz="3200">
              <a:cs typeface="Arial" charset="0"/>
            </a:endParaRPr>
          </a:p>
        </p:txBody>
      </p:sp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1116013" y="6021388"/>
            <a:ext cx="3455987" cy="407987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>
                <a:cs typeface="Arial" charset="0"/>
              </a:rPr>
              <a:t>комоч…</a:t>
            </a:r>
            <a:endParaRPr lang="ru-RU" sz="3200">
              <a:cs typeface="Arial" charset="0"/>
            </a:endParaRPr>
          </a:p>
        </p:txBody>
      </p:sp>
      <p:sp>
        <p:nvSpPr>
          <p:cNvPr id="4125" name="Rectangle 29"/>
          <p:cNvSpPr>
            <a:spLocks noChangeArrowheads="1"/>
          </p:cNvSpPr>
          <p:nvPr/>
        </p:nvSpPr>
        <p:spPr bwMode="auto">
          <a:xfrm>
            <a:off x="5795963" y="1268413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ек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5786438" y="1285875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4127" name="Rectangle 31"/>
          <p:cNvSpPr>
            <a:spLocks noChangeArrowheads="1"/>
          </p:cNvSpPr>
          <p:nvPr/>
        </p:nvSpPr>
        <p:spPr bwMode="auto">
          <a:xfrm>
            <a:off x="4572000" y="1700213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ик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28692" name="WordArt 53"/>
          <p:cNvSpPr>
            <a:spLocks noChangeArrowheads="1" noChangeShapeType="1" noTextEdit="1"/>
          </p:cNvSpPr>
          <p:nvPr/>
        </p:nvSpPr>
        <p:spPr bwMode="auto">
          <a:xfrm>
            <a:off x="381000" y="228600"/>
            <a:ext cx="85344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Вставь суффикс -</a:t>
            </a:r>
            <a:r>
              <a:rPr lang="ru-RU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ик</a:t>
            </a:r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или -</a:t>
            </a:r>
            <a:r>
              <a:rPr lang="ru-RU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ек</a:t>
            </a:r>
            <a: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58" name="Rectangle 31"/>
          <p:cNvSpPr>
            <a:spLocks noChangeArrowheads="1"/>
          </p:cNvSpPr>
          <p:nvPr/>
        </p:nvSpPr>
        <p:spPr bwMode="auto">
          <a:xfrm>
            <a:off x="4572000" y="2136775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ик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59" name="Rectangle 29"/>
          <p:cNvSpPr>
            <a:spLocks noChangeArrowheads="1"/>
          </p:cNvSpPr>
          <p:nvPr/>
        </p:nvSpPr>
        <p:spPr bwMode="auto">
          <a:xfrm>
            <a:off x="5786438" y="257175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ек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60" name="Rectangle 29"/>
          <p:cNvSpPr>
            <a:spLocks noChangeArrowheads="1"/>
          </p:cNvSpPr>
          <p:nvPr/>
        </p:nvSpPr>
        <p:spPr bwMode="auto">
          <a:xfrm>
            <a:off x="5786438" y="3000375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ек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61" name="Rectangle 31"/>
          <p:cNvSpPr>
            <a:spLocks noChangeArrowheads="1"/>
          </p:cNvSpPr>
          <p:nvPr/>
        </p:nvSpPr>
        <p:spPr bwMode="auto">
          <a:xfrm>
            <a:off x="4572000" y="3429000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ик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62" name="Rectangle 29"/>
          <p:cNvSpPr>
            <a:spLocks noChangeArrowheads="1"/>
          </p:cNvSpPr>
          <p:nvPr/>
        </p:nvSpPr>
        <p:spPr bwMode="auto">
          <a:xfrm>
            <a:off x="5786438" y="3857625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ек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63" name="Rectangle 31"/>
          <p:cNvSpPr>
            <a:spLocks noChangeArrowheads="1"/>
          </p:cNvSpPr>
          <p:nvPr/>
        </p:nvSpPr>
        <p:spPr bwMode="auto">
          <a:xfrm>
            <a:off x="4572000" y="4286250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ик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64" name="Rectangle 29"/>
          <p:cNvSpPr>
            <a:spLocks noChangeArrowheads="1"/>
          </p:cNvSpPr>
          <p:nvPr/>
        </p:nvSpPr>
        <p:spPr bwMode="auto">
          <a:xfrm>
            <a:off x="5786438" y="4714875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ек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65" name="Rectangle 29"/>
          <p:cNvSpPr>
            <a:spLocks noChangeArrowheads="1"/>
          </p:cNvSpPr>
          <p:nvPr/>
        </p:nvSpPr>
        <p:spPr bwMode="auto">
          <a:xfrm>
            <a:off x="5786438" y="514350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ек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66" name="Rectangle 31"/>
          <p:cNvSpPr>
            <a:spLocks noChangeArrowheads="1"/>
          </p:cNvSpPr>
          <p:nvPr/>
        </p:nvSpPr>
        <p:spPr bwMode="auto">
          <a:xfrm>
            <a:off x="4572000" y="5572125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ик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67" name="Rectangle 29"/>
          <p:cNvSpPr>
            <a:spLocks noChangeArrowheads="1"/>
          </p:cNvSpPr>
          <p:nvPr/>
        </p:nvSpPr>
        <p:spPr bwMode="auto">
          <a:xfrm>
            <a:off x="5786438" y="600075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charset="0"/>
              </a:rPr>
              <a:t>ек</a:t>
            </a:r>
            <a:endParaRPr lang="ru-RU" dirty="0">
              <a:latin typeface="Arial" pitchFamily="34" charset="0"/>
              <a:cs typeface="Arial" charset="0"/>
            </a:endParaRPr>
          </a:p>
        </p:txBody>
      </p:sp>
      <p:sp>
        <p:nvSpPr>
          <p:cNvPr id="68" name="Rectangle 30"/>
          <p:cNvSpPr>
            <a:spLocks noChangeArrowheads="1"/>
          </p:cNvSpPr>
          <p:nvPr/>
        </p:nvSpPr>
        <p:spPr bwMode="auto">
          <a:xfrm>
            <a:off x="5786438" y="257175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71" name="Rectangle 3"/>
          <p:cNvSpPr>
            <a:spLocks noChangeArrowheads="1"/>
          </p:cNvSpPr>
          <p:nvPr/>
        </p:nvSpPr>
        <p:spPr bwMode="auto">
          <a:xfrm>
            <a:off x="4572000" y="1714500"/>
            <a:ext cx="1223963" cy="4286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72" name="Rectangle 3"/>
          <p:cNvSpPr>
            <a:spLocks noChangeArrowheads="1"/>
          </p:cNvSpPr>
          <p:nvPr/>
        </p:nvSpPr>
        <p:spPr bwMode="auto">
          <a:xfrm>
            <a:off x="4572000" y="2143125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73" name="Rectangle 30"/>
          <p:cNvSpPr>
            <a:spLocks noChangeArrowheads="1"/>
          </p:cNvSpPr>
          <p:nvPr/>
        </p:nvSpPr>
        <p:spPr bwMode="auto">
          <a:xfrm>
            <a:off x="5786438" y="3000375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74" name="Rectangle 3"/>
          <p:cNvSpPr>
            <a:spLocks noChangeArrowheads="1"/>
          </p:cNvSpPr>
          <p:nvPr/>
        </p:nvSpPr>
        <p:spPr bwMode="auto">
          <a:xfrm>
            <a:off x="4572000" y="3429000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75" name="Rectangle 30"/>
          <p:cNvSpPr>
            <a:spLocks noChangeArrowheads="1"/>
          </p:cNvSpPr>
          <p:nvPr/>
        </p:nvSpPr>
        <p:spPr bwMode="auto">
          <a:xfrm>
            <a:off x="5786438" y="3857625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76" name="Rectangle 3"/>
          <p:cNvSpPr>
            <a:spLocks noChangeArrowheads="1"/>
          </p:cNvSpPr>
          <p:nvPr/>
        </p:nvSpPr>
        <p:spPr bwMode="auto">
          <a:xfrm>
            <a:off x="4572000" y="4286250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77" name="Rectangle 30"/>
          <p:cNvSpPr>
            <a:spLocks noChangeArrowheads="1"/>
          </p:cNvSpPr>
          <p:nvPr/>
        </p:nvSpPr>
        <p:spPr bwMode="auto">
          <a:xfrm>
            <a:off x="5786438" y="4714875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78" name="Rectangle 30"/>
          <p:cNvSpPr>
            <a:spLocks noChangeArrowheads="1"/>
          </p:cNvSpPr>
          <p:nvPr/>
        </p:nvSpPr>
        <p:spPr bwMode="auto">
          <a:xfrm>
            <a:off x="5786438" y="514350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79" name="Rectangle 3"/>
          <p:cNvSpPr>
            <a:spLocks noChangeArrowheads="1"/>
          </p:cNvSpPr>
          <p:nvPr/>
        </p:nvSpPr>
        <p:spPr bwMode="auto">
          <a:xfrm>
            <a:off x="4572000" y="5572125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80" name="Rectangle 30"/>
          <p:cNvSpPr>
            <a:spLocks noChangeArrowheads="1"/>
          </p:cNvSpPr>
          <p:nvPr/>
        </p:nvSpPr>
        <p:spPr bwMode="auto">
          <a:xfrm>
            <a:off x="5786438" y="600075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81" name="Rectangle 3"/>
          <p:cNvSpPr>
            <a:spLocks noChangeArrowheads="1"/>
          </p:cNvSpPr>
          <p:nvPr/>
        </p:nvSpPr>
        <p:spPr bwMode="auto">
          <a:xfrm>
            <a:off x="4572000" y="1285875"/>
            <a:ext cx="1223963" cy="4286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82" name="Rectangle 3"/>
          <p:cNvSpPr>
            <a:spLocks noChangeArrowheads="1"/>
          </p:cNvSpPr>
          <p:nvPr/>
        </p:nvSpPr>
        <p:spPr bwMode="auto">
          <a:xfrm>
            <a:off x="4572000" y="2571750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83" name="Rectangle 3"/>
          <p:cNvSpPr>
            <a:spLocks noChangeArrowheads="1"/>
          </p:cNvSpPr>
          <p:nvPr/>
        </p:nvSpPr>
        <p:spPr bwMode="auto">
          <a:xfrm>
            <a:off x="4572000" y="3000375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84" name="Rectangle 3"/>
          <p:cNvSpPr>
            <a:spLocks noChangeArrowheads="1"/>
          </p:cNvSpPr>
          <p:nvPr/>
        </p:nvSpPr>
        <p:spPr bwMode="auto">
          <a:xfrm>
            <a:off x="4572000" y="3857625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85" name="Rectangle 3"/>
          <p:cNvSpPr>
            <a:spLocks noChangeArrowheads="1"/>
          </p:cNvSpPr>
          <p:nvPr/>
        </p:nvSpPr>
        <p:spPr bwMode="auto">
          <a:xfrm>
            <a:off x="4562475" y="4714875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86" name="Rectangle 3"/>
          <p:cNvSpPr>
            <a:spLocks noChangeArrowheads="1"/>
          </p:cNvSpPr>
          <p:nvPr/>
        </p:nvSpPr>
        <p:spPr bwMode="auto">
          <a:xfrm>
            <a:off x="4572000" y="5143500"/>
            <a:ext cx="1223963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87" name="Rectangle 3"/>
          <p:cNvSpPr>
            <a:spLocks noChangeArrowheads="1"/>
          </p:cNvSpPr>
          <p:nvPr/>
        </p:nvSpPr>
        <p:spPr bwMode="auto">
          <a:xfrm>
            <a:off x="4572000" y="6000750"/>
            <a:ext cx="1223963" cy="42862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90" name="Rectangle 4"/>
          <p:cNvSpPr>
            <a:spLocks noChangeArrowheads="1"/>
          </p:cNvSpPr>
          <p:nvPr/>
        </p:nvSpPr>
        <p:spPr bwMode="auto">
          <a:xfrm>
            <a:off x="5786438" y="171450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91" name="Rectangle 4"/>
          <p:cNvSpPr>
            <a:spLocks noChangeArrowheads="1"/>
          </p:cNvSpPr>
          <p:nvPr/>
        </p:nvSpPr>
        <p:spPr bwMode="auto">
          <a:xfrm>
            <a:off x="5786438" y="2143125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92" name="Rectangle 4"/>
          <p:cNvSpPr>
            <a:spLocks noChangeArrowheads="1"/>
          </p:cNvSpPr>
          <p:nvPr/>
        </p:nvSpPr>
        <p:spPr bwMode="auto">
          <a:xfrm>
            <a:off x="5786438" y="342900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93" name="Rectangle 4"/>
          <p:cNvSpPr>
            <a:spLocks noChangeArrowheads="1"/>
          </p:cNvSpPr>
          <p:nvPr/>
        </p:nvSpPr>
        <p:spPr bwMode="auto">
          <a:xfrm>
            <a:off x="5786438" y="4286250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  <p:sp>
        <p:nvSpPr>
          <p:cNvPr id="94" name="Rectangle 4"/>
          <p:cNvSpPr>
            <a:spLocks noChangeArrowheads="1"/>
          </p:cNvSpPr>
          <p:nvPr/>
        </p:nvSpPr>
        <p:spPr bwMode="auto">
          <a:xfrm>
            <a:off x="5786438" y="5572125"/>
            <a:ext cx="1295400" cy="434975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33333E-6 L -0.30607 -0.0002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2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31302 -0.00115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0.19184 -0.0002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4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-0.1526 -0.0007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30503 -0.0006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-0.16822 -0.00023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32083 0.0002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-0.17621 0.0007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28941 0.0013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29722 0.00185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-0.18402 0.0023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 nodeType="clickPar">
                      <p:stCondLst>
                        <p:cond delay="0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32083 0.00278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9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 nodeType="clickPar">
                      <p:stCondLst>
                        <p:cond delay="0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 nodeType="clickPar">
                      <p:stCondLst>
                        <p:cond delay="0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0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 nodeType="clickPar">
                      <p:stCondLst>
                        <p:cond delay="0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12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 nodeType="clickPar">
                      <p:stCondLst>
                        <p:cond delay="0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1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 nodeType="clickPar">
                      <p:stCondLst>
                        <p:cond delay="0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33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 nodeType="clickPar">
                      <p:stCondLst>
                        <p:cond delay="0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 nodeType="clickPar">
                      <p:stCondLst>
                        <p:cond delay="0"/>
                      </p:stCondLst>
                      <p:childTnLst>
                        <p:par>
                          <p:cTn id="1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47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 nodeType="clickPar">
                      <p:stCondLst>
                        <p:cond delay="0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54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 nodeType="clickPar">
                      <p:stCondLst>
                        <p:cond delay="0"/>
                      </p:stCondLst>
                      <p:childTnLst>
                        <p:par>
                          <p:cTn id="1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 nodeType="clickPar">
                      <p:stCondLst>
                        <p:cond delay="0"/>
                      </p:stCondLst>
                      <p:childTnLst>
                        <p:par>
                          <p:cTn id="1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DD4F"/>
                                      </p:to>
                                    </p:animClr>
                                    <p:set>
                                      <p:cBhvr>
                                        <p:cTn id="168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</p:childTnLst>
        </p:cTn>
      </p:par>
    </p:tnLst>
    <p:bldLst>
      <p:bldP spid="4126" grpId="0" animBg="1"/>
      <p:bldP spid="6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сведения 1">
            <a:hlinkClick r:id="rId3" action="ppaction://hlinksldjump" highlightClick="1"/>
          </p:cNvPr>
          <p:cNvSpPr/>
          <p:nvPr/>
        </p:nvSpPr>
        <p:spPr>
          <a:xfrm>
            <a:off x="500034" y="500042"/>
            <a:ext cx="500034" cy="428604"/>
          </a:xfrm>
          <a:prstGeom prst="actionButtonInformation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285852" y="1000108"/>
            <a:ext cx="7072362" cy="4076045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Ребята!</a:t>
            </a:r>
          </a:p>
          <a:p>
            <a:pPr algn="ctr"/>
            <a:r>
              <a:rPr lang="ru-RU" sz="2800" b="1" dirty="0" smtClean="0"/>
              <a:t>Помогите Гному собрать кристаллы. Для этого в слова надо вставить подходящий суффикс.</a:t>
            </a:r>
          </a:p>
          <a:p>
            <a:pPr algn="ctr"/>
            <a:r>
              <a:rPr lang="ru-RU" sz="2800" b="1" dirty="0" smtClean="0"/>
              <a:t>Удачи вам!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260000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ек</a:t>
            </a:r>
            <a:endParaRPr lang="ru-RU" sz="2800" b="1" dirty="0"/>
          </a:p>
        </p:txBody>
      </p:sp>
      <p:sp>
        <p:nvSpPr>
          <p:cNvPr id="5" name="Овал 4">
            <a:hlinkClick r:id="" action="ppaction://hlinkshowjump?jump=nextslide"/>
          </p:cNvPr>
          <p:cNvSpPr/>
          <p:nvPr/>
        </p:nvSpPr>
        <p:spPr>
          <a:xfrm>
            <a:off x="214282" y="4068000"/>
            <a:ext cx="792000" cy="79200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/>
              <a:t>ик</a:t>
            </a:r>
            <a:endParaRPr lang="ru-RU" sz="2800" b="1" dirty="0"/>
          </a:p>
        </p:txBody>
      </p:sp>
      <p:sp>
        <p:nvSpPr>
          <p:cNvPr id="7" name="Облако 6"/>
          <p:cNvSpPr/>
          <p:nvPr/>
        </p:nvSpPr>
        <p:spPr>
          <a:xfrm>
            <a:off x="142844" y="2448000"/>
            <a:ext cx="2160000" cy="1080000"/>
          </a:xfrm>
          <a:prstGeom prst="cloud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ключ..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000" y="720006"/>
            <a:ext cx="6660000" cy="5155328"/>
          </a:xfrm>
          <a:prstGeom prst="rect">
            <a:avLst/>
          </a:prstGeom>
        </p:spPr>
      </p:pic>
      <p:sp>
        <p:nvSpPr>
          <p:cNvPr id="8" name="Правильный пятиугольник 7"/>
          <p:cNvSpPr/>
          <p:nvPr/>
        </p:nvSpPr>
        <p:spPr>
          <a:xfrm>
            <a:off x="3024000" y="234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авильный пятиугольник 8"/>
          <p:cNvSpPr/>
          <p:nvPr/>
        </p:nvSpPr>
        <p:spPr>
          <a:xfrm>
            <a:off x="2340000" y="536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авильный пятиугольник 9"/>
          <p:cNvSpPr/>
          <p:nvPr/>
        </p:nvSpPr>
        <p:spPr>
          <a:xfrm>
            <a:off x="3348000" y="536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авильный пятиугольник 10"/>
          <p:cNvSpPr/>
          <p:nvPr/>
        </p:nvSpPr>
        <p:spPr>
          <a:xfrm>
            <a:off x="3816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авильный пятиугольник 11"/>
          <p:cNvSpPr/>
          <p:nvPr/>
        </p:nvSpPr>
        <p:spPr>
          <a:xfrm>
            <a:off x="5364000" y="435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6408000" y="3816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6408000" y="1404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авильный пятиугольник 14"/>
          <p:cNvSpPr/>
          <p:nvPr/>
        </p:nvSpPr>
        <p:spPr>
          <a:xfrm>
            <a:off x="5364000" y="334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авильный пятиугольник 16"/>
          <p:cNvSpPr/>
          <p:nvPr/>
        </p:nvSpPr>
        <p:spPr>
          <a:xfrm>
            <a:off x="8388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авильный пятиугольник 17"/>
          <p:cNvSpPr/>
          <p:nvPr/>
        </p:nvSpPr>
        <p:spPr>
          <a:xfrm>
            <a:off x="8568000" y="4860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авильный пятиугольник 15"/>
          <p:cNvSpPr/>
          <p:nvPr/>
        </p:nvSpPr>
        <p:spPr>
          <a:xfrm>
            <a:off x="5364000" y="828000"/>
            <a:ext cx="360000" cy="360000"/>
          </a:xfrm>
          <a:prstGeom prst="pentagon">
            <a:avLst/>
          </a:prstGeom>
          <a:solidFill>
            <a:srgbClr val="FF00FF"/>
          </a:solidFill>
          <a:ln>
            <a:solidFill>
              <a:schemeClr val="accent3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L:\гном1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flipH="1">
            <a:off x="3744000" y="396000"/>
            <a:ext cx="540000" cy="80139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83826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275</Words>
  <PresentationFormat>Экран (4:3)</PresentationFormat>
  <Paragraphs>107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Презентация</vt:lpstr>
      <vt:lpstr>  Урок русского языка  3  А класс  УМК «Школа России»</vt:lpstr>
      <vt:lpstr>Слайд 2</vt:lpstr>
      <vt:lpstr>Слайд 3</vt:lpstr>
      <vt:lpstr>Тема урока</vt:lpstr>
      <vt:lpstr>Цели урока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Подводим итоги</vt:lpstr>
      <vt:lpstr>Слайд 19</vt:lpstr>
      <vt:lpstr>В презентации использованы  материалы Интернет ресурсов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русского языка «Правописание суффиксов –ИК, -ЕК» 3 класс УМК «Школа России»</dc:title>
  <dc:creator>Home 1</dc:creator>
  <cp:lastModifiedBy>Home 1</cp:lastModifiedBy>
  <cp:revision>19</cp:revision>
  <dcterms:created xsi:type="dcterms:W3CDTF">2019-12-09T16:02:03Z</dcterms:created>
  <dcterms:modified xsi:type="dcterms:W3CDTF">2021-11-08T07:59:26Z</dcterms:modified>
</cp:coreProperties>
</file>