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08" r:id="rId3"/>
    <p:sldId id="267" r:id="rId4"/>
    <p:sldId id="273" r:id="rId5"/>
    <p:sldId id="271" r:id="rId6"/>
    <p:sldId id="292" r:id="rId7"/>
    <p:sldId id="299" r:id="rId8"/>
    <p:sldId id="300" r:id="rId9"/>
    <p:sldId id="307" r:id="rId10"/>
    <p:sldId id="302" r:id="rId11"/>
    <p:sldId id="301" r:id="rId12"/>
    <p:sldId id="303" r:id="rId13"/>
    <p:sldId id="280" r:id="rId14"/>
    <p:sldId id="297" r:id="rId15"/>
    <p:sldId id="283" r:id="rId16"/>
    <p:sldId id="304" r:id="rId17"/>
    <p:sldId id="305" r:id="rId18"/>
    <p:sldId id="296" r:id="rId19"/>
    <p:sldId id="298" r:id="rId20"/>
    <p:sldId id="258" r:id="rId21"/>
    <p:sldId id="284" r:id="rId22"/>
    <p:sldId id="29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C208E"/>
    <a:srgbClr val="CC00FF"/>
    <a:srgbClr val="3F007E"/>
    <a:srgbClr val="CC6600"/>
    <a:srgbClr val="990033"/>
    <a:srgbClr val="1D003A"/>
    <a:srgbClr val="5C002E"/>
    <a:srgbClr val="FFCC66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2" autoAdjust="0"/>
    <p:restoredTop sz="94660"/>
  </p:normalViewPr>
  <p:slideViewPr>
    <p:cSldViewPr>
      <p:cViewPr>
        <p:scale>
          <a:sx n="106" d="100"/>
          <a:sy n="106" d="100"/>
        </p:scale>
        <p:origin x="-12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13CD9-056A-44D2-A027-54186FF77E54}" type="datetimeFigureOut">
              <a:rPr lang="ru-RU" smtClean="0"/>
              <a:pPr/>
              <a:t>28.06.2021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6AE55-B1B6-4706-B243-E3C963505A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Ее можно встретить в Японии повсюду: в горных районах, по берегам рек, в городских и храмовых парках. </a:t>
            </a:r>
            <a:br>
              <a:rPr lang="ru-RU" sz="12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Существует около 16 видов и примерно 400 сортов этого дерева. Деревья - самой разнообразной формы и размеров. Цветение сакуры очень кратковременно - оно длится всего несколько дней, а иногда лишь несколько часов. </a:t>
            </a:r>
            <a:r>
              <a:rPr lang="ru-RU" sz="14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6AE55-B1B6-4706-B243-E3C963505AF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2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С конца марта по начало апреля Япония полностью преображается: сотни деревьев зацветают белыми и розовато-белыми цветами, из-за чего кажется, будто они окутаны облаками или покрыты хлопьями снега. Каждый год в парках, аллеях, садах, возле дворцов и храмов собирается множество людей, чтобы полюбоваться прекрасным зрелищем. </a:t>
            </a:r>
            <a:endParaRPr lang="en-US" sz="1200" dirty="0" smtClean="0">
              <a:solidFill>
                <a:srgbClr val="3F007E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2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Этот обычай получил название </a:t>
            </a:r>
            <a:r>
              <a:rPr lang="ru-RU" sz="1200" b="1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«ханами» </a:t>
            </a:r>
            <a:r>
              <a:rPr lang="ru-RU" sz="12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(от слов «хана» - цветок и «ми» - смотреть), что означает </a:t>
            </a:r>
            <a:r>
              <a:rPr lang="ru-RU" sz="1200" b="1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«рассматривание цветов».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6AE55-B1B6-4706-B243-E3C963505AF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marR="0" indent="-342900" algn="just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3F007E"/>
                </a:solidFill>
              </a:rPr>
              <a:t>Традиция любования цветами сакуры носит в Японии всеобщий характер.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ru-RU" sz="1200" dirty="0" smtClean="0">
                <a:solidFill>
                  <a:srgbClr val="3F007E"/>
                </a:solidFill>
              </a:rPr>
              <a:t>Каждый год метеорологические агентства и средства массовой информации четко следят за началом сезона цветения и сообщают о нем как о событии государственной важности.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</a:pPr>
            <a:r>
              <a:rPr lang="en-US" sz="1200" dirty="0" smtClean="0">
                <a:solidFill>
                  <a:srgbClr val="3F007E"/>
                </a:solidFill>
              </a:rPr>
              <a:t>     </a:t>
            </a:r>
            <a:r>
              <a:rPr lang="ru-RU" sz="1200" dirty="0" smtClean="0">
                <a:solidFill>
                  <a:srgbClr val="3F007E"/>
                </a:solidFill>
              </a:rPr>
              <a:t>Официальное открытие сезона цветения сакуры проходит в центральном парке </a:t>
            </a:r>
            <a:r>
              <a:rPr lang="ru-RU" sz="1200" dirty="0" err="1" smtClean="0">
                <a:solidFill>
                  <a:srgbClr val="3F007E"/>
                </a:solidFill>
              </a:rPr>
              <a:t>Синдзюку</a:t>
            </a:r>
            <a:r>
              <a:rPr lang="ru-RU" sz="1200" dirty="0" smtClean="0">
                <a:solidFill>
                  <a:srgbClr val="3F007E"/>
                </a:solidFill>
              </a:rPr>
              <a:t> в Токио в присутствии императорской четы. Как правило, на праздник приглашаются все</a:t>
            </a:r>
            <a:r>
              <a:rPr lang="en-US" sz="1200" dirty="0" smtClean="0">
                <a:solidFill>
                  <a:srgbClr val="3F007E"/>
                </a:solidFill>
              </a:rPr>
              <a:t> </a:t>
            </a:r>
            <a:r>
              <a:rPr lang="ru-RU" sz="1200" dirty="0" smtClean="0">
                <a:solidFill>
                  <a:srgbClr val="3F007E"/>
                </a:solidFill>
              </a:rPr>
              <a:t>известные политические и общественные деятели Японии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6AE55-B1B6-4706-B243-E3C963505AF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гуашевыми красками в японском стиле.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6AE55-B1B6-4706-B243-E3C963505AF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0A933-F8C0-4868-AAF3-351123C6C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1BF1B-A900-483E-A136-F841E14A8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A757C-F34A-48EB-8705-59783BCD6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1523C-C38F-4BAD-8111-E31973E3B2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4FA79-7071-48A6-8E08-160AE5238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AFF70-C680-46B4-A09A-C46A257A7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34AD1-7968-4224-A8B8-F6F3AB6CD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087A8-65D6-4E6E-A8BF-819340E4A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E369B-1C0E-4AB1-A675-84CACB2EC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DDF4B-7F6F-4371-BE86-DA547837B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CED43-1650-456E-BFF6-862EF53EE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2DD4E9A-E973-4080-ACBB-A226095B2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2.bp.blogspot.com/-cYpm41UCrqw/TVU8NX_8P5I/AAAAAAAAAGo/e6lpWqR35xQ/s1600/0165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3.bp.blogspot.com/-b97NJS8ZrT0/TVU8PfOQctI/AAAAAAAAAG4/C_Dj1QwsctI/s1600/0169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3.bp.blogspot.com/-yA2uBstkfj8/TVU38jBy9jI/AAAAAAAAAGg/qT8zAI36BY0/s1600/sakura3101201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hyperlink" Target="http://3.bp.blogspot.com/-b97NJS8ZrT0/TVU8PfOQctI/AAAAAAAAAG4/C_Dj1QwsctI/s1600/0169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backup\&#1063;&#1077;&#1088;&#1085;&#1080;&#1082;&#1086;&#1074;&#1072;%20&#1042;.&#1042;\&#1103;&#1087;&#1086;&#1085;&#1089;&#1082;&#1072;&#1103;%20&#1101;&#1090;&#1085;&#1080;&#1095;&#1077;&#1089;&#1082;&#1072;&#1103;%20&#1084;&#1091;&#1079;&#1099;&#1082;&#1072;%20-%20&#1074;&#1086;&#1083;&#1096;&#1077;&#1073;&#1085;&#1099;&#1081;%20&#1088;&#1077;&#1083;&#1072;&#1082;&#1089;%20(www.hotplayer.ru).mp3" TargetMode="Externa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1%8F%D0%BF%D0%BE%D0%BD%D1%81%D0%BA%D0%B8%D0%B9%20%D0%B2%D0%B5%D0%B5%D1%80" TargetMode="External"/><Relationship Id="rId3" Type="http://schemas.openxmlformats.org/officeDocument/2006/relationships/hyperlink" Target="http://lazure-dragon.narod.ru/Japan/fans.htm" TargetMode="External"/><Relationship Id="rId7" Type="http://schemas.openxmlformats.org/officeDocument/2006/relationships/hyperlink" Target="http://www.1204016.jp/i-fan/itm12.htm" TargetMode="External"/><Relationship Id="rId2" Type="http://schemas.openxmlformats.org/officeDocument/2006/relationships/hyperlink" Target="http://ru.wikipedia.org/wiki/%C2%E5%E5%F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ngreal.info/post201467952" TargetMode="External"/><Relationship Id="rId5" Type="http://schemas.openxmlformats.org/officeDocument/2006/relationships/hyperlink" Target="http://www.a-u-m.ru/ezo-mat/vostok/istoriya_kitayskogo_veera_iz_istorii_yaponskogo_veera.html" TargetMode="External"/><Relationship Id="rId4" Type="http://schemas.openxmlformats.org/officeDocument/2006/relationships/hyperlink" Target="http://dzyo-san.ru/?p=282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backup\&#1063;&#1077;&#1088;&#1085;&#1080;&#1082;&#1086;&#1074;&#1072;%20&#1042;.&#1042;\&#1103;&#1087;&#1086;&#1085;&#1089;&#1082;&#1072;&#1103;%20&#1101;&#1090;&#1085;&#1080;&#1095;&#1077;&#1089;&#1082;&#1072;&#1103;%20&#1084;&#1091;&#1079;&#1099;&#1082;&#1072;%20-%20&#1074;&#1086;&#1083;&#1096;&#1077;&#1073;&#1085;&#1099;&#1081;%20&#1088;&#1077;&#1083;&#1072;&#1082;&#1089;%20(www.hotplayer.ru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441325" y="1865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685800" y="1905000"/>
            <a:ext cx="8001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66"/>
                </a:solidFill>
                <a:latin typeface="Times New Roman" pitchFamily="18" charset="0"/>
              </a:rPr>
              <a:t>Образ художественной культуры Японии.  </a:t>
            </a:r>
            <a:endParaRPr lang="ru-RU" sz="3600" b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0066"/>
                </a:solidFill>
                <a:latin typeface="Times New Roman" pitchFamily="18" charset="0"/>
              </a:rPr>
              <a:t>Открытка </a:t>
            </a:r>
            <a:r>
              <a:rPr lang="ru-RU" sz="3600" b="1" dirty="0">
                <a:solidFill>
                  <a:srgbClr val="000066"/>
                </a:solidFill>
                <a:latin typeface="Times New Roman" pitchFamily="18" charset="0"/>
              </a:rPr>
              <a:t>«Цветущая сакура»</a:t>
            </a:r>
            <a:endParaRPr lang="ru-RU" sz="3600" b="1" i="1" dirty="0">
              <a:solidFill>
                <a:srgbClr val="000066"/>
              </a:solidFill>
              <a:latin typeface="Times New Roman" pitchFamily="18" charset="0"/>
            </a:endParaRPr>
          </a:p>
          <a:p>
            <a:pPr algn="ctr"/>
            <a:endParaRPr lang="ru-RU" sz="3600" b="1" i="1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3581400" y="5486400"/>
            <a:ext cx="533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solidFill>
                <a:srgbClr val="5C002E"/>
              </a:solidFill>
              <a:latin typeface="Times New Roman" pitchFamily="18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505200" y="5334000"/>
            <a:ext cx="533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Подготовила: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Черникова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Валентина Валерьевна 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учитель ИЗО, высшей квалификационной категории,</a:t>
            </a:r>
          </a:p>
          <a:p>
            <a:pPr lvl="0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МКОУ «СОШ им.С.П.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Восканова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с.Пролетарского»,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1752600"/>
            <a:ext cx="6653841" cy="49530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685800" y="2286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</a:rPr>
              <a:t>ПРАЗДНИК ЦВЕТЕНИЯ САКУРЫ</a:t>
            </a:r>
          </a:p>
        </p:txBody>
      </p:sp>
      <p:sp>
        <p:nvSpPr>
          <p:cNvPr id="11268" name="Rectangle 3"/>
          <p:cNvSpPr txBox="1">
            <a:spLocks noChangeArrowheads="1"/>
          </p:cNvSpPr>
          <p:nvPr/>
        </p:nvSpPr>
        <p:spPr bwMode="auto">
          <a:xfrm>
            <a:off x="304800" y="838200"/>
            <a:ext cx="8610600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800" b="1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«ханами» </a:t>
            </a:r>
            <a:r>
              <a:rPr lang="ru-RU" sz="28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(от слов «хана» - цветок и «ми» - смотреть), что означает </a:t>
            </a:r>
            <a:r>
              <a:rPr lang="ru-RU" sz="2800" b="1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«рассматривание цветов». 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800" b="1" dirty="0">
              <a:solidFill>
                <a:srgbClr val="3F007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8"/>
          <p:cNvSpPr txBox="1">
            <a:spLocks noChangeArrowheads="1"/>
          </p:cNvSpPr>
          <p:nvPr/>
        </p:nvSpPr>
        <p:spPr bwMode="auto">
          <a:xfrm>
            <a:off x="685800" y="2286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</a:rPr>
              <a:t>ПРАЗДНИК ЦВЕТЕНИЯ САКУРЫ</a:t>
            </a:r>
          </a:p>
        </p:txBody>
      </p:sp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838200"/>
            <a:ext cx="7696200" cy="577215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8"/>
          <p:cNvSpPr txBox="1">
            <a:spLocks noChangeArrowheads="1"/>
          </p:cNvSpPr>
          <p:nvPr/>
        </p:nvSpPr>
        <p:spPr bwMode="auto">
          <a:xfrm>
            <a:off x="685800" y="2286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3F007E"/>
                </a:solidFill>
                <a:latin typeface="Times New Roman" pitchFamily="18" charset="0"/>
              </a:rPr>
              <a:t>ПРАЗДНИК ЦВЕТЕНИЯ САКУРЫ</a:t>
            </a:r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381000" y="762000"/>
            <a:ext cx="80105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sz="2400" dirty="0"/>
              <a:t>     </a:t>
            </a:r>
            <a:r>
              <a:rPr lang="ru-RU" sz="2400" dirty="0" smtClean="0">
                <a:solidFill>
                  <a:srgbClr val="3F007E"/>
                </a:solidFill>
              </a:rPr>
              <a:t>Официальное открытие сезона цветения сакуры проходит в центральном парке </a:t>
            </a:r>
            <a:r>
              <a:rPr lang="ru-RU" sz="2400" dirty="0" err="1" smtClean="0">
                <a:solidFill>
                  <a:srgbClr val="3F007E"/>
                </a:solidFill>
              </a:rPr>
              <a:t>Синдзюку</a:t>
            </a:r>
            <a:r>
              <a:rPr lang="ru-RU" sz="2400" dirty="0" smtClean="0">
                <a:solidFill>
                  <a:srgbClr val="3F007E"/>
                </a:solidFill>
              </a:rPr>
              <a:t> в Токио </a:t>
            </a:r>
            <a:endParaRPr lang="ru-RU" sz="2400" dirty="0">
              <a:solidFill>
                <a:srgbClr val="3F007E"/>
              </a:solidFill>
            </a:endParaRP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600200"/>
            <a:ext cx="8263467" cy="46482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1752600" y="228600"/>
            <a:ext cx="518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ЯПОНСКАЯ ОТКРЫТКА</a:t>
            </a:r>
          </a:p>
        </p:txBody>
      </p:sp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1143000"/>
            <a:ext cx="7480626" cy="5181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81000" y="228600"/>
            <a:ext cx="830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ЯПОНСКАЯ ОТКРЫТКА </a:t>
            </a:r>
            <a:endParaRPr lang="ru-RU" sz="2400" b="1" dirty="0" smtClean="0">
              <a:solidFill>
                <a:schemeClr val="accent1">
                  <a:lumMod val="25000"/>
                </a:schemeClr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«</a:t>
            </a: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Цветущая сакура и бабочки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»</a:t>
            </a:r>
            <a:endParaRPr lang="ru-RU" sz="2400" b="1" dirty="0">
              <a:solidFill>
                <a:schemeClr val="accent1">
                  <a:lumMod val="2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219200"/>
            <a:ext cx="8229600" cy="54864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457200" y="304800"/>
            <a:ext cx="7924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АЛГОРИТМ ВЫПОЛНЕНИЯ ПРАКТИЧЕСКОЙ РАБОТЫ</a:t>
            </a: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228600" y="1752600"/>
            <a:ext cx="4953000" cy="371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00100" lvl="1" indent="-342900" eaLnBrk="0" hangingPunct="0">
              <a:spcBef>
                <a:spcPct val="20000"/>
              </a:spcBef>
              <a:buFontTx/>
              <a:buChar char="–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Выбираем формат (вертикальный или горизонтальный)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–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Строим композицию 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–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Рисуем ветку сакуры (этапы изображения в презентации)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–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шаблонов рисуем бабочек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–"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Украшаем бабочек узором.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0" y="1447800"/>
            <a:ext cx="3417828" cy="4949155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990600" y="381000"/>
            <a:ext cx="746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3F007E"/>
                </a:solidFill>
                <a:latin typeface="Times New Roman" pitchFamily="18" charset="0"/>
              </a:rPr>
              <a:t>ЭТАПЫ ВЫПОЛНЕНИЯ РАБОТЫ:</a:t>
            </a:r>
          </a:p>
        </p:txBody>
      </p:sp>
      <p:pic>
        <p:nvPicPr>
          <p:cNvPr id="11" name="Содержимое 3" descr="http://2.bp.blogspot.com/-cYpm41UCrqw/TVU8NX_8P5I/AAAAAAAAAGo/e6lpWqR35xQ/s1600/0165.jpg">
            <a:hlinkClick r:id="rId2"/>
          </p:cNvPr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2057400"/>
            <a:ext cx="3200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одержимое 2"/>
          <p:cNvSpPr txBox="1">
            <a:spLocks/>
          </p:cNvSpPr>
          <p:nvPr/>
        </p:nvSpPr>
        <p:spPr bwMode="auto">
          <a:xfrm>
            <a:off x="3733800" y="2057400"/>
            <a:ext cx="5224462" cy="2039937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Рисуем основную ветвь. Её называют "дедушкой". Для этого укладываем кисть на бочок и рисуем изгиб ветки, перекатывая кисть по бумаге с боку на бок. Такой прием позволяет изобразить неровности коры, сделать ветвь живой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3733800" y="4495800"/>
            <a:ext cx="5105400" cy="2133601"/>
          </a:xfrm>
          <a:prstGeom prst="rect">
            <a:avLst/>
          </a:prstGeom>
          <a:solidFill>
            <a:schemeClr val="bg1">
              <a:alpha val="59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ru-RU" sz="24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рисуем "детей"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"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внуков" - более молодые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ветки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Они более прямые,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тонкие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изящные. </a:t>
            </a:r>
            <a:r>
              <a:rPr lang="ru-RU" sz="2400" dirty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3F007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3" descr="http://3.bp.blogspot.com/-b97NJS8ZrT0/TVU8PfOQctI/AAAAAAAAAG4/C_Dj1QwsctI/s1600/0169.jpg">
            <a:hlinkClick r:id="rId4"/>
          </p:cNvPr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304800" y="4419600"/>
            <a:ext cx="30765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33400" y="838200"/>
            <a:ext cx="8077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400" b="1" dirty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На выбранной композиции  делаем живописный рисунок ветки сакуры и бабочек гуашевыми красками в японском стиле.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990600" y="381000"/>
            <a:ext cx="746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ЭТАПЫ ВЫПОЛНЕНИЯ РАБОТЫ:</a:t>
            </a:r>
          </a:p>
        </p:txBody>
      </p:sp>
      <p:pic>
        <p:nvPicPr>
          <p:cNvPr id="9" name="Содержимое 3" descr="http://3.bp.blogspot.com/-yA2uBstkfj8/TVU38jBy9jI/AAAAAAAAAGg/qT8zAI36BY0/s400/sakura31012010.jpg">
            <a:hlinkClick r:id="rId2"/>
          </p:cNvPr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33800" y="990600"/>
            <a:ext cx="5105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3" descr="http://3.bp.blogspot.com/-b97NJS8ZrT0/TVU8PfOQctI/AAAAAAAAAG4/C_Dj1QwsctI/s1600/0169.jpg">
            <a:hlinkClick r:id="rId4"/>
          </p:cNvPr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304800" y="3581400"/>
            <a:ext cx="31242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Заголовок 1"/>
          <p:cNvSpPr txBox="1">
            <a:spLocks/>
          </p:cNvSpPr>
          <p:nvPr/>
        </p:nvSpPr>
        <p:spPr bwMode="auto">
          <a:xfrm>
            <a:off x="381000" y="1143000"/>
            <a:ext cx="3000375" cy="1357313"/>
          </a:xfrm>
          <a:prstGeom prst="rect">
            <a:avLst/>
          </a:prstGeom>
          <a:solidFill>
            <a:schemeClr val="bg1">
              <a:alpha val="56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 eaLnBrk="0" hangingPunct="0"/>
            <a:r>
              <a:rPr lang="ru-RU" sz="2400" dirty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Добавляем короткие шипы на ветках и рисуем цветы</a:t>
            </a: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5200" y="3581400"/>
            <a:ext cx="5486400" cy="2473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8" y="1643063"/>
            <a:ext cx="5072062" cy="3929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50" name="Picture 2" descr="http://www.artsides.ru/big/item_23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87722">
            <a:off x="3781398" y="1308991"/>
            <a:ext cx="48053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>
            <a:stCxn id="2" idx="0"/>
            <a:endCxn id="2" idx="2"/>
          </p:cNvCxnSpPr>
          <p:nvPr/>
        </p:nvCxnSpPr>
        <p:spPr>
          <a:xfrm rot="16200000" flipH="1">
            <a:off x="4358482" y="3607594"/>
            <a:ext cx="392906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786188" y="1643063"/>
            <a:ext cx="2565400" cy="3929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6143625" y="2085975"/>
            <a:ext cx="214313" cy="3257550"/>
          </a:xfrm>
          <a:custGeom>
            <a:avLst/>
            <a:gdLst>
              <a:gd name="connsiteX0" fmla="*/ 321469 w 364332"/>
              <a:gd name="connsiteY0" fmla="*/ 0 h 3257550"/>
              <a:gd name="connsiteX1" fmla="*/ 7144 w 364332"/>
              <a:gd name="connsiteY1" fmla="*/ 1628775 h 3257550"/>
              <a:gd name="connsiteX2" fmla="*/ 364332 w 364332"/>
              <a:gd name="connsiteY2" fmla="*/ 3257550 h 3257550"/>
              <a:gd name="connsiteX3" fmla="*/ 364332 w 364332"/>
              <a:gd name="connsiteY3" fmla="*/ 3257550 h 3257550"/>
              <a:gd name="connsiteX4" fmla="*/ 350044 w 364332"/>
              <a:gd name="connsiteY4" fmla="*/ 3257550 h 3257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332" h="3257550">
                <a:moveTo>
                  <a:pt x="321469" y="0"/>
                </a:moveTo>
                <a:cubicBezTo>
                  <a:pt x="160734" y="542925"/>
                  <a:pt x="0" y="1085850"/>
                  <a:pt x="7144" y="1628775"/>
                </a:cubicBezTo>
                <a:cubicBezTo>
                  <a:pt x="14288" y="2171700"/>
                  <a:pt x="364332" y="3257550"/>
                  <a:pt x="364332" y="3257550"/>
                </a:cubicBezTo>
                <a:lnTo>
                  <a:pt x="364332" y="3257550"/>
                </a:lnTo>
                <a:lnTo>
                  <a:pt x="350044" y="3257550"/>
                </a:lnTo>
              </a:path>
            </a:pathLst>
          </a:cu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 rot="5400000">
            <a:off x="3857626" y="1571625"/>
            <a:ext cx="2214562" cy="2357437"/>
          </a:xfrm>
          <a:prstGeom prst="round2DiagRect">
            <a:avLst>
              <a:gd name="adj1" fmla="val 49664"/>
              <a:gd name="adj2" fmla="val 0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 rot="5400000" flipH="1">
            <a:off x="4286250" y="3714750"/>
            <a:ext cx="1714500" cy="2000250"/>
          </a:xfrm>
          <a:prstGeom prst="round2DiagRect">
            <a:avLst>
              <a:gd name="adj1" fmla="val 47995"/>
              <a:gd name="adj2" fmla="val 0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3" name="Группа 26"/>
          <p:cNvGrpSpPr>
            <a:grpSpLocks/>
          </p:cNvGrpSpPr>
          <p:nvPr/>
        </p:nvGrpSpPr>
        <p:grpSpPr bwMode="auto">
          <a:xfrm flipH="1">
            <a:off x="6357938" y="1643063"/>
            <a:ext cx="2500312" cy="3929062"/>
            <a:chOff x="3786182" y="1643050"/>
            <a:chExt cx="2571756" cy="3929090"/>
          </a:xfrm>
        </p:grpSpPr>
        <p:sp>
          <p:nvSpPr>
            <p:cNvPr id="28" name="Полилиния 27"/>
            <p:cNvSpPr/>
            <p:nvPr/>
          </p:nvSpPr>
          <p:spPr>
            <a:xfrm>
              <a:off x="6144034" y="2085965"/>
              <a:ext cx="213904" cy="3257573"/>
            </a:xfrm>
            <a:custGeom>
              <a:avLst/>
              <a:gdLst>
                <a:gd name="connsiteX0" fmla="*/ 321469 w 364332"/>
                <a:gd name="connsiteY0" fmla="*/ 0 h 3257550"/>
                <a:gd name="connsiteX1" fmla="*/ 7144 w 364332"/>
                <a:gd name="connsiteY1" fmla="*/ 1628775 h 3257550"/>
                <a:gd name="connsiteX2" fmla="*/ 364332 w 364332"/>
                <a:gd name="connsiteY2" fmla="*/ 3257550 h 3257550"/>
                <a:gd name="connsiteX3" fmla="*/ 364332 w 364332"/>
                <a:gd name="connsiteY3" fmla="*/ 3257550 h 3257550"/>
                <a:gd name="connsiteX4" fmla="*/ 350044 w 364332"/>
                <a:gd name="connsiteY4" fmla="*/ 3257550 h 325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332" h="3257550">
                  <a:moveTo>
                    <a:pt x="321469" y="0"/>
                  </a:moveTo>
                  <a:cubicBezTo>
                    <a:pt x="160734" y="542925"/>
                    <a:pt x="0" y="1085850"/>
                    <a:pt x="7144" y="1628775"/>
                  </a:cubicBezTo>
                  <a:cubicBezTo>
                    <a:pt x="14288" y="2171700"/>
                    <a:pt x="364332" y="3257550"/>
                    <a:pt x="364332" y="3257550"/>
                  </a:cubicBezTo>
                  <a:lnTo>
                    <a:pt x="364332" y="3257550"/>
                  </a:lnTo>
                  <a:lnTo>
                    <a:pt x="350044" y="3257550"/>
                  </a:lnTo>
                </a:path>
              </a:pathLst>
            </a:custGeom>
            <a:ln w="28575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Прямоугольник с двумя скругленными противолежащими углами 28"/>
            <p:cNvSpPr/>
            <p:nvPr/>
          </p:nvSpPr>
          <p:spPr>
            <a:xfrm rot="5400000">
              <a:off x="3857819" y="1571413"/>
              <a:ext cx="2214578" cy="2357852"/>
            </a:xfrm>
            <a:prstGeom prst="round2DiagRect">
              <a:avLst>
                <a:gd name="adj1" fmla="val 49664"/>
                <a:gd name="adj2" fmla="val 0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Прямоугольник с двумя скругленными противолежащими углами 29"/>
            <p:cNvSpPr/>
            <p:nvPr/>
          </p:nvSpPr>
          <p:spPr>
            <a:xfrm rot="5400000" flipH="1">
              <a:off x="4286650" y="3714756"/>
              <a:ext cx="1714512" cy="2000256"/>
            </a:xfrm>
            <a:prstGeom prst="round2DiagRect">
              <a:avLst>
                <a:gd name="adj1" fmla="val 47995"/>
                <a:gd name="adj2" fmla="val 0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20491" name="Text Box 6"/>
          <p:cNvSpPr txBox="1">
            <a:spLocks noChangeArrowheads="1"/>
          </p:cNvSpPr>
          <p:nvPr/>
        </p:nvSpPr>
        <p:spPr bwMode="auto">
          <a:xfrm>
            <a:off x="533400" y="30480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dirty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На выбранной композиции  с помощью шаблонов </a:t>
            </a:r>
            <a:r>
              <a:rPr lang="ru-RU" sz="2400" b="1" dirty="0" smtClean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изображаем   бабочек</a:t>
            </a:r>
            <a:endParaRPr lang="ru-RU" sz="2400" b="1" dirty="0">
              <a:solidFill>
                <a:schemeClr val="accent1">
                  <a:lumMod val="25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-0.354 -0.255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-12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 animBg="1"/>
      <p:bldP spid="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609600" y="228600"/>
            <a:ext cx="746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Украшаем бабочек узором</a:t>
            </a:r>
          </a:p>
        </p:txBody>
      </p:sp>
      <p:pic>
        <p:nvPicPr>
          <p:cNvPr id="14" name="Рисунок 13" descr="https://potolki-design.com/images/gallery/catalog/babochki/bab-00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762000"/>
            <a:ext cx="7543800" cy="5818065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525963"/>
          </a:xfrm>
        </p:spPr>
        <p:txBody>
          <a:bodyPr/>
          <a:lstStyle/>
          <a:p>
            <a:r>
              <a:rPr lang="ru-RU" sz="1600" b="1" i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 урока: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Создать условия для получения знаний об отличительных особенностях искусства Японии.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600" b="1" i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Задачи урока: </a:t>
            </a: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Обучающая -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раскрыть образ художественной культуры Японии, способствовать закреплению полученных знаний, научить изготавливать японскую открытку.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Развивающая –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развивать художественный вкус, индивидуальные творческие способности, интерес к прекрасному.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Воспитательная –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воспитывать толерантность,</a:t>
            </a: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уважение к традициям народов мира</a:t>
            </a:r>
            <a:r>
              <a:rPr lang="ru-RU" sz="16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066800" y="5791200"/>
            <a:ext cx="716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</a:rPr>
              <a:t>ПРАКТИЧЕСКАЯ РАБОТА</a:t>
            </a:r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3" cstate="email"/>
          <a:srcRect t="1562" r="1406" b="1562"/>
          <a:stretch>
            <a:fillRect/>
          </a:stretch>
        </p:blipFill>
        <p:spPr bwMode="auto">
          <a:xfrm>
            <a:off x="457200" y="457200"/>
            <a:ext cx="8081728" cy="50292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японская этническая музыка - волшебный релакс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924800" y="5867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1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914400" y="1143000"/>
            <a:ext cx="6934200" cy="4411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lnSpc>
                <a:spcPct val="200000"/>
              </a:lnSpc>
              <a:tabLst>
                <a:tab pos="3343275" algn="l"/>
              </a:tabLst>
            </a:pP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– Что тебе нужно было сделать?</a:t>
            </a:r>
          </a:p>
          <a:p>
            <a:pPr algn="ctr">
              <a:lnSpc>
                <a:spcPct val="200000"/>
              </a:lnSpc>
              <a:tabLst>
                <a:tab pos="3343275" algn="l"/>
              </a:tabLst>
            </a:pP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– Что вы узнали о празднике Сакуры?</a:t>
            </a:r>
          </a:p>
          <a:p>
            <a:pPr algn="ctr">
              <a:lnSpc>
                <a:spcPct val="200000"/>
              </a:lnSpc>
              <a:tabLst>
                <a:tab pos="3343275" algn="l"/>
              </a:tabLst>
            </a:pP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– Как его празднуют японцы?</a:t>
            </a:r>
          </a:p>
          <a:p>
            <a:pPr algn="ctr">
              <a:lnSpc>
                <a:spcPct val="200000"/>
              </a:lnSpc>
              <a:tabLst>
                <a:tab pos="3343275" algn="l"/>
              </a:tabLst>
            </a:pP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– Удалось ли тебе сделать работу?</a:t>
            </a:r>
          </a:p>
          <a:p>
            <a:pPr algn="ctr">
              <a:lnSpc>
                <a:spcPct val="200000"/>
              </a:lnSpc>
              <a:tabLst>
                <a:tab pos="3343275" algn="l"/>
              </a:tabLst>
            </a:pP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– Что бы ты хотел изменить в своей работе?</a:t>
            </a:r>
          </a:p>
          <a:p>
            <a:pPr algn="ctr">
              <a:lnSpc>
                <a:spcPct val="200000"/>
              </a:lnSpc>
              <a:tabLst>
                <a:tab pos="3343275" algn="l"/>
              </a:tabLst>
            </a:pP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itchFamily="18" charset="0"/>
              </a:rPr>
              <a:t>– Как бы ты оценил свою работу?</a:t>
            </a:r>
          </a:p>
        </p:txBody>
      </p:sp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1828800" y="304800"/>
            <a:ext cx="5257800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</a:rPr>
              <a:t>САМООЦЕНКА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1524000" y="762000"/>
            <a:ext cx="655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1524000" y="762000"/>
            <a:ext cx="65532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chemeClr val="accent2"/>
                </a:solidFill>
                <a:latin typeface="Times New Roman" pitchFamily="18" charset="0"/>
              </a:rPr>
              <a:t>ИСТОЧНИКИ</a:t>
            </a:r>
          </a:p>
          <a:p>
            <a:pPr algn="ctr"/>
            <a:endParaRPr lang="ru-RU" sz="32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pPr algn="ctr"/>
            <a:endParaRPr lang="ru-RU" sz="3200" b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hlinkClick r:id="rId2"/>
              </a:rPr>
              <a:t>http://ru.wikipedia.org/wiki/%C2%E5%E5%F0</a:t>
            </a:r>
            <a:endParaRPr lang="ru-RU" sz="2000" dirty="0">
              <a:latin typeface="Times New Roman" pitchFamily="18" charset="0"/>
              <a:hlinkClick r:id="rId3"/>
            </a:endParaRPr>
          </a:p>
          <a:p>
            <a:r>
              <a:rPr lang="ru-RU" sz="2000" dirty="0">
                <a:latin typeface="Times New Roman" pitchFamily="18" charset="0"/>
                <a:hlinkClick r:id="rId3"/>
              </a:rPr>
              <a:t>http://lazure-dragon.narod.ru/Japan/fans.htm</a:t>
            </a:r>
            <a:endParaRPr lang="ru-RU" sz="2000" dirty="0">
              <a:latin typeface="Times New Roman" pitchFamily="18" charset="0"/>
              <a:hlinkClick r:id="rId4"/>
            </a:endParaRPr>
          </a:p>
          <a:p>
            <a:r>
              <a:rPr lang="ru-RU" sz="2000" dirty="0">
                <a:latin typeface="Times New Roman" pitchFamily="18" charset="0"/>
                <a:hlinkClick r:id="rId4"/>
              </a:rPr>
              <a:t>http://dzyo-san.ru/?p=2824</a:t>
            </a:r>
            <a:endParaRPr lang="ru-RU" sz="2000" dirty="0">
              <a:latin typeface="Times New Roman" pitchFamily="18" charset="0"/>
              <a:hlinkClick r:id="rId5"/>
            </a:endParaRPr>
          </a:p>
          <a:p>
            <a:r>
              <a:rPr lang="ru-RU" sz="2000" dirty="0">
                <a:latin typeface="Times New Roman" pitchFamily="18" charset="0"/>
                <a:hlinkClick r:id="rId5"/>
              </a:rPr>
              <a:t>http://www.a-u-m.ru/ezo-mat/vostok/istoriya_kitayskogo_veera_iz_istorii_yaponskogo_veera.html</a:t>
            </a:r>
            <a:endParaRPr lang="ru-RU" sz="2000" dirty="0">
              <a:latin typeface="Times New Roman" pitchFamily="18" charset="0"/>
              <a:hlinkClick r:id="rId6"/>
            </a:endParaRPr>
          </a:p>
          <a:p>
            <a:r>
              <a:rPr lang="ru-RU" sz="2000" dirty="0">
                <a:latin typeface="Times New Roman" pitchFamily="18" charset="0"/>
                <a:hlinkClick r:id="rId6"/>
              </a:rPr>
              <a:t>http://angreal.info/post201467952</a:t>
            </a:r>
            <a:endParaRPr lang="ru-RU" sz="2000" dirty="0">
              <a:latin typeface="Times New Roman" pitchFamily="18" charset="0"/>
              <a:hlinkClick r:id="rId7"/>
            </a:endParaRPr>
          </a:p>
          <a:p>
            <a:r>
              <a:rPr lang="ru-RU" sz="2000" dirty="0">
                <a:latin typeface="Times New Roman" pitchFamily="18" charset="0"/>
                <a:hlinkClick r:id="rId7"/>
              </a:rPr>
              <a:t>http://www.1204016.jp/i-fan/itm12.htm</a:t>
            </a:r>
            <a:endParaRPr lang="ru-RU" sz="2000" dirty="0">
              <a:latin typeface="Times New Roman" pitchFamily="18" charset="0"/>
              <a:hlinkClick r:id="rId8"/>
            </a:endParaRPr>
          </a:p>
          <a:p>
            <a:endParaRPr lang="ru-RU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6"/>
          <p:cNvSpPr txBox="1">
            <a:spLocks noChangeArrowheads="1"/>
          </p:cNvSpPr>
          <p:nvPr/>
        </p:nvSpPr>
        <p:spPr bwMode="auto">
          <a:xfrm>
            <a:off x="1143000" y="152400"/>
            <a:ext cx="701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3F007E"/>
                </a:solidFill>
                <a:latin typeface="Times New Roman" pitchFamily="18" charset="0"/>
              </a:rPr>
              <a:t>ЯПОНСКИЙ ПЕЙЗАЖ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1066800"/>
            <a:ext cx="8652837" cy="52578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1676400" y="304800"/>
            <a:ext cx="586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3F007E"/>
                </a:solidFill>
                <a:latin typeface="Times New Roman" pitchFamily="18" charset="0"/>
              </a:rPr>
              <a:t>ЯПОНСКИЕ САДЫ</a:t>
            </a:r>
          </a:p>
        </p:txBody>
      </p:sp>
      <p:sp>
        <p:nvSpPr>
          <p:cNvPr id="5128" name="AutoShape 8" descr="https://avatars.mds.yandex.net/get-pdb/1620281/e9022112-de31-4859-be78-df6299471ccb/s1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https://avatars.mds.yandex.net/get-pdb/1620281/e9022112-de31-4859-be78-df6299471ccb/s1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990600"/>
            <a:ext cx="8637337" cy="54102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72499907_1300918180_0895f191e61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3048000"/>
            <a:ext cx="4500014" cy="332898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5" name="Picture 5" descr="67070605_4158690597_c62e11b1a5_z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0400" y="914400"/>
            <a:ext cx="5596048" cy="37338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685800" y="2286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</a:rPr>
              <a:t>ПРАЗДНИК ЦВЕТЕНИЯ САКУРЫ</a:t>
            </a:r>
          </a:p>
        </p:txBody>
      </p:sp>
      <p:pic>
        <p:nvPicPr>
          <p:cNvPr id="8" name="японская этническая музыка - волшебный релакс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6781800" y="5486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8" showWhenStopped="0">
                <p:cTn id="1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685800" y="2286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3F007E"/>
                </a:solidFill>
                <a:latin typeface="Times New Roman" pitchFamily="18" charset="0"/>
              </a:rPr>
              <a:t>ПРАЗДНИК ЦВЕТЕНИЯ САКУРЫ</a:t>
            </a:r>
          </a:p>
        </p:txBody>
      </p:sp>
      <p:sp>
        <p:nvSpPr>
          <p:cNvPr id="8196" name="Содержимое 3"/>
          <p:cNvSpPr txBox="1">
            <a:spLocks/>
          </p:cNvSpPr>
          <p:nvPr/>
        </p:nvSpPr>
        <p:spPr bwMode="auto">
          <a:xfrm>
            <a:off x="457200" y="9144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Tx/>
              <a:buChar char="•"/>
            </a:pPr>
            <a:r>
              <a:rPr lang="ru-RU" sz="2800" dirty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Сакура - японская декоративная вишня (черешня). </a:t>
            </a:r>
            <a:r>
              <a:rPr lang="ru-RU" sz="28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символ </a:t>
            </a:r>
            <a:r>
              <a:rPr lang="ru-RU" sz="2800" dirty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Японии. </a:t>
            </a:r>
            <a:endParaRPr lang="ru-RU" sz="3200" dirty="0">
              <a:solidFill>
                <a:srgbClr val="3F007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0" y="2514600"/>
            <a:ext cx="9144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8"/>
          <p:cNvSpPr txBox="1">
            <a:spLocks noChangeArrowheads="1"/>
          </p:cNvSpPr>
          <p:nvPr/>
        </p:nvSpPr>
        <p:spPr bwMode="auto">
          <a:xfrm>
            <a:off x="685800" y="2286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3F007E"/>
                </a:solidFill>
                <a:latin typeface="Times New Roman" pitchFamily="18" charset="0"/>
              </a:rPr>
              <a:t>ПРАЗДНИК ЦВЕТЕНИЯ САКУРЫ</a:t>
            </a: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4175" y="808038"/>
            <a:ext cx="841375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Содержимое 2"/>
          <p:cNvSpPr txBox="1">
            <a:spLocks/>
          </p:cNvSpPr>
          <p:nvPr/>
        </p:nvSpPr>
        <p:spPr bwMode="auto">
          <a:xfrm>
            <a:off x="5902325" y="2185988"/>
            <a:ext cx="2895600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Японцы верят, что в дереве теплится душа. Заботясь о сакуре, японцы учатся уважать старость, традиции своей семьи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/>
              <a:t/>
            </a:r>
            <a:br>
              <a:rPr lang="ru-RU" sz="3200"/>
            </a:br>
            <a:endParaRPr lang="ru-RU" sz="320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600" y="2133600"/>
            <a:ext cx="3650759" cy="4419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685800" y="2286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3F007E"/>
                </a:solidFill>
                <a:latin typeface="Times New Roman" pitchFamily="18" charset="0"/>
              </a:rPr>
              <a:t>ПРАЗДНИК ЦВЕТЕНИЯ САКУРЫ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1219200"/>
            <a:ext cx="8673319" cy="48768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84238"/>
          </a:xfrm>
        </p:spPr>
        <p:txBody>
          <a:bodyPr/>
          <a:lstStyle/>
          <a:p>
            <a:pPr lvl="0" eaLnBrk="1" hangingPunct="1">
              <a:spcBef>
                <a:spcPct val="50000"/>
              </a:spcBef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ПРАЗДНИК ЦВЕТЕНИЯ САКУРЫ</a:t>
            </a:r>
            <a:endParaRPr lang="ru-RU" sz="3200" b="1" kern="1200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8382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Хаару</a:t>
            </a:r>
            <a:r>
              <a:rPr lang="ru-RU" sz="28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, по-японски </a:t>
            </a:r>
            <a:r>
              <a:rPr lang="ru-RU" sz="2800" dirty="0" err="1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весна,-время</a:t>
            </a:r>
            <a:r>
              <a:rPr lang="ru-RU" sz="2800" dirty="0" smtClean="0">
                <a:solidFill>
                  <a:srgbClr val="3F007E"/>
                </a:solidFill>
                <a:latin typeface="Times New Roman" pitchFamily="18" charset="0"/>
                <a:cs typeface="Times New Roman" pitchFamily="18" charset="0"/>
              </a:rPr>
              <a:t> цветения сакуры 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1447800"/>
            <a:ext cx="6215648" cy="5168765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488</Words>
  <Application>Microsoft Office PowerPoint</Application>
  <PresentationFormat>Экран (4:3)</PresentationFormat>
  <Paragraphs>74</Paragraphs>
  <Slides>22</Slides>
  <Notes>4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ПРАЗДНИК ЦВЕТЕНИЯ САКУРЫ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User_VS</cp:lastModifiedBy>
  <cp:revision>52</cp:revision>
  <cp:lastPrinted>1601-01-01T00:00:00Z</cp:lastPrinted>
  <dcterms:created xsi:type="dcterms:W3CDTF">1601-01-01T00:00:00Z</dcterms:created>
  <dcterms:modified xsi:type="dcterms:W3CDTF">2021-06-28T07:31:37Z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