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63" r:id="rId4"/>
    <p:sldId id="264" r:id="rId5"/>
    <p:sldId id="265" r:id="rId6"/>
    <p:sldId id="266" r:id="rId7"/>
    <p:sldId id="268" r:id="rId8"/>
    <p:sldId id="267" r:id="rId9"/>
    <p:sldId id="269" r:id="rId10"/>
    <p:sldId id="270" r:id="rId11"/>
    <p:sldId id="271" r:id="rId12"/>
    <p:sldId id="272" r:id="rId13"/>
    <p:sldId id="273" r:id="rId14"/>
    <p:sldId id="274" r:id="rId15"/>
    <p:sldId id="275" r:id="rId16"/>
    <p:sldId id="276" r:id="rId17"/>
    <p:sldId id="277" r:id="rId18"/>
    <p:sldId id="258" r:id="rId19"/>
    <p:sldId id="260" r:id="rId20"/>
    <p:sldId id="259" r:id="rId21"/>
    <p:sldId id="261" r:id="rId22"/>
    <p:sldId id="262"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22A49D-982B-4E3B-B321-1E2864D0124F}" type="datetimeFigureOut">
              <a:rPr lang="ru-RU" smtClean="0"/>
              <a:t>08.10.2023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C09BF9-258E-43E3-BCFD-55E94D92D41E}" type="slidenum">
              <a:rPr lang="ru-RU" smtClean="0"/>
              <a:t>‹#›</a:t>
            </a:fld>
            <a:endParaRPr lang="ru-RU"/>
          </a:p>
        </p:txBody>
      </p:sp>
    </p:spTree>
    <p:extLst>
      <p:ext uri="{BB962C8B-B14F-4D97-AF65-F5344CB8AC3E}">
        <p14:creationId xmlns:p14="http://schemas.microsoft.com/office/powerpoint/2010/main" val="744160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7B91622-474F-4F06-8AC5-60FB10303888}" type="datetimeFigureOut">
              <a:rPr lang="ru-RU" smtClean="0"/>
              <a:t>08.10.2023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34801704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B91622-474F-4F06-8AC5-60FB10303888}" type="datetimeFigureOut">
              <a:rPr lang="ru-RU" smtClean="0"/>
              <a:t>08.10.2023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4276270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B91622-474F-4F06-8AC5-60FB10303888}" type="datetimeFigureOut">
              <a:rPr lang="ru-RU" smtClean="0"/>
              <a:t>08.10.2023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1621355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B91622-474F-4F06-8AC5-60FB10303888}" type="datetimeFigureOut">
              <a:rPr lang="ru-RU" smtClean="0"/>
              <a:t>08.10.2023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824102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7B91622-474F-4F06-8AC5-60FB10303888}" type="datetimeFigureOut">
              <a:rPr lang="ru-RU" smtClean="0"/>
              <a:t>08.10.2023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2016375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7B91622-474F-4F06-8AC5-60FB10303888}" type="datetimeFigureOut">
              <a:rPr lang="ru-RU" smtClean="0"/>
              <a:t>08.10.2023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3465922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7B91622-474F-4F06-8AC5-60FB10303888}" type="datetimeFigureOut">
              <a:rPr lang="ru-RU" smtClean="0"/>
              <a:t>08.10.2023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3672744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7B91622-474F-4F06-8AC5-60FB10303888}" type="datetimeFigureOut">
              <a:rPr lang="ru-RU" smtClean="0"/>
              <a:t>08.10.2023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3335539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B91622-474F-4F06-8AC5-60FB10303888}" type="datetimeFigureOut">
              <a:rPr lang="ru-RU" smtClean="0"/>
              <a:t>08.10.2023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531191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B91622-474F-4F06-8AC5-60FB10303888}" type="datetimeFigureOut">
              <a:rPr lang="ru-RU" smtClean="0"/>
              <a:t>08.10.2023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2509055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B91622-474F-4F06-8AC5-60FB10303888}" type="datetimeFigureOut">
              <a:rPr lang="ru-RU" smtClean="0"/>
              <a:t>08.10.2023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388E73-484E-452C-A0A5-567C81F6E491}" type="slidenum">
              <a:rPr lang="ru-RU" smtClean="0"/>
              <a:t>‹#›</a:t>
            </a:fld>
            <a:endParaRPr lang="ru-RU"/>
          </a:p>
        </p:txBody>
      </p:sp>
    </p:spTree>
    <p:extLst>
      <p:ext uri="{BB962C8B-B14F-4D97-AF65-F5344CB8AC3E}">
        <p14:creationId xmlns:p14="http://schemas.microsoft.com/office/powerpoint/2010/main" val="3325299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B91622-474F-4F06-8AC5-60FB10303888}" type="datetimeFigureOut">
              <a:rPr lang="ru-RU" smtClean="0"/>
              <a:t>08.10.2023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388E73-484E-452C-A0A5-567C81F6E491}" type="slidenum">
              <a:rPr lang="ru-RU" smtClean="0"/>
              <a:t>‹#›</a:t>
            </a:fld>
            <a:endParaRPr lang="ru-RU"/>
          </a:p>
        </p:txBody>
      </p:sp>
    </p:spTree>
    <p:extLst>
      <p:ext uri="{BB962C8B-B14F-4D97-AF65-F5344CB8AC3E}">
        <p14:creationId xmlns:p14="http://schemas.microsoft.com/office/powerpoint/2010/main" val="13701287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332656"/>
            <a:ext cx="7772400" cy="1470025"/>
          </a:xfrm>
        </p:spPr>
        <p:txBody>
          <a:bodyPr>
            <a:noAutofit/>
          </a:bodyPr>
          <a:lstStyle/>
          <a:p>
            <a:r>
              <a:rPr lang="ru-RU" b="1" dirty="0" smtClean="0">
                <a:solidFill>
                  <a:srgbClr val="FF0000"/>
                </a:solidFill>
              </a:rPr>
              <a:t>Шаблон электронного</a:t>
            </a:r>
            <a:br>
              <a:rPr lang="ru-RU" b="1" dirty="0" smtClean="0">
                <a:solidFill>
                  <a:srgbClr val="FF0000"/>
                </a:solidFill>
              </a:rPr>
            </a:br>
            <a:r>
              <a:rPr lang="ru-RU" b="1" dirty="0" smtClean="0">
                <a:solidFill>
                  <a:srgbClr val="FF0000"/>
                </a:solidFill>
              </a:rPr>
              <a:t>письма по английскому языку</a:t>
            </a:r>
            <a:endParaRPr lang="ru-RU" b="1" dirty="0">
              <a:solidFill>
                <a:srgbClr val="FF0000"/>
              </a:solidFill>
            </a:endParaRPr>
          </a:p>
        </p:txBody>
      </p:sp>
      <p:sp>
        <p:nvSpPr>
          <p:cNvPr id="3" name="Подзаголовок 2"/>
          <p:cNvSpPr>
            <a:spLocks noGrp="1"/>
          </p:cNvSpPr>
          <p:nvPr>
            <p:ph type="subTitle" idx="1"/>
          </p:nvPr>
        </p:nvSpPr>
        <p:spPr>
          <a:xfrm>
            <a:off x="1547664" y="1988840"/>
            <a:ext cx="6400800" cy="1752600"/>
          </a:xfrm>
        </p:spPr>
        <p:txBody>
          <a:bodyPr>
            <a:normAutofit lnSpcReduction="10000"/>
          </a:bodyPr>
          <a:lstStyle/>
          <a:p>
            <a:r>
              <a:rPr lang="en-US" sz="4400" b="1" cap="small" dirty="0">
                <a:solidFill>
                  <a:srgbClr val="C00000"/>
                </a:solidFill>
                <a:effectLst>
                  <a:outerShdw blurRad="38100" dist="38100" dir="2700000" algn="tl">
                    <a:srgbClr val="000000">
                      <a:alpha val="43137"/>
                    </a:srgbClr>
                  </a:outerShdw>
                </a:effectLst>
                <a:latin typeface="Times New Roman" pitchFamily="18" charset="0"/>
                <a:ea typeface="+mj-ea"/>
                <a:cs typeface="Times New Roman" pitchFamily="18" charset="0"/>
              </a:rPr>
              <a:t>Writing an e-mail</a:t>
            </a:r>
            <a:br>
              <a:rPr lang="en-US" sz="4400" b="1" cap="small" dirty="0">
                <a:solidFill>
                  <a:srgbClr val="C00000"/>
                </a:solidFill>
                <a:effectLst>
                  <a:outerShdw blurRad="38100" dist="38100" dir="2700000" algn="tl">
                    <a:srgbClr val="000000">
                      <a:alpha val="43137"/>
                    </a:srgbClr>
                  </a:outerShdw>
                </a:effectLst>
                <a:latin typeface="Times New Roman" pitchFamily="18" charset="0"/>
                <a:ea typeface="+mj-ea"/>
                <a:cs typeface="Times New Roman" pitchFamily="18" charset="0"/>
              </a:rPr>
            </a:br>
            <a:r>
              <a:rPr lang="en-US" sz="4400" b="1" cap="small" dirty="0">
                <a:solidFill>
                  <a:srgbClr val="C00000"/>
                </a:solidFill>
                <a:latin typeface="Times New Roman" pitchFamily="18" charset="0"/>
                <a:ea typeface="+mj-ea"/>
                <a:cs typeface="Times New Roman" pitchFamily="18" charset="0"/>
              </a:rPr>
              <a:t/>
            </a:r>
            <a:br>
              <a:rPr lang="en-US" sz="4400" b="1" cap="small" dirty="0">
                <a:solidFill>
                  <a:srgbClr val="C00000"/>
                </a:solidFill>
                <a:latin typeface="Times New Roman" pitchFamily="18" charset="0"/>
                <a:ea typeface="+mj-ea"/>
                <a:cs typeface="Times New Roman" pitchFamily="18" charset="0"/>
              </a:rPr>
            </a:br>
            <a:endParaRPr lang="ru-RU" dirty="0">
              <a:latin typeface="Times New Roman" pitchFamily="18" charset="0"/>
              <a:cs typeface="Times New Roman" pitchFamily="18" charset="0"/>
            </a:endParaRPr>
          </a:p>
        </p:txBody>
      </p:sp>
      <p:pic>
        <p:nvPicPr>
          <p:cNvPr id="1026" name="Picture 2" descr="https://bizneszarabotok.ru/images/icons/email_kak_sozda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3573016"/>
            <a:ext cx="3660915" cy="27456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955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s://i.pinimg.com/originals/c1/3c/8d/c13c8da86d92a5c53de41e73fc6fb8b1.jpg"/>
          <p:cNvPicPr>
            <a:picLocks noChangeAspect="1" noChangeArrowheads="1"/>
          </p:cNvPicPr>
          <p:nvPr/>
        </p:nvPicPr>
        <p:blipFill rotWithShape="1">
          <a:blip r:embed="rId2">
            <a:extLst>
              <a:ext uri="{28A0092B-C50C-407E-A947-70E740481C1C}">
                <a14:useLocalDpi xmlns:a14="http://schemas.microsoft.com/office/drawing/2010/main" val="0"/>
              </a:ext>
            </a:extLst>
          </a:blip>
          <a:srcRect b="7200"/>
          <a:stretch/>
        </p:blipFill>
        <p:spPr bwMode="auto">
          <a:xfrm>
            <a:off x="1691680" y="116631"/>
            <a:ext cx="5821710" cy="64469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3668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FF0000"/>
                </a:solidFill>
              </a:rPr>
              <a:t>Переход к завершению письма</a:t>
            </a:r>
            <a:br>
              <a:rPr lang="ru-RU" b="1" dirty="0" smtClean="0">
                <a:solidFill>
                  <a:srgbClr val="FF0000"/>
                </a:solidFill>
              </a:rPr>
            </a:br>
            <a:r>
              <a:rPr lang="ru-RU" sz="2400" dirty="0">
                <a:solidFill>
                  <a:srgbClr val="7030A0"/>
                </a:solidFill>
                <a:latin typeface="Times New Roman" pitchFamily="18" charset="0"/>
                <a:cs typeface="Times New Roman" pitchFamily="18" charset="0"/>
              </a:rPr>
              <a:t>В последнем параграфе следует объяснить, почему вы заканчиваете письмо</a:t>
            </a:r>
            <a:r>
              <a:rPr lang="en-US" sz="2400" dirty="0">
                <a:solidFill>
                  <a:srgbClr val="7030A0"/>
                </a:solidFill>
                <a:latin typeface="Times New Roman" pitchFamily="18" charset="0"/>
                <a:cs typeface="Times New Roman" pitchFamily="18" charset="0"/>
              </a:rPr>
              <a:t>.</a:t>
            </a:r>
            <a:endParaRPr lang="ru-RU" b="1" dirty="0">
              <a:solidFill>
                <a:srgbClr val="7030A0"/>
              </a:solidFill>
            </a:endParaRPr>
          </a:p>
        </p:txBody>
      </p:sp>
      <p:pic>
        <p:nvPicPr>
          <p:cNvPr id="4" name="Объект 3" descr="C:\Users\Учитель\Downloads\3.jpg"/>
          <p:cNvPicPr>
            <a:picLocks noGrp="1"/>
          </p:cNvPicPr>
          <p:nvPr>
            <p:ph idx="1"/>
          </p:nvPr>
        </p:nvPicPr>
        <p:blipFill rotWithShape="1">
          <a:blip r:embed="rId2">
            <a:extLst>
              <a:ext uri="{28A0092B-C50C-407E-A947-70E740481C1C}">
                <a14:useLocalDpi xmlns:a14="http://schemas.microsoft.com/office/drawing/2010/main" val="0"/>
              </a:ext>
            </a:extLst>
          </a:blip>
          <a:srcRect r="7995"/>
          <a:stretch/>
        </p:blipFill>
        <p:spPr bwMode="auto">
          <a:xfrm>
            <a:off x="0" y="1772816"/>
            <a:ext cx="9144000" cy="3384376"/>
          </a:xfrm>
          <a:prstGeom prst="rect">
            <a:avLst/>
          </a:prstGeom>
          <a:noFill/>
          <a:ln>
            <a:noFill/>
          </a:ln>
        </p:spPr>
      </p:pic>
    </p:spTree>
    <p:extLst>
      <p:ext uri="{BB962C8B-B14F-4D97-AF65-F5344CB8AC3E}">
        <p14:creationId xmlns:p14="http://schemas.microsoft.com/office/powerpoint/2010/main" val="2667719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2"/>
          <p:cNvSpPr txBox="1">
            <a:spLocks/>
          </p:cNvSpPr>
          <p:nvPr/>
        </p:nvSpPr>
        <p:spPr>
          <a:xfrm>
            <a:off x="1043608" y="620688"/>
            <a:ext cx="7128792" cy="5688632"/>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ru-RU" b="1" dirty="0" smtClean="0"/>
              <a:t>Например:</a:t>
            </a:r>
          </a:p>
          <a:p>
            <a:pPr marL="0" indent="0">
              <a:buFont typeface="Arial" pitchFamily="34" charset="0"/>
              <a:buNone/>
            </a:pPr>
            <a:r>
              <a:rPr lang="ru-RU" b="1" dirty="0" smtClean="0">
                <a:solidFill>
                  <a:srgbClr val="000090"/>
                </a:solidFill>
              </a:rPr>
              <a:t>- </a:t>
            </a:r>
            <a:r>
              <a:rPr lang="en-US" b="1" dirty="0" smtClean="0">
                <a:solidFill>
                  <a:srgbClr val="000090"/>
                </a:solidFill>
              </a:rPr>
              <a:t>Well, I’d better go now as I have to do my homework. </a:t>
            </a:r>
            <a:endParaRPr lang="ru-RU" dirty="0" smtClean="0">
              <a:solidFill>
                <a:srgbClr val="000090"/>
              </a:solidFill>
            </a:endParaRPr>
          </a:p>
          <a:p>
            <a:pPr marL="0" indent="0">
              <a:buFont typeface="Arial" pitchFamily="34" charset="0"/>
              <a:buNone/>
            </a:pPr>
            <a:r>
              <a:rPr lang="ru-RU" b="1" dirty="0" smtClean="0">
                <a:solidFill>
                  <a:srgbClr val="000090"/>
                </a:solidFill>
              </a:rPr>
              <a:t>- </a:t>
            </a:r>
            <a:r>
              <a:rPr lang="en-US" b="1" dirty="0" smtClean="0">
                <a:solidFill>
                  <a:srgbClr val="000090"/>
                </a:solidFill>
              </a:rPr>
              <a:t>Anyway, I have to go now because my Mum asked me to help her with the washing up. </a:t>
            </a:r>
            <a:endParaRPr lang="ru-RU" dirty="0" smtClean="0">
              <a:solidFill>
                <a:srgbClr val="000090"/>
              </a:solidFill>
            </a:endParaRPr>
          </a:p>
          <a:p>
            <a:pPr marL="0" indent="0">
              <a:buFont typeface="Arial" pitchFamily="34" charset="0"/>
              <a:buNone/>
            </a:pPr>
            <a:r>
              <a:rPr lang="ru-RU" b="1" dirty="0" smtClean="0">
                <a:solidFill>
                  <a:srgbClr val="000090"/>
                </a:solidFill>
              </a:rPr>
              <a:t>- </a:t>
            </a:r>
            <a:r>
              <a:rPr lang="en-US" b="1" dirty="0" smtClean="0">
                <a:solidFill>
                  <a:srgbClr val="000090"/>
                </a:solidFill>
              </a:rPr>
              <a:t>I’ve got to go now! It’s time for my </a:t>
            </a:r>
            <a:r>
              <a:rPr lang="en-US" b="1" dirty="0" err="1" smtClean="0">
                <a:solidFill>
                  <a:srgbClr val="000090"/>
                </a:solidFill>
              </a:rPr>
              <a:t>favourite</a:t>
            </a:r>
            <a:r>
              <a:rPr lang="en-US" b="1" dirty="0" smtClean="0">
                <a:solidFill>
                  <a:srgbClr val="000090"/>
                </a:solidFill>
              </a:rPr>
              <a:t> TV show.</a:t>
            </a:r>
            <a:r>
              <a:rPr lang="en-US" dirty="0" smtClean="0"/>
              <a:t> </a:t>
            </a:r>
            <a:endParaRPr lang="ru-RU" dirty="0" smtClean="0"/>
          </a:p>
          <a:p>
            <a:pPr>
              <a:buFont typeface="Arial" pitchFamily="34" charset="0"/>
              <a:buNone/>
            </a:pPr>
            <a:r>
              <a:rPr lang="ru-RU" dirty="0" smtClean="0"/>
              <a:t> </a:t>
            </a:r>
            <a:endParaRPr lang="ru-RU" dirty="0"/>
          </a:p>
        </p:txBody>
      </p:sp>
    </p:spTree>
    <p:extLst>
      <p:ext uri="{BB962C8B-B14F-4D97-AF65-F5344CB8AC3E}">
        <p14:creationId xmlns:p14="http://schemas.microsoft.com/office/powerpoint/2010/main" val="8762094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Надежда на будущие  контакты</a:t>
            </a:r>
            <a:endParaRPr lang="ru-RU" b="1" dirty="0">
              <a:solidFill>
                <a:srgbClr val="FF0000"/>
              </a:solidFill>
            </a:endParaRPr>
          </a:p>
        </p:txBody>
      </p:sp>
      <p:pic>
        <p:nvPicPr>
          <p:cNvPr id="4" name="Объект 3" descr="C:\Users\Учитель\Downloads\4.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628800"/>
            <a:ext cx="8928992" cy="3888432"/>
          </a:xfrm>
          <a:prstGeom prst="rect">
            <a:avLst/>
          </a:prstGeom>
          <a:noFill/>
          <a:ln>
            <a:noFill/>
          </a:ln>
        </p:spPr>
      </p:pic>
    </p:spTree>
    <p:extLst>
      <p:ext uri="{BB962C8B-B14F-4D97-AF65-F5344CB8AC3E}">
        <p14:creationId xmlns:p14="http://schemas.microsoft.com/office/powerpoint/2010/main" val="40924410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1143000"/>
          </a:xfrm>
        </p:spPr>
        <p:txBody>
          <a:bodyPr>
            <a:normAutofit fontScale="90000"/>
          </a:bodyPr>
          <a:lstStyle/>
          <a:p>
            <a:r>
              <a:rPr lang="ru-RU" b="1" dirty="0" smtClean="0">
                <a:solidFill>
                  <a:srgbClr val="FF0000"/>
                </a:solidFill>
              </a:rPr>
              <a:t/>
            </a:r>
            <a:br>
              <a:rPr lang="ru-RU" b="1" dirty="0" smtClean="0">
                <a:solidFill>
                  <a:srgbClr val="FF0000"/>
                </a:solidFill>
              </a:rPr>
            </a:br>
            <a:r>
              <a:rPr lang="ru-RU" b="1" dirty="0" smtClean="0">
                <a:solidFill>
                  <a:srgbClr val="FF0000"/>
                </a:solidFill>
              </a:rPr>
              <a:t/>
            </a:r>
            <a:br>
              <a:rPr lang="ru-RU" b="1" dirty="0" smtClean="0">
                <a:solidFill>
                  <a:srgbClr val="FF0000"/>
                </a:solidFill>
              </a:rPr>
            </a:br>
            <a:r>
              <a:rPr lang="ru-RU" b="1" dirty="0" smtClean="0">
                <a:solidFill>
                  <a:srgbClr val="FF0000"/>
                </a:solidFill>
              </a:rPr>
              <a:t>Завершающая фраза</a:t>
            </a:r>
            <a:br>
              <a:rPr lang="ru-RU" b="1" dirty="0" smtClean="0">
                <a:solidFill>
                  <a:srgbClr val="FF0000"/>
                </a:solidFill>
              </a:rPr>
            </a:br>
            <a:r>
              <a:rPr lang="ru-RU" sz="2200" b="1" dirty="0" smtClean="0">
                <a:solidFill>
                  <a:srgbClr val="7030A0"/>
                </a:solidFill>
                <a:latin typeface="Times New Roman" pitchFamily="18" charset="0"/>
                <a:cs typeface="Times New Roman" pitchFamily="18" charset="0"/>
              </a:rPr>
              <a:t>В </a:t>
            </a:r>
            <a:r>
              <a:rPr lang="ru-RU" sz="2200" b="1" dirty="0">
                <a:solidFill>
                  <a:srgbClr val="7030A0"/>
                </a:solidFill>
                <a:latin typeface="Times New Roman" pitchFamily="18" charset="0"/>
                <a:cs typeface="Times New Roman" pitchFamily="18" charset="0"/>
              </a:rPr>
              <a:t>конце письма </a:t>
            </a:r>
            <a:r>
              <a:rPr lang="ru-RU" sz="2200" b="1" u="sng" dirty="0">
                <a:solidFill>
                  <a:srgbClr val="7030A0"/>
                </a:solidFill>
                <a:latin typeface="Times New Roman" pitchFamily="18" charset="0"/>
                <a:cs typeface="Times New Roman" pitchFamily="18" charset="0"/>
              </a:rPr>
              <a:t>на отдельной строке</a:t>
            </a:r>
            <a:r>
              <a:rPr lang="ru-RU" sz="2200" b="1" dirty="0">
                <a:solidFill>
                  <a:srgbClr val="7030A0"/>
                </a:solidFill>
                <a:latin typeface="Times New Roman" pitchFamily="18" charset="0"/>
                <a:cs typeface="Times New Roman" pitchFamily="18" charset="0"/>
              </a:rPr>
              <a:t> указывается завершающая фраза-клише, которая зависит от близости автора и адресата. </a:t>
            </a:r>
            <a:br>
              <a:rPr lang="ru-RU" sz="2200" b="1" dirty="0">
                <a:solidFill>
                  <a:srgbClr val="7030A0"/>
                </a:solidFill>
                <a:latin typeface="Times New Roman" pitchFamily="18" charset="0"/>
                <a:cs typeface="Times New Roman" pitchFamily="18" charset="0"/>
              </a:rPr>
            </a:br>
            <a:r>
              <a:rPr lang="ru-RU" sz="2200" b="1" dirty="0">
                <a:solidFill>
                  <a:srgbClr val="7030A0"/>
                </a:solidFill>
                <a:latin typeface="Times New Roman" pitchFamily="18" charset="0"/>
                <a:cs typeface="Times New Roman" pitchFamily="18" charset="0"/>
              </a:rPr>
              <a:t>После нее всегда ставится запятая!</a:t>
            </a:r>
            <a:endParaRPr lang="ru-RU" b="1" dirty="0">
              <a:solidFill>
                <a:srgbClr val="7030A0"/>
              </a:solidFill>
            </a:endParaRPr>
          </a:p>
        </p:txBody>
      </p:sp>
      <p:pic>
        <p:nvPicPr>
          <p:cNvPr id="4" name="Объект 3" descr="C:\Users\Учитель\Downloads\5(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2564904"/>
            <a:ext cx="8568952" cy="3960440"/>
          </a:xfrm>
          <a:prstGeom prst="rect">
            <a:avLst/>
          </a:prstGeom>
          <a:noFill/>
          <a:ln>
            <a:noFill/>
          </a:ln>
        </p:spPr>
      </p:pic>
    </p:spTree>
    <p:extLst>
      <p:ext uri="{BB962C8B-B14F-4D97-AF65-F5344CB8AC3E}">
        <p14:creationId xmlns:p14="http://schemas.microsoft.com/office/powerpoint/2010/main" val="31201843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Завершающая фраза</a:t>
            </a:r>
            <a:endParaRPr lang="ru-RU" b="1" dirty="0">
              <a:solidFill>
                <a:srgbClr val="FF0000"/>
              </a:solidFill>
            </a:endParaRPr>
          </a:p>
        </p:txBody>
      </p:sp>
      <p:sp>
        <p:nvSpPr>
          <p:cNvPr id="4" name="Содержимое 2"/>
          <p:cNvSpPr>
            <a:spLocks noGrp="1"/>
          </p:cNvSpPr>
          <p:nvPr>
            <p:ph idx="1"/>
          </p:nvPr>
        </p:nvSpPr>
        <p:spPr/>
        <p:txBody>
          <a:bodyPr>
            <a:normAutofit lnSpcReduction="10000"/>
          </a:bodyPr>
          <a:lstStyle/>
          <a:p>
            <a:pPr marL="0" indent="0">
              <a:buNone/>
            </a:pPr>
            <a:r>
              <a:rPr lang="ru-RU" b="1" dirty="0" smtClean="0"/>
              <a:t>Например:</a:t>
            </a:r>
          </a:p>
          <a:p>
            <a:pPr marL="0" indent="0">
              <a:buNone/>
            </a:pPr>
            <a:r>
              <a:rPr lang="ru-RU" b="1" dirty="0" smtClean="0">
                <a:solidFill>
                  <a:srgbClr val="000090"/>
                </a:solidFill>
              </a:rPr>
              <a:t>- </a:t>
            </a:r>
            <a:r>
              <a:rPr lang="en-US" b="1" dirty="0" smtClean="0">
                <a:solidFill>
                  <a:srgbClr val="000090"/>
                </a:solidFill>
              </a:rPr>
              <a:t>Love, </a:t>
            </a:r>
            <a:endParaRPr lang="ru-RU" dirty="0" smtClean="0">
              <a:solidFill>
                <a:srgbClr val="000090"/>
              </a:solidFill>
            </a:endParaRPr>
          </a:p>
          <a:p>
            <a:pPr>
              <a:buFontTx/>
              <a:buChar char="-"/>
            </a:pPr>
            <a:r>
              <a:rPr lang="en-US" b="1" dirty="0" smtClean="0">
                <a:solidFill>
                  <a:srgbClr val="000090"/>
                </a:solidFill>
              </a:rPr>
              <a:t>Lots of love, </a:t>
            </a:r>
            <a:endParaRPr lang="ru-RU" dirty="0" smtClean="0">
              <a:solidFill>
                <a:srgbClr val="000090"/>
              </a:solidFill>
            </a:endParaRPr>
          </a:p>
          <a:p>
            <a:pPr>
              <a:buFontTx/>
              <a:buChar char="-"/>
            </a:pPr>
            <a:r>
              <a:rPr lang="en-US" b="1" dirty="0" smtClean="0">
                <a:solidFill>
                  <a:srgbClr val="000090"/>
                </a:solidFill>
              </a:rPr>
              <a:t>All my love, </a:t>
            </a:r>
            <a:endParaRPr lang="ru-RU" dirty="0" smtClean="0">
              <a:solidFill>
                <a:srgbClr val="000090"/>
              </a:solidFill>
            </a:endParaRPr>
          </a:p>
          <a:p>
            <a:pPr>
              <a:buFontTx/>
              <a:buChar char="-"/>
            </a:pPr>
            <a:r>
              <a:rPr lang="en-US" b="1" dirty="0" smtClean="0">
                <a:solidFill>
                  <a:srgbClr val="000090"/>
                </a:solidFill>
              </a:rPr>
              <a:t>All the best, </a:t>
            </a:r>
            <a:endParaRPr lang="ru-RU" dirty="0" smtClean="0">
              <a:solidFill>
                <a:srgbClr val="000090"/>
              </a:solidFill>
            </a:endParaRPr>
          </a:p>
          <a:p>
            <a:pPr>
              <a:buFontTx/>
              <a:buChar char="-"/>
            </a:pPr>
            <a:r>
              <a:rPr lang="en-US" b="1" dirty="0" smtClean="0">
                <a:solidFill>
                  <a:srgbClr val="000090"/>
                </a:solidFill>
              </a:rPr>
              <a:t> Best wishes, </a:t>
            </a:r>
            <a:endParaRPr lang="ru-RU" dirty="0" smtClean="0">
              <a:solidFill>
                <a:srgbClr val="000090"/>
              </a:solidFill>
            </a:endParaRPr>
          </a:p>
          <a:p>
            <a:pPr>
              <a:buFontTx/>
              <a:buChar char="-"/>
            </a:pPr>
            <a:r>
              <a:rPr lang="en-US" b="1" dirty="0" smtClean="0">
                <a:solidFill>
                  <a:srgbClr val="000090"/>
                </a:solidFill>
              </a:rPr>
              <a:t>With best wishes</a:t>
            </a:r>
            <a:r>
              <a:rPr lang="ru-RU" b="1" dirty="0" smtClean="0">
                <a:solidFill>
                  <a:srgbClr val="000090"/>
                </a:solidFill>
              </a:rPr>
              <a:t>, </a:t>
            </a:r>
            <a:endParaRPr lang="ru-RU" dirty="0" smtClean="0">
              <a:solidFill>
                <a:srgbClr val="000090"/>
              </a:solidFill>
            </a:endParaRPr>
          </a:p>
          <a:p>
            <a:pPr marL="0" indent="0">
              <a:buNone/>
            </a:pPr>
            <a:r>
              <a:rPr lang="ru-RU" b="1" dirty="0" smtClean="0">
                <a:solidFill>
                  <a:srgbClr val="000090"/>
                </a:solidFill>
              </a:rPr>
              <a:t>-  </a:t>
            </a:r>
            <a:r>
              <a:rPr lang="en-US" b="1" dirty="0" smtClean="0">
                <a:solidFill>
                  <a:srgbClr val="000090"/>
                </a:solidFill>
              </a:rPr>
              <a:t>Yours</a:t>
            </a:r>
            <a:r>
              <a:rPr lang="ru-RU" b="1" dirty="0" smtClean="0">
                <a:solidFill>
                  <a:srgbClr val="000090"/>
                </a:solidFill>
              </a:rPr>
              <a:t>,</a:t>
            </a:r>
            <a:r>
              <a:rPr lang="ru-RU" dirty="0" smtClean="0">
                <a:solidFill>
                  <a:srgbClr val="000090"/>
                </a:solidFill>
              </a:rPr>
              <a:t> </a:t>
            </a:r>
          </a:p>
          <a:p>
            <a:endParaRPr lang="ru-RU" dirty="0"/>
          </a:p>
        </p:txBody>
      </p:sp>
    </p:spTree>
    <p:extLst>
      <p:ext uri="{BB962C8B-B14F-4D97-AF65-F5344CB8AC3E}">
        <p14:creationId xmlns:p14="http://schemas.microsoft.com/office/powerpoint/2010/main" val="2532780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600" b="1" dirty="0">
                <a:solidFill>
                  <a:srgbClr val="FF0000"/>
                </a:solidFill>
                <a:latin typeface="Times New Roman" pitchFamily="18" charset="0"/>
                <a:cs typeface="Times New Roman" pitchFamily="18" charset="0"/>
              </a:rPr>
              <a:t>На следующей строке под завершающей фразой указывается имя автора (без </a:t>
            </a:r>
            <a:r>
              <a:rPr lang="ru-RU" sz="2600" b="1" dirty="0" smtClean="0">
                <a:solidFill>
                  <a:srgbClr val="FF0000"/>
                </a:solidFill>
                <a:latin typeface="Times New Roman" pitchFamily="18" charset="0"/>
                <a:cs typeface="Times New Roman" pitchFamily="18" charset="0"/>
              </a:rPr>
              <a:t>фамилии, без точки)</a:t>
            </a:r>
            <a:endParaRPr lang="ru-RU" b="1" dirty="0">
              <a:solidFill>
                <a:srgbClr val="FF0000"/>
              </a:solidFill>
            </a:endParaRPr>
          </a:p>
        </p:txBody>
      </p:sp>
      <p:sp>
        <p:nvSpPr>
          <p:cNvPr id="4" name="Содержимое 2"/>
          <p:cNvSpPr>
            <a:spLocks noGrp="1"/>
          </p:cNvSpPr>
          <p:nvPr>
            <p:ph idx="1"/>
          </p:nvPr>
        </p:nvSpPr>
        <p:spPr/>
        <p:txBody>
          <a:bodyPr/>
          <a:lstStyle/>
          <a:p>
            <a:pPr marL="0" indent="0">
              <a:buNone/>
            </a:pPr>
            <a:endParaRPr lang="en-US" dirty="0" smtClean="0"/>
          </a:p>
          <a:p>
            <a:pPr marL="0" indent="0">
              <a:buNone/>
            </a:pPr>
            <a:r>
              <a:rPr lang="ru-RU" dirty="0" smtClean="0">
                <a:solidFill>
                  <a:srgbClr val="FF0000"/>
                </a:solidFill>
              </a:rPr>
              <a:t>Например: </a:t>
            </a:r>
            <a:endParaRPr lang="en-US" dirty="0" smtClean="0">
              <a:solidFill>
                <a:srgbClr val="FF0000"/>
              </a:solidFill>
            </a:endParaRPr>
          </a:p>
          <a:p>
            <a:pPr marL="0" indent="0">
              <a:buNone/>
            </a:pPr>
            <a:endParaRPr lang="ru-RU" dirty="0" smtClean="0"/>
          </a:p>
          <a:p>
            <a:pPr marL="0" indent="0">
              <a:buNone/>
            </a:pPr>
            <a:r>
              <a:rPr lang="en-US" b="1" dirty="0" smtClean="0">
                <a:solidFill>
                  <a:srgbClr val="000090"/>
                </a:solidFill>
              </a:rPr>
              <a:t>Mikhail</a:t>
            </a:r>
            <a:r>
              <a:rPr lang="ru-RU" dirty="0" smtClean="0"/>
              <a:t> </a:t>
            </a:r>
            <a:endParaRPr lang="en-US" dirty="0" smtClean="0"/>
          </a:p>
          <a:p>
            <a:pPr marL="0" indent="0">
              <a:buNone/>
            </a:pPr>
            <a:r>
              <a:rPr lang="en-US" b="1" dirty="0" smtClean="0">
                <a:solidFill>
                  <a:srgbClr val="000090"/>
                </a:solidFill>
              </a:rPr>
              <a:t>Maria</a:t>
            </a:r>
            <a:endParaRPr lang="ru-RU" b="1" dirty="0" smtClean="0">
              <a:solidFill>
                <a:srgbClr val="000090"/>
              </a:solidFill>
            </a:endParaRPr>
          </a:p>
          <a:p>
            <a:pPr>
              <a:buNone/>
            </a:pPr>
            <a:endParaRPr lang="ru-RU" dirty="0"/>
          </a:p>
        </p:txBody>
      </p:sp>
    </p:spTree>
    <p:extLst>
      <p:ext uri="{BB962C8B-B14F-4D97-AF65-F5344CB8AC3E}">
        <p14:creationId xmlns:p14="http://schemas.microsoft.com/office/powerpoint/2010/main" val="6097221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Пример письма (5 класс)</a:t>
            </a:r>
            <a:endParaRPr lang="ru-RU" b="1" dirty="0">
              <a:solidFill>
                <a:srgbClr val="FF0000"/>
              </a:solidFill>
            </a:endParaRPr>
          </a:p>
        </p:txBody>
      </p:sp>
      <p:sp>
        <p:nvSpPr>
          <p:cNvPr id="3" name="Объект 2"/>
          <p:cNvSpPr>
            <a:spLocks noGrp="1"/>
          </p:cNvSpPr>
          <p:nvPr>
            <p:ph idx="1"/>
          </p:nvPr>
        </p:nvSpPr>
        <p:spPr>
          <a:xfrm>
            <a:off x="467544" y="1600200"/>
            <a:ext cx="8219256" cy="4925144"/>
          </a:xfrm>
        </p:spPr>
        <p:txBody>
          <a:bodyPr>
            <a:noAutofit/>
          </a:bodyPr>
          <a:lstStyle/>
          <a:p>
            <a:r>
              <a:rPr lang="en-US" sz="2800" b="1" dirty="0" smtClean="0">
                <a:solidFill>
                  <a:srgbClr val="7030A0"/>
                </a:solidFill>
              </a:rPr>
              <a:t>Dear   Helen,</a:t>
            </a:r>
          </a:p>
          <a:p>
            <a:r>
              <a:rPr lang="en-US" sz="2800" b="1" dirty="0" smtClean="0">
                <a:solidFill>
                  <a:srgbClr val="7030A0"/>
                </a:solidFill>
              </a:rPr>
              <a:t>Thanks for your mail. </a:t>
            </a:r>
            <a:r>
              <a:rPr lang="en-US" sz="2800" b="1" dirty="0" smtClean="0">
                <a:solidFill>
                  <a:srgbClr val="FF0000"/>
                </a:solidFill>
              </a:rPr>
              <a:t>How are you? I'm working on my computer.</a:t>
            </a:r>
          </a:p>
          <a:p>
            <a:r>
              <a:rPr lang="en-US" sz="2800" b="1" dirty="0" err="1" smtClean="0">
                <a:solidFill>
                  <a:srgbClr val="7030A0"/>
                </a:solidFill>
              </a:rPr>
              <a:t>Well,</a:t>
            </a:r>
            <a:r>
              <a:rPr lang="en-US" sz="2800" b="1" dirty="0" err="1" smtClean="0">
                <a:solidFill>
                  <a:srgbClr val="FF0000"/>
                </a:solidFill>
              </a:rPr>
              <a:t>all</a:t>
            </a:r>
            <a:r>
              <a:rPr lang="en-US" sz="2800" b="1" dirty="0" smtClean="0">
                <a:solidFill>
                  <a:srgbClr val="FF0000"/>
                </a:solidFill>
              </a:rPr>
              <a:t> the family are here and are busy too. Mum is cooking. She is in the kitchen. Dad's drinking coffee. My little sister is playing with her friend. They are having fun. My cat is just sleeping.</a:t>
            </a:r>
          </a:p>
          <a:p>
            <a:r>
              <a:rPr lang="en-US" sz="2800" b="1" dirty="0" smtClean="0">
                <a:solidFill>
                  <a:srgbClr val="FF0000"/>
                </a:solidFill>
              </a:rPr>
              <a:t>What are you doing? Any plans for Sunday?</a:t>
            </a:r>
          </a:p>
          <a:p>
            <a:r>
              <a:rPr lang="en-US" sz="2800" b="1" dirty="0" smtClean="0">
                <a:solidFill>
                  <a:srgbClr val="7030A0"/>
                </a:solidFill>
              </a:rPr>
              <a:t>Write back soon.</a:t>
            </a:r>
          </a:p>
          <a:p>
            <a:r>
              <a:rPr lang="en-US" sz="2800" b="1" dirty="0" smtClean="0">
                <a:solidFill>
                  <a:srgbClr val="7030A0"/>
                </a:solidFill>
              </a:rPr>
              <a:t>Love,</a:t>
            </a:r>
          </a:p>
          <a:p>
            <a:r>
              <a:rPr lang="en-US" sz="2800" b="1" dirty="0" smtClean="0">
                <a:solidFill>
                  <a:srgbClr val="7030A0"/>
                </a:solidFill>
              </a:rPr>
              <a:t>Ben</a:t>
            </a:r>
          </a:p>
          <a:p>
            <a:pPr marL="0" indent="0">
              <a:buNone/>
            </a:pPr>
            <a:r>
              <a:rPr lang="en-US" sz="1800" b="1" dirty="0" smtClean="0">
                <a:solidFill>
                  <a:srgbClr val="FF0000"/>
                </a:solidFill>
              </a:rPr>
              <a:t/>
            </a:r>
            <a:br>
              <a:rPr lang="en-US" sz="1800" b="1" dirty="0" smtClean="0">
                <a:solidFill>
                  <a:srgbClr val="FF0000"/>
                </a:solidFill>
              </a:rPr>
            </a:br>
            <a:endParaRPr lang="ru-RU" sz="1100" dirty="0"/>
          </a:p>
        </p:txBody>
      </p:sp>
    </p:spTree>
    <p:extLst>
      <p:ext uri="{BB962C8B-B14F-4D97-AF65-F5344CB8AC3E}">
        <p14:creationId xmlns:p14="http://schemas.microsoft.com/office/powerpoint/2010/main" val="27921792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u.foxford.ngcdn.ru/uploads/tinymce_file/file/108873/31ff781e943dae9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81" y="260648"/>
            <a:ext cx="9104195" cy="63367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4300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9875" t="34564" r="15712" b="20360"/>
          <a:stretch/>
        </p:blipFill>
        <p:spPr bwMode="auto">
          <a:xfrm>
            <a:off x="0" y="1390010"/>
            <a:ext cx="9033164" cy="4207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2792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u.foxford.ngcdn.ru/uploads/tinymce_file/file/101220/498a1eaca72fc0d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332656"/>
            <a:ext cx="5715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6138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10361"/>
          <a:stretch/>
        </p:blipFill>
        <p:spPr bwMode="auto">
          <a:xfrm>
            <a:off x="179511" y="476672"/>
            <a:ext cx="8960977" cy="4968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84068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4693" t="35913" r="21913" b="18254"/>
          <a:stretch/>
        </p:blipFill>
        <p:spPr bwMode="auto">
          <a:xfrm>
            <a:off x="10767" y="950685"/>
            <a:ext cx="8737697" cy="5188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7377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343" t="33531" r="18901" b="16667"/>
          <a:stretch/>
        </p:blipFill>
        <p:spPr bwMode="auto">
          <a:xfrm>
            <a:off x="34427" y="116632"/>
            <a:ext cx="9006737"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8309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r>
              <a:rPr lang="ru-RU" b="1" dirty="0" smtClean="0">
                <a:solidFill>
                  <a:srgbClr val="FF0000"/>
                </a:solidFill>
              </a:rPr>
              <a:t>Оформление адресной строки</a:t>
            </a:r>
            <a:endParaRPr lang="ru-RU" b="1" dirty="0">
              <a:solidFill>
                <a:srgbClr val="FF0000"/>
              </a:solidFill>
            </a:endParaRPr>
          </a:p>
        </p:txBody>
      </p:sp>
      <p:sp>
        <p:nvSpPr>
          <p:cNvPr id="11" name="Содержимое 2"/>
          <p:cNvSpPr>
            <a:spLocks noGrp="1"/>
          </p:cNvSpPr>
          <p:nvPr>
            <p:ph idx="1"/>
          </p:nvPr>
        </p:nvSpPr>
        <p:spPr/>
        <p:txBody>
          <a:bodyPr>
            <a:normAutofit/>
          </a:bodyPr>
          <a:lstStyle/>
          <a:p>
            <a:pPr marL="0" indent="0">
              <a:buNone/>
            </a:pPr>
            <a:r>
              <a:rPr lang="ru-RU" dirty="0" err="1">
                <a:solidFill>
                  <a:srgbClr val="000090"/>
                </a:solidFill>
              </a:rPr>
              <a:t>From</a:t>
            </a:r>
            <a:r>
              <a:rPr lang="ru-RU" dirty="0">
                <a:solidFill>
                  <a:srgbClr val="000090"/>
                </a:solidFill>
              </a:rPr>
              <a:t>:</a:t>
            </a:r>
            <a:r>
              <a:rPr lang="ru-RU" dirty="0"/>
              <a:t> - имя и адрес отправителя.</a:t>
            </a:r>
          </a:p>
          <a:p>
            <a:pPr marL="0" indent="0">
              <a:buNone/>
            </a:pPr>
            <a:r>
              <a:rPr lang="ru-RU" dirty="0" err="1" smtClean="0">
                <a:solidFill>
                  <a:srgbClr val="000090"/>
                </a:solidFill>
              </a:rPr>
              <a:t>To</a:t>
            </a:r>
            <a:r>
              <a:rPr lang="ru-RU" dirty="0">
                <a:solidFill>
                  <a:srgbClr val="000090"/>
                </a:solidFill>
              </a:rPr>
              <a:t>:</a:t>
            </a:r>
            <a:r>
              <a:rPr lang="ru-RU" dirty="0"/>
              <a:t> - имя и адрес получателя. Имя и адрес может быть написано несколько раз (если письмо адресовано нескольким получателям)</a:t>
            </a:r>
          </a:p>
          <a:p>
            <a:pPr marL="0" indent="0">
              <a:buNone/>
            </a:pPr>
            <a:r>
              <a:rPr lang="ru-RU" dirty="0" err="1" smtClean="0">
                <a:solidFill>
                  <a:srgbClr val="000090"/>
                </a:solidFill>
              </a:rPr>
              <a:t>Subject</a:t>
            </a:r>
            <a:r>
              <a:rPr lang="ru-RU" dirty="0">
                <a:solidFill>
                  <a:srgbClr val="000090"/>
                </a:solidFill>
              </a:rPr>
              <a:t>: </a:t>
            </a:r>
            <a:r>
              <a:rPr lang="ru-RU" dirty="0"/>
              <a:t> -  тема письма.</a:t>
            </a:r>
          </a:p>
          <a:p>
            <a:pPr marL="0" indent="0">
              <a:buNone/>
            </a:pPr>
            <a:r>
              <a:rPr lang="ru-RU" dirty="0" err="1" smtClean="0">
                <a:solidFill>
                  <a:srgbClr val="000090"/>
                </a:solidFill>
              </a:rPr>
              <a:t>Date</a:t>
            </a:r>
            <a:r>
              <a:rPr lang="ru-RU" dirty="0">
                <a:solidFill>
                  <a:srgbClr val="000090"/>
                </a:solidFill>
              </a:rPr>
              <a:t>:</a:t>
            </a:r>
            <a:r>
              <a:rPr lang="ru-RU" dirty="0"/>
              <a:t>  -  дата написания письма. </a:t>
            </a:r>
          </a:p>
        </p:txBody>
      </p:sp>
    </p:spTree>
    <p:extLst>
      <p:ext uri="{BB962C8B-B14F-4D97-AF65-F5344CB8AC3E}">
        <p14:creationId xmlns:p14="http://schemas.microsoft.com/office/powerpoint/2010/main" val="3408138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19256" cy="1417638"/>
          </a:xfrm>
        </p:spPr>
        <p:txBody>
          <a:bodyPr>
            <a:noAutofit/>
          </a:bodyPr>
          <a:lstStyle/>
          <a:p>
            <a:r>
              <a:rPr lang="ru-RU" sz="2400" b="1" dirty="0" smtClean="0">
                <a:solidFill>
                  <a:srgbClr val="FF0000"/>
                </a:solidFill>
                <a:latin typeface="Times New Roman" pitchFamily="18" charset="0"/>
                <a:cs typeface="Times New Roman" pitchFamily="18" charset="0"/>
              </a:rPr>
              <a:t/>
            </a:r>
            <a:br>
              <a:rPr lang="ru-RU" sz="2400" b="1" dirty="0" smtClean="0">
                <a:solidFill>
                  <a:srgbClr val="FF0000"/>
                </a:solidFill>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
            </a:r>
            <a:br>
              <a:rPr lang="ru-RU" sz="2400" b="1" dirty="0">
                <a:solidFill>
                  <a:srgbClr val="FF0000"/>
                </a:solidFill>
                <a:latin typeface="Times New Roman" pitchFamily="18" charset="0"/>
                <a:cs typeface="Times New Roman" pitchFamily="18" charset="0"/>
              </a:rPr>
            </a:br>
            <a:r>
              <a:rPr lang="ru-RU" sz="2400" b="1" dirty="0" smtClean="0">
                <a:solidFill>
                  <a:srgbClr val="FF0000"/>
                </a:solidFill>
                <a:latin typeface="Times New Roman" pitchFamily="18" charset="0"/>
                <a:cs typeface="Times New Roman" pitchFamily="18" charset="0"/>
              </a:rPr>
              <a:t>Письмо </a:t>
            </a:r>
            <a:r>
              <a:rPr lang="ru-RU" sz="2400" b="1" dirty="0">
                <a:solidFill>
                  <a:srgbClr val="FF0000"/>
                </a:solidFill>
                <a:latin typeface="Times New Roman" pitchFamily="18" charset="0"/>
                <a:cs typeface="Times New Roman" pitchFamily="18" charset="0"/>
              </a:rPr>
              <a:t>начинается с неофициального обращения. </a:t>
            </a:r>
            <a:r>
              <a:rPr lang="en-US" sz="2400" b="1" dirty="0">
                <a:solidFill>
                  <a:srgbClr val="FF0000"/>
                </a:solidFill>
                <a:latin typeface="Times New Roman" pitchFamily="18" charset="0"/>
                <a:cs typeface="Times New Roman" pitchFamily="18" charset="0"/>
              </a:rPr>
              <a:t/>
            </a:r>
            <a:br>
              <a:rPr lang="en-US" sz="2400" b="1" dirty="0">
                <a:solidFill>
                  <a:srgbClr val="FF0000"/>
                </a:solidFill>
                <a:latin typeface="Times New Roman" pitchFamily="18" charset="0"/>
                <a:cs typeface="Times New Roman" pitchFamily="18" charset="0"/>
              </a:rPr>
            </a:br>
            <a:r>
              <a:rPr lang="ru-RU" sz="2400" b="1" dirty="0">
                <a:solidFill>
                  <a:srgbClr val="FF0000"/>
                </a:solidFill>
                <a:latin typeface="Times New Roman" pitchFamily="18" charset="0"/>
                <a:cs typeface="Times New Roman" pitchFamily="18" charset="0"/>
              </a:rPr>
              <a:t>Если в задании имя вашего собеседника не указано, его следует придумать: </a:t>
            </a:r>
            <a:br>
              <a:rPr lang="ru-RU" sz="2400" b="1" dirty="0">
                <a:solidFill>
                  <a:srgbClr val="FF0000"/>
                </a:solidFill>
                <a:latin typeface="Times New Roman" pitchFamily="18" charset="0"/>
                <a:cs typeface="Times New Roman" pitchFamily="18" charset="0"/>
              </a:rPr>
            </a:br>
            <a:endParaRPr lang="ru-RU" b="1" dirty="0">
              <a:solidFill>
                <a:srgbClr val="FF0000"/>
              </a:solidFill>
            </a:endParaRPr>
          </a:p>
        </p:txBody>
      </p:sp>
      <p:sp>
        <p:nvSpPr>
          <p:cNvPr id="3" name="Объект 2"/>
          <p:cNvSpPr>
            <a:spLocks noGrp="1"/>
          </p:cNvSpPr>
          <p:nvPr>
            <p:ph idx="1"/>
          </p:nvPr>
        </p:nvSpPr>
        <p:spPr/>
        <p:txBody>
          <a:bodyPr/>
          <a:lstStyle/>
          <a:p>
            <a:pPr marL="0" indent="0">
              <a:buNone/>
            </a:pPr>
            <a:r>
              <a:rPr lang="ru-RU" b="1" dirty="0" smtClean="0"/>
              <a:t>Например:</a:t>
            </a:r>
            <a:endParaRPr lang="en-US" b="1" dirty="0" smtClean="0"/>
          </a:p>
          <a:p>
            <a:pPr marL="0" indent="0">
              <a:buNone/>
            </a:pPr>
            <a:r>
              <a:rPr lang="en-US" b="1" dirty="0" smtClean="0">
                <a:solidFill>
                  <a:srgbClr val="000090"/>
                </a:solidFill>
              </a:rPr>
              <a:t>Dear Alex</a:t>
            </a:r>
            <a:r>
              <a:rPr lang="ru-RU" b="1" dirty="0" smtClean="0">
                <a:solidFill>
                  <a:srgbClr val="000090"/>
                </a:solidFill>
              </a:rPr>
              <a:t>, </a:t>
            </a:r>
            <a:endParaRPr lang="ru-RU" dirty="0" smtClean="0">
              <a:solidFill>
                <a:srgbClr val="000090"/>
              </a:solidFill>
            </a:endParaRPr>
          </a:p>
          <a:p>
            <a:pPr marL="0" indent="0">
              <a:buNone/>
            </a:pPr>
            <a:r>
              <a:rPr lang="en-US" b="1" dirty="0" smtClean="0">
                <a:solidFill>
                  <a:srgbClr val="000090"/>
                </a:solidFill>
              </a:rPr>
              <a:t>Dear Rose</a:t>
            </a:r>
            <a:r>
              <a:rPr lang="ru-RU" b="1" dirty="0" smtClean="0">
                <a:solidFill>
                  <a:srgbClr val="000090"/>
                </a:solidFill>
              </a:rPr>
              <a:t>,</a:t>
            </a:r>
            <a:r>
              <a:rPr lang="ru-RU" dirty="0" smtClean="0">
                <a:solidFill>
                  <a:srgbClr val="000090"/>
                </a:solidFill>
              </a:rPr>
              <a:t> </a:t>
            </a:r>
          </a:p>
          <a:p>
            <a:pPr algn="ctr">
              <a:buNone/>
            </a:pPr>
            <a:endParaRPr lang="ru-RU" dirty="0" smtClean="0"/>
          </a:p>
          <a:p>
            <a:pPr algn="ctr">
              <a:buNone/>
            </a:pPr>
            <a:r>
              <a:rPr lang="ru-RU" dirty="0" smtClean="0"/>
              <a:t>После обращения обязательно ставится запятая! </a:t>
            </a:r>
          </a:p>
          <a:p>
            <a:endParaRPr lang="ru-RU" dirty="0"/>
          </a:p>
        </p:txBody>
      </p:sp>
    </p:spTree>
    <p:extLst>
      <p:ext uri="{BB962C8B-B14F-4D97-AF65-F5344CB8AC3E}">
        <p14:creationId xmlns:p14="http://schemas.microsoft.com/office/powerpoint/2010/main" val="2359232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rgbClr val="FF0000"/>
                </a:solidFill>
                <a:latin typeface="Times New Roman" pitchFamily="18" charset="0"/>
                <a:cs typeface="Times New Roman" pitchFamily="18" charset="0"/>
              </a:rPr>
              <a:t/>
            </a:r>
            <a:br>
              <a:rPr lang="ru-RU" sz="2800" b="1" dirty="0" smtClean="0">
                <a:solidFill>
                  <a:srgbClr val="FF0000"/>
                </a:solidFill>
                <a:latin typeface="Times New Roman" pitchFamily="18" charset="0"/>
                <a:cs typeface="Times New Roman" pitchFamily="18" charset="0"/>
              </a:rPr>
            </a:br>
            <a:r>
              <a:rPr lang="ru-RU" sz="2800" b="1" dirty="0">
                <a:solidFill>
                  <a:srgbClr val="FF0000"/>
                </a:solidFill>
                <a:latin typeface="Times New Roman" pitchFamily="18" charset="0"/>
                <a:cs typeface="Times New Roman" pitchFamily="18" charset="0"/>
              </a:rPr>
              <a:t/>
            </a:r>
            <a:br>
              <a:rPr lang="ru-RU" sz="2800" b="1" dirty="0">
                <a:solidFill>
                  <a:srgbClr val="FF0000"/>
                </a:solidFill>
                <a:latin typeface="Times New Roman" pitchFamily="18" charset="0"/>
                <a:cs typeface="Times New Roman" pitchFamily="18" charset="0"/>
              </a:rPr>
            </a:br>
            <a:r>
              <a:rPr lang="ru-RU" sz="2800" b="1" dirty="0" smtClean="0">
                <a:solidFill>
                  <a:srgbClr val="FF0000"/>
                </a:solidFill>
                <a:latin typeface="Times New Roman" pitchFamily="18" charset="0"/>
                <a:cs typeface="Times New Roman" pitchFamily="18" charset="0"/>
              </a:rPr>
              <a:t>Разделите </a:t>
            </a:r>
            <a:r>
              <a:rPr lang="ru-RU" sz="2800" b="1" dirty="0">
                <a:solidFill>
                  <a:srgbClr val="FF0000"/>
                </a:solidFill>
                <a:latin typeface="Times New Roman" pitchFamily="18" charset="0"/>
                <a:cs typeface="Times New Roman" pitchFamily="18" charset="0"/>
              </a:rPr>
              <a:t>текст письма на несколько логических абзацев, каждый из которых начните с красной строки. </a:t>
            </a:r>
            <a:r>
              <a:rPr lang="ru-RU" sz="2800" b="1" dirty="0">
                <a:solidFill>
                  <a:srgbClr val="FF0000"/>
                </a:solidFill>
                <a:latin typeface="Impact"/>
              </a:rPr>
              <a:t/>
            </a:r>
            <a:br>
              <a:rPr lang="ru-RU" sz="2800" b="1" dirty="0">
                <a:solidFill>
                  <a:srgbClr val="FF0000"/>
                </a:solidFill>
                <a:latin typeface="Impact"/>
              </a:rPr>
            </a:br>
            <a:endParaRPr lang="ru-RU" sz="4800" b="1" dirty="0">
              <a:solidFill>
                <a:srgbClr val="FF0000"/>
              </a:solidFill>
            </a:endParaRPr>
          </a:p>
        </p:txBody>
      </p:sp>
      <p:sp>
        <p:nvSpPr>
          <p:cNvPr id="3" name="Объект 2"/>
          <p:cNvSpPr>
            <a:spLocks noGrp="1"/>
          </p:cNvSpPr>
          <p:nvPr>
            <p:ph idx="1"/>
          </p:nvPr>
        </p:nvSpPr>
        <p:spPr/>
        <p:txBody>
          <a:bodyPr/>
          <a:lstStyle/>
          <a:p>
            <a:pPr marL="457200" indent="-457200">
              <a:buAutoNum type="arabicPeriod"/>
            </a:pPr>
            <a:r>
              <a:rPr lang="ru-RU" dirty="0" smtClean="0">
                <a:solidFill>
                  <a:srgbClr val="7030A0"/>
                </a:solidFill>
              </a:rPr>
              <a:t>В первом абзаце вам следует поблагодарить своего друга за его письмо.</a:t>
            </a:r>
          </a:p>
          <a:p>
            <a:pPr marL="0" indent="0">
              <a:buNone/>
            </a:pPr>
            <a:r>
              <a:rPr lang="ru-RU" dirty="0" smtClean="0"/>
              <a:t>Например:</a:t>
            </a:r>
          </a:p>
          <a:p>
            <a:pPr marL="0" indent="0">
              <a:buNone/>
            </a:pPr>
            <a:r>
              <a:rPr lang="ru-RU" b="1" dirty="0" smtClean="0">
                <a:solidFill>
                  <a:srgbClr val="000090"/>
                </a:solidFill>
              </a:rPr>
              <a:t>- </a:t>
            </a:r>
            <a:r>
              <a:rPr lang="en-US" b="1" dirty="0" smtClean="0">
                <a:solidFill>
                  <a:srgbClr val="000090"/>
                </a:solidFill>
              </a:rPr>
              <a:t>Thanks (a lot) for your (last) letter. </a:t>
            </a:r>
            <a:endParaRPr lang="ru-RU" dirty="0" smtClean="0">
              <a:solidFill>
                <a:srgbClr val="000090"/>
              </a:solidFill>
            </a:endParaRPr>
          </a:p>
          <a:p>
            <a:pPr marL="0" indent="0">
              <a:buNone/>
            </a:pPr>
            <a:r>
              <a:rPr lang="ru-RU" b="1" dirty="0" smtClean="0">
                <a:solidFill>
                  <a:srgbClr val="000090"/>
                </a:solidFill>
              </a:rPr>
              <a:t>- </a:t>
            </a:r>
            <a:r>
              <a:rPr lang="en-US" b="1" dirty="0" smtClean="0">
                <a:solidFill>
                  <a:srgbClr val="000090"/>
                </a:solidFill>
              </a:rPr>
              <a:t>Your last letter was a real surprise</a:t>
            </a:r>
            <a:r>
              <a:rPr lang="ru-RU" b="1" dirty="0" smtClean="0">
                <a:solidFill>
                  <a:srgbClr val="000090"/>
                </a:solidFill>
              </a:rPr>
              <a:t> </a:t>
            </a:r>
            <a:r>
              <a:rPr lang="en-US" b="1" dirty="0" smtClean="0">
                <a:solidFill>
                  <a:srgbClr val="000090"/>
                </a:solidFill>
              </a:rPr>
              <a:t>for me. </a:t>
            </a:r>
            <a:endParaRPr lang="ru-RU" dirty="0" smtClean="0">
              <a:solidFill>
                <a:srgbClr val="000090"/>
              </a:solidFill>
            </a:endParaRPr>
          </a:p>
          <a:p>
            <a:pPr marL="0" indent="0">
              <a:buNone/>
            </a:pPr>
            <a:r>
              <a:rPr lang="ru-RU" b="1" dirty="0" smtClean="0">
                <a:solidFill>
                  <a:srgbClr val="000090"/>
                </a:solidFill>
              </a:rPr>
              <a:t>- </a:t>
            </a:r>
            <a:r>
              <a:rPr lang="en-US" b="1" dirty="0" smtClean="0">
                <a:solidFill>
                  <a:srgbClr val="000090"/>
                </a:solidFill>
              </a:rPr>
              <a:t>I was glad (happy) to get your letter. </a:t>
            </a:r>
            <a:endParaRPr lang="ru-RU" dirty="0" smtClean="0">
              <a:solidFill>
                <a:srgbClr val="000090"/>
              </a:solidFill>
            </a:endParaRPr>
          </a:p>
          <a:p>
            <a:pPr marL="0" indent="0">
              <a:buNone/>
            </a:pPr>
            <a:r>
              <a:rPr lang="ru-RU" b="1" dirty="0" smtClean="0">
                <a:solidFill>
                  <a:srgbClr val="000090"/>
                </a:solidFill>
              </a:rPr>
              <a:t>- </a:t>
            </a:r>
            <a:r>
              <a:rPr lang="en-US" b="1" dirty="0" smtClean="0">
                <a:solidFill>
                  <a:srgbClr val="000090"/>
                </a:solidFill>
              </a:rPr>
              <a:t>It was great (nice) to hear from you!</a:t>
            </a:r>
            <a:endParaRPr lang="ru-RU" dirty="0" smtClean="0">
              <a:solidFill>
                <a:srgbClr val="000090"/>
              </a:solidFill>
            </a:endParaRPr>
          </a:p>
          <a:p>
            <a:endParaRPr lang="ru-RU" dirty="0"/>
          </a:p>
        </p:txBody>
      </p:sp>
    </p:spTree>
    <p:extLst>
      <p:ext uri="{BB962C8B-B14F-4D97-AF65-F5344CB8AC3E}">
        <p14:creationId xmlns:p14="http://schemas.microsoft.com/office/powerpoint/2010/main" val="2558201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b="1" dirty="0" smtClean="0">
                <a:solidFill>
                  <a:srgbClr val="FF0000"/>
                </a:solidFill>
              </a:rPr>
              <a:t>Благодарность за письмо</a:t>
            </a:r>
            <a:endParaRPr lang="ru-RU" sz="4800" b="1" dirty="0">
              <a:solidFill>
                <a:srgbClr val="FF0000"/>
              </a:solidFill>
            </a:endParaRPr>
          </a:p>
        </p:txBody>
      </p:sp>
      <p:pic>
        <p:nvPicPr>
          <p:cNvPr id="4" name="Объект 3" descr="C:\Users\Учитель\Download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700808"/>
            <a:ext cx="7770440" cy="3751143"/>
          </a:xfrm>
          <a:prstGeom prst="rect">
            <a:avLst/>
          </a:prstGeom>
          <a:noFill/>
          <a:ln>
            <a:noFill/>
          </a:ln>
        </p:spPr>
      </p:pic>
    </p:spTree>
    <p:extLst>
      <p:ext uri="{BB962C8B-B14F-4D97-AF65-F5344CB8AC3E}">
        <p14:creationId xmlns:p14="http://schemas.microsoft.com/office/powerpoint/2010/main" val="3243647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Переход к ответам на вопросы</a:t>
            </a:r>
            <a:endParaRPr lang="ru-RU" b="1" dirty="0">
              <a:solidFill>
                <a:srgbClr val="FF0000"/>
              </a:solidFill>
            </a:endParaRPr>
          </a:p>
        </p:txBody>
      </p:sp>
      <p:pic>
        <p:nvPicPr>
          <p:cNvPr id="4" name="Объект 3" descr="C:\Users\Учитель\Downloads\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2060848"/>
            <a:ext cx="7842448" cy="2945333"/>
          </a:xfrm>
          <a:prstGeom prst="rect">
            <a:avLst/>
          </a:prstGeom>
          <a:noFill/>
          <a:ln>
            <a:noFill/>
          </a:ln>
        </p:spPr>
      </p:pic>
    </p:spTree>
    <p:extLst>
      <p:ext uri="{BB962C8B-B14F-4D97-AF65-F5344CB8AC3E}">
        <p14:creationId xmlns:p14="http://schemas.microsoft.com/office/powerpoint/2010/main" val="4007119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FF0000"/>
                </a:solidFill>
              </a:rPr>
              <a:t>Основная   часть письма</a:t>
            </a:r>
            <a:endParaRPr lang="ru-RU" sz="5400" b="1" dirty="0">
              <a:solidFill>
                <a:srgbClr val="FF0000"/>
              </a:solidFill>
            </a:endParaRPr>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Основная часть письма (2–3 абзаца). В ней вы должны раскрыть все аспекты, указанные в задании. Не забудьте задать необходимые вопросы. </a:t>
            </a:r>
          </a:p>
          <a:p>
            <a:pPr marL="0" indent="0">
              <a:buNone/>
            </a:pPr>
            <a:r>
              <a:rPr lang="ru-RU" dirty="0" smtClean="0"/>
              <a:t>Предполагается, что письмо должно быть написано в неформальном стиле, поэтому вы можете использовать неформальные слова-связки, такие как </a:t>
            </a:r>
            <a:r>
              <a:rPr lang="en-US" b="1" dirty="0" smtClean="0">
                <a:solidFill>
                  <a:srgbClr val="000090"/>
                </a:solidFill>
              </a:rPr>
              <a:t>well</a:t>
            </a:r>
            <a:r>
              <a:rPr lang="ru-RU" dirty="0" smtClean="0">
                <a:solidFill>
                  <a:srgbClr val="000090"/>
                </a:solidFill>
              </a:rPr>
              <a:t>, </a:t>
            </a:r>
            <a:r>
              <a:rPr lang="en-US" b="1" dirty="0" smtClean="0">
                <a:solidFill>
                  <a:srgbClr val="000090"/>
                </a:solidFill>
              </a:rPr>
              <a:t>by the way</a:t>
            </a:r>
            <a:r>
              <a:rPr lang="ru-RU" dirty="0" smtClean="0">
                <a:solidFill>
                  <a:srgbClr val="000090"/>
                </a:solidFill>
              </a:rPr>
              <a:t>, </a:t>
            </a:r>
            <a:r>
              <a:rPr lang="en-US" b="1" dirty="0" smtClean="0">
                <a:solidFill>
                  <a:srgbClr val="000090"/>
                </a:solidFill>
              </a:rPr>
              <a:t>anyway</a:t>
            </a:r>
            <a:r>
              <a:rPr lang="ru-RU" dirty="0" smtClean="0">
                <a:solidFill>
                  <a:srgbClr val="000090"/>
                </a:solidFill>
              </a:rPr>
              <a:t>, </a:t>
            </a:r>
            <a:r>
              <a:rPr lang="en-US" b="1" dirty="0" smtClean="0">
                <a:solidFill>
                  <a:srgbClr val="000090"/>
                </a:solidFill>
              </a:rPr>
              <a:t>so</a:t>
            </a:r>
            <a:r>
              <a:rPr lang="ru-RU" dirty="0" smtClean="0">
                <a:solidFill>
                  <a:srgbClr val="000090"/>
                </a:solidFill>
              </a:rPr>
              <a:t>, </a:t>
            </a:r>
            <a:r>
              <a:rPr lang="ru-RU" dirty="0" smtClean="0"/>
              <a:t>разговорные выражения типа </a:t>
            </a:r>
            <a:r>
              <a:rPr lang="en-US" b="1" dirty="0" smtClean="0">
                <a:solidFill>
                  <a:srgbClr val="000090"/>
                </a:solidFill>
              </a:rPr>
              <a:t>Guess what</a:t>
            </a:r>
            <a:r>
              <a:rPr lang="ru-RU" b="1" dirty="0" smtClean="0">
                <a:solidFill>
                  <a:srgbClr val="000090"/>
                </a:solidFill>
              </a:rPr>
              <a:t>?</a:t>
            </a:r>
            <a:r>
              <a:rPr lang="ru-RU" dirty="0" smtClean="0">
                <a:solidFill>
                  <a:srgbClr val="000090"/>
                </a:solidFill>
              </a:rPr>
              <a:t> </a:t>
            </a:r>
            <a:r>
              <a:rPr lang="ru-RU" dirty="0" smtClean="0"/>
              <a:t>Или </a:t>
            </a:r>
            <a:r>
              <a:rPr lang="en-US" b="1" dirty="0" smtClean="0">
                <a:solidFill>
                  <a:srgbClr val="000090"/>
                </a:solidFill>
              </a:rPr>
              <a:t>Wish me luck</a:t>
            </a:r>
            <a:r>
              <a:rPr lang="ru-RU" b="1" dirty="0" smtClean="0">
                <a:solidFill>
                  <a:srgbClr val="000090"/>
                </a:solidFill>
              </a:rPr>
              <a:t>!</a:t>
            </a:r>
            <a:r>
              <a:rPr lang="ru-RU" dirty="0" smtClean="0">
                <a:solidFill>
                  <a:srgbClr val="000090"/>
                </a:solidFill>
              </a:rPr>
              <a:t> </a:t>
            </a:r>
            <a:r>
              <a:rPr lang="ru-RU" dirty="0" smtClean="0"/>
              <a:t>а также восклицательные знаки. </a:t>
            </a:r>
          </a:p>
          <a:p>
            <a:endParaRPr lang="ru-RU" dirty="0"/>
          </a:p>
        </p:txBody>
      </p:sp>
    </p:spTree>
    <p:extLst>
      <p:ext uri="{BB962C8B-B14F-4D97-AF65-F5344CB8AC3E}">
        <p14:creationId xmlns:p14="http://schemas.microsoft.com/office/powerpoint/2010/main" val="3633956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Слова – связки внутри письма</a:t>
            </a:r>
            <a:endParaRPr lang="ru-RU" b="1" dirty="0">
              <a:solidFill>
                <a:srgbClr val="FF0000"/>
              </a:solidFill>
            </a:endParaRPr>
          </a:p>
        </p:txBody>
      </p:sp>
      <p:sp>
        <p:nvSpPr>
          <p:cNvPr id="3" name="Объект 2"/>
          <p:cNvSpPr>
            <a:spLocks noGrp="1"/>
          </p:cNvSpPr>
          <p:nvPr>
            <p:ph idx="1"/>
          </p:nvPr>
        </p:nvSpPr>
        <p:spPr/>
        <p:txBody>
          <a:bodyPr>
            <a:noAutofit/>
          </a:bodyPr>
          <a:lstStyle/>
          <a:p>
            <a:r>
              <a:rPr lang="en-US" sz="2400" b="1" dirty="0" smtClean="0">
                <a:solidFill>
                  <a:srgbClr val="7030A0"/>
                </a:solidFill>
              </a:rPr>
              <a:t>Moreover — </a:t>
            </a:r>
            <a:r>
              <a:rPr lang="ru-RU" sz="2400" b="1" dirty="0" smtClean="0">
                <a:solidFill>
                  <a:srgbClr val="7030A0"/>
                </a:solidFill>
              </a:rPr>
              <a:t>Более того</a:t>
            </a:r>
          </a:p>
          <a:p>
            <a:r>
              <a:rPr lang="en-US" sz="2400" b="1" dirty="0" smtClean="0">
                <a:solidFill>
                  <a:srgbClr val="7030A0"/>
                </a:solidFill>
              </a:rPr>
              <a:t>You know… — </a:t>
            </a:r>
            <a:r>
              <a:rPr lang="ru-RU" sz="2400" b="1" dirty="0" smtClean="0">
                <a:solidFill>
                  <a:srgbClr val="7030A0"/>
                </a:solidFill>
              </a:rPr>
              <a:t>Знаешь ли…</a:t>
            </a:r>
          </a:p>
          <a:p>
            <a:r>
              <a:rPr lang="en-US" sz="2400" b="1" dirty="0" smtClean="0">
                <a:solidFill>
                  <a:srgbClr val="7030A0"/>
                </a:solidFill>
              </a:rPr>
              <a:t>As for me… — </a:t>
            </a:r>
            <a:r>
              <a:rPr lang="ru-RU" sz="2400" b="1" dirty="0" smtClean="0">
                <a:solidFill>
                  <a:srgbClr val="7030A0"/>
                </a:solidFill>
              </a:rPr>
              <a:t>Что касается меня…</a:t>
            </a:r>
          </a:p>
          <a:p>
            <a:r>
              <a:rPr lang="en-US" sz="2400" b="1" dirty="0" smtClean="0">
                <a:solidFill>
                  <a:srgbClr val="7030A0"/>
                </a:solidFill>
              </a:rPr>
              <a:t>First — </a:t>
            </a:r>
            <a:r>
              <a:rPr lang="ru-RU" sz="2400" b="1" dirty="0" smtClean="0">
                <a:solidFill>
                  <a:srgbClr val="7030A0"/>
                </a:solidFill>
              </a:rPr>
              <a:t>Во-первых</a:t>
            </a:r>
          </a:p>
          <a:p>
            <a:r>
              <a:rPr lang="en-US" sz="2400" b="1" dirty="0" smtClean="0">
                <a:solidFill>
                  <a:srgbClr val="7030A0"/>
                </a:solidFill>
              </a:rPr>
              <a:t>Frankly speaking — </a:t>
            </a:r>
            <a:r>
              <a:rPr lang="ru-RU" sz="2400" b="1" dirty="0" smtClean="0">
                <a:solidFill>
                  <a:srgbClr val="7030A0"/>
                </a:solidFill>
              </a:rPr>
              <a:t>Откровенно говоря</a:t>
            </a:r>
          </a:p>
          <a:p>
            <a:r>
              <a:rPr lang="en-US" sz="2400" b="1" dirty="0" smtClean="0">
                <a:solidFill>
                  <a:srgbClr val="7030A0"/>
                </a:solidFill>
              </a:rPr>
              <a:t>However — </a:t>
            </a:r>
            <a:r>
              <a:rPr lang="ru-RU" sz="2400" b="1" dirty="0" smtClean="0">
                <a:solidFill>
                  <a:srgbClr val="7030A0"/>
                </a:solidFill>
              </a:rPr>
              <a:t>Однако</a:t>
            </a:r>
          </a:p>
          <a:p>
            <a:r>
              <a:rPr lang="en-US" sz="2400" b="1" dirty="0" smtClean="0">
                <a:solidFill>
                  <a:srgbClr val="7030A0"/>
                </a:solidFill>
              </a:rPr>
              <a:t>By the way — </a:t>
            </a:r>
            <a:r>
              <a:rPr lang="ru-RU" sz="2400" b="1" dirty="0" smtClean="0">
                <a:solidFill>
                  <a:srgbClr val="7030A0"/>
                </a:solidFill>
              </a:rPr>
              <a:t>Между прочим</a:t>
            </a:r>
          </a:p>
          <a:p>
            <a:r>
              <a:rPr lang="en-US" sz="2400" b="1" dirty="0" smtClean="0">
                <a:solidFill>
                  <a:srgbClr val="7030A0"/>
                </a:solidFill>
              </a:rPr>
              <a:t>Anyway — </a:t>
            </a:r>
            <a:r>
              <a:rPr lang="ru-RU" sz="2400" b="1" dirty="0" smtClean="0">
                <a:solidFill>
                  <a:srgbClr val="7030A0"/>
                </a:solidFill>
              </a:rPr>
              <a:t>В любом случае</a:t>
            </a:r>
          </a:p>
          <a:p>
            <a:r>
              <a:rPr lang="en-US" sz="2400" b="1" dirty="0" smtClean="0">
                <a:solidFill>
                  <a:srgbClr val="7030A0"/>
                </a:solidFill>
              </a:rPr>
              <a:t>So – </a:t>
            </a:r>
            <a:r>
              <a:rPr lang="ru-RU" sz="2400" b="1" dirty="0" smtClean="0">
                <a:solidFill>
                  <a:srgbClr val="7030A0"/>
                </a:solidFill>
              </a:rPr>
              <a:t>Поэтому</a:t>
            </a:r>
          </a:p>
          <a:p>
            <a:r>
              <a:rPr lang="en-US" sz="2400" b="1" dirty="0" smtClean="0">
                <a:solidFill>
                  <a:srgbClr val="7030A0"/>
                </a:solidFill>
              </a:rPr>
              <a:t>Well  -  </a:t>
            </a:r>
            <a:r>
              <a:rPr lang="ru-RU" sz="2400" b="1" dirty="0" smtClean="0">
                <a:solidFill>
                  <a:srgbClr val="7030A0"/>
                </a:solidFill>
              </a:rPr>
              <a:t>Итак</a:t>
            </a:r>
            <a:endParaRPr lang="ru-RU" sz="2400" b="1" dirty="0">
              <a:solidFill>
                <a:srgbClr val="7030A0"/>
              </a:solidFill>
            </a:endParaRPr>
          </a:p>
        </p:txBody>
      </p:sp>
    </p:spTree>
    <p:extLst>
      <p:ext uri="{BB962C8B-B14F-4D97-AF65-F5344CB8AC3E}">
        <p14:creationId xmlns:p14="http://schemas.microsoft.com/office/powerpoint/2010/main" val="127515424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438</Words>
  <Application>Microsoft Office PowerPoint</Application>
  <PresentationFormat>Экран (4:3)</PresentationFormat>
  <Paragraphs>68</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Шаблон электронного письма по английскому языку</vt:lpstr>
      <vt:lpstr>Презентация PowerPoint</vt:lpstr>
      <vt:lpstr>Оформление адресной строки</vt:lpstr>
      <vt:lpstr>  Письмо начинается с неофициального обращения.  Если в задании имя вашего собеседника не указано, его следует придумать:  </vt:lpstr>
      <vt:lpstr>  Разделите текст письма на несколько логических абзацев, каждый из которых начните с красной строки.  </vt:lpstr>
      <vt:lpstr>Благодарность за письмо</vt:lpstr>
      <vt:lpstr>Переход к ответам на вопросы</vt:lpstr>
      <vt:lpstr>Основная   часть письма</vt:lpstr>
      <vt:lpstr>Слова – связки внутри письма</vt:lpstr>
      <vt:lpstr>Презентация PowerPoint</vt:lpstr>
      <vt:lpstr>Переход к завершению письма В последнем параграфе следует объяснить, почему вы заканчиваете письмо.</vt:lpstr>
      <vt:lpstr>Презентация PowerPoint</vt:lpstr>
      <vt:lpstr>Надежда на будущие  контакты</vt:lpstr>
      <vt:lpstr>  Завершающая фраза В конце письма на отдельной строке указывается завершающая фраза-клише, которая зависит от близости автора и адресата.  После нее всегда ставится запятая!</vt:lpstr>
      <vt:lpstr>Завершающая фраза</vt:lpstr>
      <vt:lpstr>На следующей строке под завершающей фразой указывается имя автора (без фамилии, без точки)</vt:lpstr>
      <vt:lpstr>Пример письма (5 класс)</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Учитель</cp:lastModifiedBy>
  <cp:revision>6</cp:revision>
  <dcterms:created xsi:type="dcterms:W3CDTF">2023-10-08T15:49:16Z</dcterms:created>
  <dcterms:modified xsi:type="dcterms:W3CDTF">2023-10-08T17:03:32Z</dcterms:modified>
</cp:coreProperties>
</file>