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26"/>
  </p:notesMasterIdLst>
  <p:sldIdLst>
    <p:sldId id="258" r:id="rId2"/>
    <p:sldId id="289" r:id="rId3"/>
    <p:sldId id="259" r:id="rId4"/>
    <p:sldId id="290" r:id="rId5"/>
    <p:sldId id="291" r:id="rId6"/>
    <p:sldId id="292" r:id="rId7"/>
    <p:sldId id="293" r:id="rId8"/>
    <p:sldId id="294" r:id="rId9"/>
    <p:sldId id="295" r:id="rId10"/>
    <p:sldId id="296" r:id="rId11"/>
    <p:sldId id="297" r:id="rId12"/>
    <p:sldId id="298" r:id="rId13"/>
    <p:sldId id="299" r:id="rId14"/>
    <p:sldId id="300" r:id="rId15"/>
    <p:sldId id="301" r:id="rId16"/>
    <p:sldId id="302" r:id="rId17"/>
    <p:sldId id="304" r:id="rId18"/>
    <p:sldId id="303" r:id="rId19"/>
    <p:sldId id="305" r:id="rId20"/>
    <p:sldId id="311" r:id="rId21"/>
    <p:sldId id="306" r:id="rId22"/>
    <p:sldId id="280" r:id="rId23"/>
    <p:sldId id="307" r:id="rId24"/>
    <p:sldId id="28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14F0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4" autoAdjust="0"/>
    <p:restoredTop sz="94788" autoAdjust="0"/>
  </p:normalViewPr>
  <p:slideViewPr>
    <p:cSldViewPr>
      <p:cViewPr>
        <p:scale>
          <a:sx n="61" d="100"/>
          <a:sy n="61" d="100"/>
        </p:scale>
        <p:origin x="-1644" y="-2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28D7420-1A91-4798-9D93-285E60636F25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E783939-1B20-4D68-8089-ED7358565A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36884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458CAF-77B4-4ED1-8C90-A11E671783E2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1C5829-5AFB-49DF-9C78-80BA074C8C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FBE95C-DEE6-4D6F-ABF0-42602B38C2B9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4A81E-0D7B-4A64-AB4E-32E801023C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C13AA-E480-40C7-8884-FDFAF56F5FB8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50D81-C696-44B7-A509-5B83577C53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D4A786-3810-46BB-96F2-18580BA236D4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8C26B-66A8-4F44-8334-C7F76469D7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FF3565-5E28-4909-A945-2E6D79693F5B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91B79B5-A7E6-4F88-96A7-B8070070C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F3D73-00A1-4A78-A7B8-465A65A3A596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55E34-CEB7-4C6B-8FCA-2FEF1D521D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7FD3B1-B16F-4E0E-B11C-6D458A725FA9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B0D8364-E0EA-445D-A988-6983CE141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7AFDF-11FD-41FE-8288-85D873CDC2AB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5A821-BAE8-4BFD-B073-8565783A84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CCEEDE-1BFA-4306-87B3-563E65FF26A6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A10E8A-B03E-4AAA-ADC9-0BCA95004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71695B-AEF9-495E-80FA-4D4A21B3725F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B5B9BB-D416-4CE3-ADBC-F563022E12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96E5437-938C-4FCF-B27F-449D1BC4B74E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4AB80F8-823F-42C2-AB4C-023DFC08D8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>
              <a:defRPr/>
            </a:pPr>
            <a:fld id="{09E0B08F-FF91-49BC-95ED-2C9FA7796156}" type="datetimeFigureOut">
              <a:rPr lang="ru-RU"/>
              <a:pPr>
                <a:defRPr/>
              </a:pPr>
              <a:t>03.02.2022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2FA076AA-252C-487D-B30A-E3A1A670F1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03" r:id="rId2"/>
    <p:sldLayoutId id="2147483821" r:id="rId3"/>
    <p:sldLayoutId id="2147483802" r:id="rId4"/>
    <p:sldLayoutId id="2147483822" r:id="rId5"/>
    <p:sldLayoutId id="2147483801" r:id="rId6"/>
    <p:sldLayoutId id="2147483823" r:id="rId7"/>
    <p:sldLayoutId id="2147483824" r:id="rId8"/>
    <p:sldLayoutId id="2147483825" r:id="rId9"/>
    <p:sldLayoutId id="2147483800" r:id="rId10"/>
    <p:sldLayoutId id="214748379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619250" y="4221088"/>
            <a:ext cx="7212013" cy="2422600"/>
          </a:xfrm>
        </p:spPr>
        <p:txBody>
          <a:bodyPr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Мусорная революция </a:t>
            </a:r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вТатарстане</a:t>
            </a:r>
            <a:endParaRPr lang="ru-RU" sz="4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Елабужский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полигон: </a:t>
            </a:r>
          </a:p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 и против)</a:t>
            </a:r>
          </a:p>
          <a:p>
            <a:r>
              <a:rPr lang="ru-RU" sz="3600" b="1" dirty="0" smtClean="0"/>
              <a:t> </a:t>
            </a:r>
            <a:endParaRPr lang="ru-RU" sz="3600" dirty="0" smtClean="0"/>
          </a:p>
          <a:p>
            <a:pPr marL="26988">
              <a:lnSpc>
                <a:spcPct val="90000"/>
              </a:lnSpc>
            </a:pPr>
            <a:endParaRPr lang="ru-RU" sz="2000" b="1" dirty="0" smtClean="0">
              <a:solidFill>
                <a:srgbClr val="00B0F0"/>
              </a:solidFill>
            </a:endParaRPr>
          </a:p>
        </p:txBody>
      </p:sp>
      <p:pic>
        <p:nvPicPr>
          <p:cNvPr id="6" name="Picture 4" descr="634057_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88640"/>
            <a:ext cx="5041938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Вторичное использование  упаковок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61" name="Рисунок 3" descr="Мусор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844824"/>
            <a:ext cx="7162266" cy="4009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4650" y="404664"/>
            <a:ext cx="749935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Опасность свалок и полигонов ТБО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3010" name="Рисунок 11" descr="свалки для сс маленькие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68760"/>
            <a:ext cx="7920879" cy="51947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Утилизации твёрдых бытовых отходов в   Татарстане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/>
              <a:t>ДВЕ «МУСОРНЫЕ» ЗОНЫ</a:t>
            </a:r>
            <a:endParaRPr lang="ru-RU" dirty="0"/>
          </a:p>
        </p:txBody>
      </p:sp>
      <p:pic>
        <p:nvPicPr>
          <p:cNvPr id="44034" name="Picture 2" descr="http://info.tatcenter.ru/images/article/927def6b5f25bae4a7164fa42a82e3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44870"/>
            <a:ext cx="8208911" cy="49131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202034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59632" y="548680"/>
            <a:ext cx="7499350" cy="5688632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Западную часть входит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Казань, Алексеевский,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Алькеевский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Апастовский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Арский,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Атнинский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Балтасинский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Буинский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Верхнеуслонский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Высокогорский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Дрожжановский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Зеленодольский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Кайбицкий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Камско-Устьинский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Кукморский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Лаишевский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Пестречинский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Рыбно-Слободской,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Сабинский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Спасский,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Тетюшкий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Тюлячинский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районы.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восточную зону входят: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Набережные Челны,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Агрызский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Азнакаевский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Аксубаевский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Актанышский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Альметьевский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Бавлинский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Бугульминский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Елабужский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Заинский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Лениногорский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Мамадышский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Менделеевский,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Мензелинский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Муслюмовский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Нижнекамский,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Новошешминский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Нурлатский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Сармановский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Тукаевский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Черемшанский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Чистопольский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Ютазинский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районы.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 мусоросортировочных 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станций</a:t>
            </a:r>
            <a:b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Из них сейчас </a:t>
            </a:r>
            <a:r>
              <a:rPr lang="ru-RU" b="1" u="sng" dirty="0" smtClean="0"/>
              <a:t>действуют</a:t>
            </a:r>
            <a:r>
              <a:rPr lang="ru-RU" b="1" dirty="0" smtClean="0"/>
              <a:t> пять = три в Казани +одна в Челнах +одна в Альметьевске. </a:t>
            </a:r>
          </a:p>
          <a:p>
            <a:pPr>
              <a:buNone/>
            </a:pPr>
            <a:r>
              <a:rPr lang="ru-RU" b="1" dirty="0" smtClean="0"/>
              <a:t>Планируется </a:t>
            </a:r>
            <a:r>
              <a:rPr lang="ru-RU" b="1" u="sng" dirty="0" smtClean="0"/>
              <a:t>построить</a:t>
            </a:r>
            <a:r>
              <a:rPr lang="ru-RU" b="1" dirty="0" smtClean="0"/>
              <a:t> ещё по одному сортировочному центру в Елабуге, </a:t>
            </a:r>
            <a:r>
              <a:rPr lang="ru-RU" b="1" dirty="0" err="1" smtClean="0"/>
              <a:t>Черемшанском</a:t>
            </a:r>
            <a:r>
              <a:rPr lang="ru-RU" b="1" dirty="0" smtClean="0"/>
              <a:t> и </a:t>
            </a:r>
            <a:r>
              <a:rPr lang="ru-RU" b="1" dirty="0" err="1" smtClean="0"/>
              <a:t>Верхнеуслонском</a:t>
            </a:r>
            <a:r>
              <a:rPr lang="ru-RU" b="1" dirty="0" smtClean="0"/>
              <a:t> районах и 2 в  городе Казани.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Межмуниципальных полигоны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Их будет пять: два в Казани, по одному в </a:t>
            </a:r>
            <a:r>
              <a:rPr lang="ru-RU" b="1" dirty="0" err="1" smtClean="0"/>
              <a:t>Елабужском</a:t>
            </a:r>
            <a:r>
              <a:rPr lang="ru-RU" b="1" dirty="0" smtClean="0"/>
              <a:t>, </a:t>
            </a:r>
            <a:r>
              <a:rPr lang="ru-RU" b="1" dirty="0" err="1" smtClean="0"/>
              <a:t>Черемшанском</a:t>
            </a:r>
            <a:r>
              <a:rPr lang="ru-RU" b="1" dirty="0" smtClean="0"/>
              <a:t> и </a:t>
            </a:r>
            <a:r>
              <a:rPr lang="ru-RU" b="1" dirty="0" err="1" smtClean="0"/>
              <a:t>Верхнеуслонском</a:t>
            </a:r>
            <a:r>
              <a:rPr lang="ru-RU" b="1" dirty="0" smtClean="0"/>
              <a:t> районах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5058" name="Picture 2" descr="https://1tulatv.ru/sites/default/files/styles/wotermark/public/26_12.jpg?itok=-478fOq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068960"/>
            <a:ext cx="5544616" cy="32849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0"/>
            <a:ext cx="7499350" cy="24208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Захоронение твёрдых бытовых отходов на территории </a:t>
            </a:r>
            <a:r>
              <a:rPr lang="ru-RU" sz="3600" b="1" dirty="0" err="1" smtClean="0">
                <a:solidFill>
                  <a:srgbClr val="FF0000"/>
                </a:solidFill>
              </a:rPr>
              <a:t>Елабужского</a:t>
            </a:r>
            <a:r>
              <a:rPr lang="ru-RU" sz="3600" b="1" dirty="0" smtClean="0">
                <a:solidFill>
                  <a:srgbClr val="FF0000"/>
                </a:solidFill>
              </a:rPr>
              <a:t> района – региональный полигон ТБО.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br>
              <a:rPr lang="ru-RU" sz="3600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100" y="2492896"/>
            <a:ext cx="7499350" cy="375550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8130" name="Рисунок 1" descr="На мегасвалку Елабуги будут свозить отходы всего северо-востока Татарста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93631"/>
            <a:ext cx="7128792" cy="4415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Полигон - захоронение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2" name="Picture 2" descr="http://nabchelni.bezformata.ru/content/image2069005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12776"/>
            <a:ext cx="8136904" cy="5206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2. Мусоросортировочная станция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4" name="Рисунок 5" descr="Мусор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556792"/>
            <a:ext cx="7312026" cy="4863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Экологический технопарк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0178" name="Рисунок 39" descr="https://pp.userapi.com/c836325/v836325560/2a410/t_SjhtcGC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204864"/>
            <a:ext cx="790670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ziranov.ru/up/uploads/posts/2017-01/1485258838_srr-rirr-sryerrrriryoryo-srrs-4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41053"/>
            <a:ext cx="8496944" cy="6219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02" name="Picture 2" descr="http://nabchelni.bezformata.ru/content/image2069005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7239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Плюсы и минусы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err="1" smtClean="0">
                <a:solidFill>
                  <a:srgbClr val="FF0000"/>
                </a:solidFill>
              </a:rPr>
              <a:t>Елабужского</a:t>
            </a:r>
            <a:r>
              <a:rPr lang="ru-RU" b="1" dirty="0" smtClean="0">
                <a:solidFill>
                  <a:srgbClr val="FF0000"/>
                </a:solidFill>
              </a:rPr>
              <a:t> полигона ТБО: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2226" name="Picture 2" descr="http://www.amic.ru/images/upload/images_11-2016/images/retsikling-othodov630_new-old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7128792" cy="4495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8313" y="404664"/>
            <a:ext cx="8218487" cy="936104"/>
          </a:xfrm>
        </p:spPr>
        <p:txBody>
          <a:bodyPr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</a:rPr>
              <a:t>Решение проблемы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196752"/>
            <a:ext cx="66967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1.  Первый способ - комплексная утилизации бытовых отходов.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2. Второй способ борьбы с отходами - производить их как можно меньше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098" name="Picture 2" descr="http://moisovety.com/wp-content/uploads/2015/09/10947_6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996952"/>
            <a:ext cx="4104456" cy="3078342"/>
          </a:xfrm>
          <a:prstGeom prst="rect">
            <a:avLst/>
          </a:prstGeom>
          <a:noFill/>
        </p:spPr>
      </p:pic>
      <p:pic>
        <p:nvPicPr>
          <p:cNvPr id="4100" name="Picture 4" descr="https://belradio.net/wp-content/uploads/2017/04/10624-2197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645024"/>
            <a:ext cx="4374667" cy="294590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каждый должен помнить - Чистота планеты начинается с тебя!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53250" name="Picture 2" descr="https://bookmycomfort.files.wordpress.com/2015/02/8-ways-to-live-in-a-health-environme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268760"/>
            <a:ext cx="7272808" cy="4877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100" y="548680"/>
            <a:ext cx="7499350" cy="5699720"/>
          </a:xfrm>
        </p:spPr>
        <p:txBody>
          <a:bodyPr/>
          <a:lstStyle/>
          <a:p>
            <a:pPr>
              <a:buNone/>
            </a:pPr>
            <a:endParaRPr lang="ru-RU" sz="4800" b="1" i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>
              <a:buNone/>
            </a:pPr>
            <a:r>
              <a:rPr lang="ru-RU" sz="4800" b="1" i="1" dirty="0" smtClean="0">
                <a:solidFill>
                  <a:srgbClr val="FF0000"/>
                </a:solidFill>
              </a:rPr>
              <a:t>Спасибо за внимание!!!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  <p:pic>
        <p:nvPicPr>
          <p:cNvPr id="56322" name="Picture 2" descr="C:\Users\Елена\Desktop\EЛАБУГА\Набережная вид с чёртов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3618" y="2420888"/>
            <a:ext cx="7640830" cy="32861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endParaRPr lang="ru-RU" sz="6000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079500" y="404664"/>
            <a:ext cx="80645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Актуальность </a:t>
            </a:r>
            <a:r>
              <a:rPr lang="ru-RU" sz="2800" dirty="0" smtClean="0"/>
              <a:t>обусловлена </a:t>
            </a:r>
            <a:r>
              <a:rPr lang="ru-RU" sz="2800" dirty="0" smtClean="0"/>
              <a:t>тем, что на территории нашего района планируется постройка мусорного полигона по утилизации бытовых отходов. Мы хотим рассмотреть все плюсы и минусы этого строительства, его влияние на экологию города Елабуги.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Объектом исследования</a:t>
            </a:r>
            <a:r>
              <a:rPr lang="ru-RU" sz="2800" dirty="0" smtClean="0"/>
              <a:t> являются твёрдые бытовые отходы.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Предмет исследования</a:t>
            </a:r>
            <a:r>
              <a:rPr lang="ru-RU" sz="2800" dirty="0" smtClean="0">
                <a:solidFill>
                  <a:srgbClr val="FF0000"/>
                </a:solidFill>
              </a:rPr>
              <a:t>: </a:t>
            </a:r>
            <a:r>
              <a:rPr lang="ru-RU" sz="2800" dirty="0" smtClean="0"/>
              <a:t>способы утилизации твёрдых бытовых отходов в  РТ.</a:t>
            </a:r>
          </a:p>
          <a:p>
            <a:r>
              <a:rPr lang="ru-RU" sz="2800" b="1" dirty="0" smtClean="0">
                <a:solidFill>
                  <a:srgbClr val="FF0000"/>
                </a:solidFill>
              </a:rPr>
              <a:t>Цель</a:t>
            </a:r>
            <a:r>
              <a:rPr lang="ru-RU" sz="2800" dirty="0" smtClean="0">
                <a:solidFill>
                  <a:srgbClr val="FF0000"/>
                </a:solidFill>
              </a:rPr>
              <a:t>:</a:t>
            </a:r>
            <a:r>
              <a:rPr lang="ru-RU" sz="2800" dirty="0" smtClean="0"/>
              <a:t> Привлечь внимание общественности к проблеме твёрдых бытовых отходов.</a:t>
            </a:r>
          </a:p>
          <a:p>
            <a:r>
              <a:rPr lang="ru-RU" sz="2800" dirty="0" smtClean="0"/>
              <a:t> </a:t>
            </a:r>
            <a:endParaRPr lang="ru-RU" sz="28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Задачи: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Познакомиться с классификацией отходов.</a:t>
            </a:r>
            <a:b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-Изучить вред, который наносит бытовой мусор окружающей среде.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Исследовать полигоны  ТБО республики  Татарстан.</a:t>
            </a:r>
            <a:b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-Рассмотреть все плюсы и минусы строительства полигона для захоронения ТБО в </a:t>
            </a:r>
            <a:r>
              <a:rPr lang="ru-RU" sz="31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Елабужском</a:t>
            </a: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районе.</a:t>
            </a:r>
            <a:b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14"/>
          <p:cNvSpPr>
            <a:spLocks noChangeArrowheads="1"/>
          </p:cNvSpPr>
          <p:nvPr/>
        </p:nvSpPr>
        <p:spPr bwMode="auto">
          <a:xfrm>
            <a:off x="2916238" y="260350"/>
            <a:ext cx="2665412" cy="108108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333375"/>
            <a:ext cx="5760640" cy="1008063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sz="4400" b="1" dirty="0" smtClean="0">
                <a:solidFill>
                  <a:srgbClr val="FF0000"/>
                </a:solidFill>
              </a:rPr>
              <a:t>Классификация бытовых отходов</a:t>
            </a:r>
          </a:p>
        </p:txBody>
      </p:sp>
      <p:sp>
        <p:nvSpPr>
          <p:cNvPr id="4100" name="Rectangle 5"/>
          <p:cNvSpPr>
            <a:spLocks noChangeArrowheads="1"/>
          </p:cNvSpPr>
          <p:nvPr/>
        </p:nvSpPr>
        <p:spPr bwMode="auto">
          <a:xfrm>
            <a:off x="0" y="2636838"/>
            <a:ext cx="62309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/>
              <a:t>строительные и бытовые отходы</a:t>
            </a:r>
            <a:endParaRPr lang="en-US" sz="2800" b="1"/>
          </a:p>
          <a:p>
            <a:pPr algn="ctr"/>
            <a:r>
              <a:rPr lang="ru-RU" sz="2800" b="1"/>
              <a:t>(инертные)</a:t>
            </a:r>
          </a:p>
        </p:txBody>
      </p:sp>
      <p:sp>
        <p:nvSpPr>
          <p:cNvPr id="4101" name="Rectangle 6"/>
          <p:cNvSpPr>
            <a:spLocks noChangeArrowheads="1"/>
          </p:cNvSpPr>
          <p:nvPr/>
        </p:nvSpPr>
        <p:spPr bwMode="auto">
          <a:xfrm>
            <a:off x="4572000" y="1484313"/>
            <a:ext cx="42354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/>
              <a:t>промышленные стоки </a:t>
            </a:r>
            <a:endParaRPr lang="en-US" sz="2800" b="1"/>
          </a:p>
          <a:p>
            <a:pPr algn="ctr"/>
            <a:r>
              <a:rPr lang="ru-RU" sz="2800" b="1"/>
              <a:t>(токсичные)</a:t>
            </a:r>
          </a:p>
        </p:txBody>
      </p:sp>
      <p:sp>
        <p:nvSpPr>
          <p:cNvPr id="4102" name="Rectangle 7"/>
          <p:cNvSpPr>
            <a:spLocks noChangeArrowheads="1"/>
          </p:cNvSpPr>
          <p:nvPr/>
        </p:nvSpPr>
        <p:spPr bwMode="auto">
          <a:xfrm>
            <a:off x="2911475" y="3933825"/>
            <a:ext cx="62325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/>
              <a:t>химические соединения и резина </a:t>
            </a:r>
            <a:endParaRPr lang="en-US" sz="2800" b="1"/>
          </a:p>
          <a:p>
            <a:pPr algn="ctr"/>
            <a:r>
              <a:rPr lang="ru-RU" sz="2800" b="1"/>
              <a:t>(токсичные).</a:t>
            </a:r>
          </a:p>
        </p:txBody>
      </p:sp>
      <p:sp>
        <p:nvSpPr>
          <p:cNvPr id="4103" name="Rectangle 8"/>
          <p:cNvSpPr>
            <a:spLocks noChangeArrowheads="1"/>
          </p:cNvSpPr>
          <p:nvPr/>
        </p:nvSpPr>
        <p:spPr bwMode="auto">
          <a:xfrm>
            <a:off x="323850" y="4868863"/>
            <a:ext cx="25923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ru-RU" sz="2800" b="1"/>
              <a:t>материалы упаковки!</a:t>
            </a:r>
            <a:r>
              <a:rPr lang="ru-RU" sz="2400" b="1"/>
              <a:t> </a:t>
            </a:r>
          </a:p>
        </p:txBody>
      </p:sp>
      <p:sp>
        <p:nvSpPr>
          <p:cNvPr id="4104" name="Line 10"/>
          <p:cNvSpPr>
            <a:spLocks noChangeShapeType="1"/>
          </p:cNvSpPr>
          <p:nvPr/>
        </p:nvSpPr>
        <p:spPr bwMode="auto">
          <a:xfrm>
            <a:off x="5292725" y="981075"/>
            <a:ext cx="1008063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5" name="Line 11"/>
          <p:cNvSpPr>
            <a:spLocks noChangeShapeType="1"/>
          </p:cNvSpPr>
          <p:nvPr/>
        </p:nvSpPr>
        <p:spPr bwMode="auto">
          <a:xfrm flipH="1">
            <a:off x="2555875" y="1196975"/>
            <a:ext cx="1079500" cy="1368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6" name="Line 12"/>
          <p:cNvSpPr>
            <a:spLocks noChangeShapeType="1"/>
          </p:cNvSpPr>
          <p:nvPr/>
        </p:nvSpPr>
        <p:spPr bwMode="auto">
          <a:xfrm>
            <a:off x="4284663" y="1268413"/>
            <a:ext cx="2735262" cy="2736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7" name="Line 13"/>
          <p:cNvSpPr>
            <a:spLocks noChangeShapeType="1"/>
          </p:cNvSpPr>
          <p:nvPr/>
        </p:nvSpPr>
        <p:spPr bwMode="auto">
          <a:xfrm flipH="1">
            <a:off x="1979613" y="1268413"/>
            <a:ext cx="1944687" cy="35290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pic>
        <p:nvPicPr>
          <p:cNvPr id="4108" name="Picture 15" descr="286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5013325"/>
            <a:ext cx="2089150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6" descr="0_1f052_81821a6a_X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4868863"/>
            <a:ext cx="223202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7" descr="60e08631793031ca66e45115ad3cf293_x10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41663"/>
            <a:ext cx="1979613" cy="148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8" descr="bud25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2420938"/>
            <a:ext cx="2124075" cy="140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4650" y="404664"/>
            <a:ext cx="7499350" cy="142617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Способы утилизации твердых бытовых отходов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Захоронение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4818" name="Рисунок 2" descr="Мусор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2060848"/>
            <a:ext cx="6264696" cy="4399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Сжигание</a:t>
            </a:r>
            <a: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4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5842" name="Рисунок 13" descr="http://misanec.ru/wp-content/uploads/2014/05/image-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052736"/>
            <a:ext cx="6696744" cy="5003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4650" y="260648"/>
            <a:ext cx="749935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Сортировка и переработка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Рисунок 4" descr="Мусор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556792"/>
            <a:ext cx="6948884" cy="4510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35100" y="5301208"/>
            <a:ext cx="1192684" cy="94719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s://ds02.infourok.ru/uploads/ex/0a89/000722f0-cce9855f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8914" name="Picture 2" descr="http://xn--j1adjbfs.xn--p1ai/photos/news/166/7Rszbfy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501008"/>
            <a:ext cx="3960440" cy="29703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1136</TotalTime>
  <Words>332</Words>
  <Application>Microsoft Office PowerPoint</Application>
  <PresentationFormat>Экран (4:3)</PresentationFormat>
  <Paragraphs>46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Солнцестояние</vt:lpstr>
      <vt:lpstr>Презентация PowerPoint</vt:lpstr>
      <vt:lpstr>Презентация PowerPoint</vt:lpstr>
      <vt:lpstr>Презентация PowerPoint</vt:lpstr>
      <vt:lpstr>             Задачи:   -Познакомиться с классификацией отходов. -Изучить вред, который наносит бытовой мусор окружающей среде. --Исследовать полигоны  ТБО республики  Татарстан. -Рассмотреть все плюсы и минусы строительства полигона для захоронения ТБО в Елабужском районе.   </vt:lpstr>
      <vt:lpstr>Классификация бытовых отходов</vt:lpstr>
      <vt:lpstr>Способы утилизации твердых бытовых отходов </vt:lpstr>
      <vt:lpstr>Сжигание  </vt:lpstr>
      <vt:lpstr>Сортировка и переработка </vt:lpstr>
      <vt:lpstr>Презентация PowerPoint</vt:lpstr>
      <vt:lpstr> Вторичное использование  упаковок  </vt:lpstr>
      <vt:lpstr>Опасность свалок и полигонов ТБО  </vt:lpstr>
      <vt:lpstr>Утилизации твёрдых бытовых отходов в   Татарстане </vt:lpstr>
      <vt:lpstr>Презентация PowerPoint</vt:lpstr>
      <vt:lpstr> 10 мусоросортировочных  станций </vt:lpstr>
      <vt:lpstr>Межмуниципальных полигоны</vt:lpstr>
      <vt:lpstr>  Захоронение твёрдых бытовых отходов на территории Елабужского района – региональный полигон ТБО.   </vt:lpstr>
      <vt:lpstr>1. Полигон - захоронение </vt:lpstr>
      <vt:lpstr>2. Мусоросортировочная станция</vt:lpstr>
      <vt:lpstr>3. Экологический технопарк </vt:lpstr>
      <vt:lpstr>Презентация PowerPoint</vt:lpstr>
      <vt:lpstr>Плюсы и минусы Елабужского полигона ТБО:</vt:lpstr>
      <vt:lpstr>Решение проблемы</vt:lpstr>
      <vt:lpstr> И каждый должен помнить - Чистота планеты начинается с тебя! 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Учитель</cp:lastModifiedBy>
  <cp:revision>122</cp:revision>
  <dcterms:created xsi:type="dcterms:W3CDTF">2011-04-10T12:53:45Z</dcterms:created>
  <dcterms:modified xsi:type="dcterms:W3CDTF">2022-02-03T18:20:11Z</dcterms:modified>
</cp:coreProperties>
</file>