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8" r:id="rId2"/>
    <p:sldId id="259" r:id="rId3"/>
    <p:sldId id="261" r:id="rId4"/>
    <p:sldId id="266" r:id="rId5"/>
    <p:sldId id="265" r:id="rId6"/>
    <p:sldId id="262" r:id="rId7"/>
    <p:sldId id="263" r:id="rId8"/>
    <p:sldId id="264"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21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587491-B20A-4CE2-8C6F-A24CFE06FEB9}" type="datetimeFigureOut">
              <a:rPr lang="ru-RU" smtClean="0"/>
              <a:t>31.08.2020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2438C5-5894-4034-B822-DF031FCDD81B}" type="slidenum">
              <a:rPr lang="ru-RU" smtClean="0"/>
              <a:t>‹#›</a:t>
            </a:fld>
            <a:endParaRPr lang="ru-RU"/>
          </a:p>
        </p:txBody>
      </p:sp>
    </p:spTree>
    <p:extLst>
      <p:ext uri="{BB962C8B-B14F-4D97-AF65-F5344CB8AC3E}">
        <p14:creationId xmlns:p14="http://schemas.microsoft.com/office/powerpoint/2010/main" val="2430305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52438C5-5894-4034-B822-DF031FCDD81B}" type="slidenum">
              <a:rPr lang="ru-RU" smtClean="0"/>
              <a:t>1</a:t>
            </a:fld>
            <a:endParaRPr lang="ru-RU"/>
          </a:p>
        </p:txBody>
      </p:sp>
    </p:spTree>
    <p:extLst>
      <p:ext uri="{BB962C8B-B14F-4D97-AF65-F5344CB8AC3E}">
        <p14:creationId xmlns:p14="http://schemas.microsoft.com/office/powerpoint/2010/main" val="18880780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755EFAC-3043-4BA1-8248-3AFF19BCFD0D}" type="datetimeFigureOut">
              <a:rPr lang="ru-RU" smtClean="0"/>
              <a:t>31.08.2020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3441917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55EFAC-3043-4BA1-8248-3AFF19BCFD0D}" type="datetimeFigureOut">
              <a:rPr lang="ru-RU" smtClean="0"/>
              <a:t>31.08.2020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1048286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55EFAC-3043-4BA1-8248-3AFF19BCFD0D}" type="datetimeFigureOut">
              <a:rPr lang="ru-RU" smtClean="0"/>
              <a:t>31.08.2020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897378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55EFAC-3043-4BA1-8248-3AFF19BCFD0D}" type="datetimeFigureOut">
              <a:rPr lang="ru-RU" smtClean="0"/>
              <a:t>31.08.2020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88427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755EFAC-3043-4BA1-8248-3AFF19BCFD0D}" type="datetimeFigureOut">
              <a:rPr lang="ru-RU" smtClean="0"/>
              <a:t>31.08.2020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3766871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755EFAC-3043-4BA1-8248-3AFF19BCFD0D}" type="datetimeFigureOut">
              <a:rPr lang="ru-RU" smtClean="0"/>
              <a:t>31.08.2020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4249351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755EFAC-3043-4BA1-8248-3AFF19BCFD0D}" type="datetimeFigureOut">
              <a:rPr lang="ru-RU" smtClean="0"/>
              <a:t>31.08.2020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1521376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755EFAC-3043-4BA1-8248-3AFF19BCFD0D}" type="datetimeFigureOut">
              <a:rPr lang="ru-RU" smtClean="0"/>
              <a:t>31.08.2020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3227167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755EFAC-3043-4BA1-8248-3AFF19BCFD0D}" type="datetimeFigureOut">
              <a:rPr lang="ru-RU" smtClean="0"/>
              <a:t>31.08.2020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938199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755EFAC-3043-4BA1-8248-3AFF19BCFD0D}" type="datetimeFigureOut">
              <a:rPr lang="ru-RU" smtClean="0"/>
              <a:t>31.08.2020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2327612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755EFAC-3043-4BA1-8248-3AFF19BCFD0D}" type="datetimeFigureOut">
              <a:rPr lang="ru-RU" smtClean="0"/>
              <a:t>31.08.2020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AD1A60-AA55-42C3-BE95-CC16303E4A1E}" type="slidenum">
              <a:rPr lang="ru-RU" smtClean="0"/>
              <a:t>‹#›</a:t>
            </a:fld>
            <a:endParaRPr lang="ru-RU"/>
          </a:p>
        </p:txBody>
      </p:sp>
    </p:spTree>
    <p:extLst>
      <p:ext uri="{BB962C8B-B14F-4D97-AF65-F5344CB8AC3E}">
        <p14:creationId xmlns:p14="http://schemas.microsoft.com/office/powerpoint/2010/main" val="1797447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55EFAC-3043-4BA1-8248-3AFF19BCFD0D}" type="datetimeFigureOut">
              <a:rPr lang="ru-RU" smtClean="0"/>
              <a:t>31.08.2020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AD1A60-AA55-42C3-BE95-CC16303E4A1E}" type="slidenum">
              <a:rPr lang="ru-RU" smtClean="0"/>
              <a:t>‹#›</a:t>
            </a:fld>
            <a:endParaRPr lang="ru-RU"/>
          </a:p>
        </p:txBody>
      </p:sp>
    </p:spTree>
    <p:extLst>
      <p:ext uri="{BB962C8B-B14F-4D97-AF65-F5344CB8AC3E}">
        <p14:creationId xmlns:p14="http://schemas.microsoft.com/office/powerpoint/2010/main" val="2269467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08720"/>
            <a:ext cx="7772400" cy="2691731"/>
          </a:xfrm>
        </p:spPr>
        <p:txBody>
          <a:bodyPr>
            <a:normAutofit/>
          </a:bodyPr>
          <a:lstStyle/>
          <a:p>
            <a:pPr lvl="0">
              <a:spcBef>
                <a:spcPts val="0"/>
              </a:spcBef>
            </a:pPr>
            <a:r>
              <a:rPr lang="ru-RU" sz="2800" b="1" i="1" dirty="0" smtClean="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rPr>
              <a:t>Человек и государство:  как они взаимодействуют</a:t>
            </a:r>
            <a:br>
              <a:rPr lang="ru-RU" sz="2800" b="1" i="1" dirty="0" smtClean="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rPr>
            </a:br>
            <a:r>
              <a:rPr lang="ru-RU" sz="2800" b="1" i="1" dirty="0" smtClean="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rPr>
              <a:t/>
            </a:r>
            <a:br>
              <a:rPr lang="ru-RU" sz="2800" b="1" i="1" dirty="0" smtClean="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rPr>
            </a:br>
            <a:r>
              <a:rPr lang="ru-RU" sz="2800" b="1" i="1" dirty="0" smtClean="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rPr>
              <a:t>Урок 1. Что такое налоги и зачем их платить</a:t>
            </a:r>
            <a:br>
              <a:rPr lang="ru-RU" sz="2800" b="1" i="1" dirty="0" smtClean="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rPr>
            </a:br>
            <a:endParaRPr lang="ru-RU" sz="2800" b="1" i="1" dirty="0">
              <a:ln>
                <a:solidFill>
                  <a:srgbClr val="9BBB59">
                    <a:lumMod val="50000"/>
                  </a:srgbClr>
                </a:solidFill>
              </a:ln>
              <a:solidFill>
                <a:prstClr val="black"/>
              </a:solidFill>
              <a:effectLst>
                <a:outerShdw blurRad="38100" dist="38100" dir="2700000" algn="tl">
                  <a:srgbClr val="000000">
                    <a:alpha val="43137"/>
                  </a:srgbClr>
                </a:outerShdw>
              </a:effectLst>
              <a:latin typeface="Arial Black" pitchFamily="34" charset="0"/>
              <a:ea typeface="+mn-ea"/>
              <a:cs typeface="+mn-cs"/>
            </a:endParaRPr>
          </a:p>
        </p:txBody>
      </p:sp>
      <p:sp>
        <p:nvSpPr>
          <p:cNvPr id="3" name="Подзаголовок 2"/>
          <p:cNvSpPr>
            <a:spLocks noGrp="1"/>
          </p:cNvSpPr>
          <p:nvPr>
            <p:ph type="subTitle" idx="1"/>
          </p:nvPr>
        </p:nvSpPr>
        <p:spPr>
          <a:xfrm>
            <a:off x="2267744" y="3886200"/>
            <a:ext cx="5504656" cy="1752600"/>
          </a:xfrm>
        </p:spPr>
        <p:txBody>
          <a:bodyPr>
            <a:normAutofit fontScale="92500" lnSpcReduction="10000"/>
          </a:bodyPr>
          <a:lstStyle/>
          <a:p>
            <a:pPr lvl="0" algn="r">
              <a:spcBef>
                <a:spcPts val="0"/>
              </a:spcBef>
            </a:pPr>
            <a:r>
              <a:rPr lang="ru-RU" sz="2200" dirty="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Финансовая  </a:t>
            </a:r>
          </a:p>
          <a:p>
            <a:pPr lvl="0" algn="r">
              <a:spcBef>
                <a:spcPts val="0"/>
              </a:spcBef>
            </a:pPr>
            <a:r>
              <a:rPr lang="ru-RU" sz="2200" dirty="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грамотность</a:t>
            </a:r>
          </a:p>
          <a:p>
            <a:pPr lvl="0" algn="r">
              <a:spcBef>
                <a:spcPts val="0"/>
              </a:spcBef>
            </a:pPr>
            <a:r>
              <a:rPr lang="ru-RU" sz="2200" dirty="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                                                        </a:t>
            </a:r>
            <a:r>
              <a:rPr lang="ru-RU" sz="2200" dirty="0" smtClean="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8 - 9 классы</a:t>
            </a:r>
          </a:p>
          <a:p>
            <a:pPr lvl="0" algn="r">
              <a:spcBef>
                <a:spcPts val="0"/>
              </a:spcBef>
            </a:pPr>
            <a:r>
              <a:rPr lang="ru-RU" sz="2200" dirty="0" smtClean="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Романова С.В.</a:t>
            </a:r>
          </a:p>
          <a:p>
            <a:pPr lvl="0" algn="r">
              <a:spcBef>
                <a:spcPts val="0"/>
              </a:spcBef>
            </a:pPr>
            <a:r>
              <a:rPr lang="ru-RU" sz="2200" dirty="0" smtClean="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МБОУ </a:t>
            </a:r>
            <a:r>
              <a:rPr lang="ru-RU" sz="2200" dirty="0" err="1" smtClean="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Дятьковичская</a:t>
            </a:r>
            <a:r>
              <a:rPr lang="ru-RU" sz="2200" dirty="0" smtClean="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rPr>
              <a:t> ООШ</a:t>
            </a:r>
            <a:endParaRPr lang="ru-RU" sz="2200" dirty="0">
              <a:ln>
                <a:solidFill>
                  <a:prstClr val="black"/>
                </a:solidFill>
              </a:ln>
              <a:solidFill>
                <a:prstClr val="black"/>
              </a:solidFill>
              <a:effectLst>
                <a:outerShdw blurRad="38100" dist="38100" dir="2700000" algn="tl">
                  <a:srgbClr val="000000">
                    <a:alpha val="43137"/>
                  </a:srgbClr>
                </a:outerShdw>
              </a:effectLst>
              <a:latin typeface="Arial Black" pitchFamily="34" charset="0"/>
              <a:cs typeface="Arial"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116957"/>
            <a:ext cx="381952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28017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Практическая задача</a:t>
            </a:r>
            <a:endParaRPr lang="ru-RU" b="1" dirty="0"/>
          </a:p>
        </p:txBody>
      </p:sp>
      <p:sp>
        <p:nvSpPr>
          <p:cNvPr id="3" name="Объект 2"/>
          <p:cNvSpPr>
            <a:spLocks noGrp="1"/>
          </p:cNvSpPr>
          <p:nvPr>
            <p:ph idx="1"/>
          </p:nvPr>
        </p:nvSpPr>
        <p:spPr>
          <a:xfrm>
            <a:off x="467544" y="1196752"/>
            <a:ext cx="8229600" cy="4752528"/>
          </a:xfrm>
        </p:spPr>
        <p:txBody>
          <a:bodyPr>
            <a:normAutofit fontScale="77500" lnSpcReduction="20000"/>
          </a:bodyPr>
          <a:lstStyle/>
          <a:p>
            <a:r>
              <a:rPr lang="ru-RU" dirty="0"/>
              <a:t>Антон Викторов, учащийся 9-го класса, решил поработать во время летних каникул. Когда в мае он пришёл узнать об условиях работы, ему выдали перечень документов, необходимых для заключения трудового договора, среди которых были незнакомые Антону названия (например, ИНН). Ему также вручили трудовой договор для ознакомления. При обсуждении договора с родителями Антон выяснил, что на руки будет получать не 10 тыс. руб., а 8700 руб. Антон был очень удивлён, когда узнал, что со своего заработка он должен платить налог</a:t>
            </a:r>
            <a:r>
              <a:rPr lang="ru-RU" dirty="0" smtClean="0"/>
              <a:t>.</a:t>
            </a:r>
          </a:p>
          <a:p>
            <a:pPr marL="0" indent="0">
              <a:buNone/>
            </a:pPr>
            <a:endParaRPr lang="ru-RU" dirty="0" smtClean="0"/>
          </a:p>
          <a:p>
            <a:pPr marL="0" indent="0">
              <a:buNone/>
            </a:pPr>
            <a:r>
              <a:rPr lang="ru-RU" dirty="0"/>
              <a:t>-  </a:t>
            </a:r>
            <a:r>
              <a:rPr lang="ru-RU" dirty="0" smtClean="0"/>
              <a:t>Какие </a:t>
            </a:r>
            <a:r>
              <a:rPr lang="ru-RU" dirty="0"/>
              <a:t>вопросы возникли у Антона?</a:t>
            </a:r>
          </a:p>
        </p:txBody>
      </p:sp>
    </p:spTree>
    <p:extLst>
      <p:ext uri="{BB962C8B-B14F-4D97-AF65-F5344CB8AC3E}">
        <p14:creationId xmlns:p14="http://schemas.microsoft.com/office/powerpoint/2010/main" val="3199720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Понятия урока</a:t>
            </a:r>
            <a:endParaRPr lang="ru-RU" b="1" dirty="0"/>
          </a:p>
        </p:txBody>
      </p:sp>
      <p:sp>
        <p:nvSpPr>
          <p:cNvPr id="3" name="Объект 2"/>
          <p:cNvSpPr>
            <a:spLocks noGrp="1"/>
          </p:cNvSpPr>
          <p:nvPr>
            <p:ph idx="1"/>
          </p:nvPr>
        </p:nvSpPr>
        <p:spPr/>
        <p:txBody>
          <a:bodyPr>
            <a:normAutofit/>
          </a:bodyPr>
          <a:lstStyle/>
          <a:p>
            <a:r>
              <a:rPr lang="ru-RU" sz="5400" dirty="0" smtClean="0"/>
              <a:t>Налоги </a:t>
            </a:r>
          </a:p>
          <a:p>
            <a:r>
              <a:rPr lang="ru-RU" sz="5400" dirty="0" smtClean="0"/>
              <a:t>Идентификационный номер налогоплательщика (ИНН)</a:t>
            </a:r>
          </a:p>
          <a:p>
            <a:endParaRPr lang="ru-RU" sz="5400" dirty="0"/>
          </a:p>
        </p:txBody>
      </p:sp>
    </p:spTree>
    <p:extLst>
      <p:ext uri="{BB962C8B-B14F-4D97-AF65-F5344CB8AC3E}">
        <p14:creationId xmlns:p14="http://schemas.microsoft.com/office/powerpoint/2010/main" val="2353140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575912"/>
            <a:ext cx="8208912" cy="5262979"/>
          </a:xfrm>
          <a:prstGeom prst="rect">
            <a:avLst/>
          </a:prstGeom>
        </p:spPr>
        <p:txBody>
          <a:bodyPr wrap="square">
            <a:spAutoFit/>
          </a:bodyPr>
          <a:lstStyle/>
          <a:p>
            <a:pPr marL="342900" lvl="0" indent="-342900">
              <a:spcBef>
                <a:spcPct val="20000"/>
              </a:spcBef>
              <a:buFont typeface="Arial" panose="020B0604020202020204" pitchFamily="34" charset="0"/>
              <a:buChar char="•"/>
            </a:pPr>
            <a:r>
              <a:rPr lang="ru-RU" sz="4000" b="1" dirty="0">
                <a:solidFill>
                  <a:prstClr val="black"/>
                </a:solidFill>
              </a:rPr>
              <a:t>Налоги-  </a:t>
            </a:r>
          </a:p>
          <a:p>
            <a:pPr lvl="0">
              <a:spcBef>
                <a:spcPct val="20000"/>
              </a:spcBef>
            </a:pPr>
            <a:r>
              <a:rPr lang="ru-RU" sz="4000" dirty="0">
                <a:solidFill>
                  <a:prstClr val="black"/>
                </a:solidFill>
              </a:rPr>
              <a:t>периодические принудительные платежи граждан из их имуществ и доходов, идущие на нужды государства и общества и установленные в законодательном порядке.</a:t>
            </a:r>
          </a:p>
          <a:p>
            <a:pPr marL="342900" lvl="0" indent="-342900">
              <a:spcBef>
                <a:spcPct val="20000"/>
              </a:spcBef>
              <a:buFont typeface="Arial" panose="020B0604020202020204" pitchFamily="34" charset="0"/>
              <a:buChar char="•"/>
            </a:pPr>
            <a:endParaRPr lang="ru-RU" sz="4000" dirty="0">
              <a:solidFill>
                <a:prstClr val="black"/>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2354" y="4437112"/>
            <a:ext cx="4602445"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061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457200" y="1844824"/>
            <a:ext cx="8229600" cy="4281339"/>
          </a:xfrm>
        </p:spPr>
        <p:txBody>
          <a:bodyPr>
            <a:normAutofit lnSpcReduction="10000"/>
          </a:bodyPr>
          <a:lstStyle/>
          <a:p>
            <a:endParaRPr lang="ru-RU" dirty="0" smtClean="0"/>
          </a:p>
          <a:p>
            <a:r>
              <a:rPr lang="ru-RU" b="1" dirty="0" smtClean="0"/>
              <a:t>Идентификационный </a:t>
            </a:r>
            <a:r>
              <a:rPr lang="ru-RU" b="1" dirty="0"/>
              <a:t>номер налогоплательщика- </a:t>
            </a:r>
          </a:p>
          <a:p>
            <a:pPr marL="0" indent="0">
              <a:buNone/>
            </a:pPr>
            <a:r>
              <a:rPr lang="ru-RU" dirty="0"/>
              <a:t> цифровой код, упорядочивающий учёт   налогоплательщиков в Российской Федерации. Присваивается налоговой записи как юридических, так и физических лиц в Федеральной Налоговой Службе (сокращённо — ФНС).</a:t>
            </a:r>
          </a:p>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315415"/>
            <a:ext cx="4237914" cy="3638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49111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Федеральный бюджет</a:t>
            </a:r>
            <a:endParaRPr lang="ru-RU" b="1" dirty="0"/>
          </a:p>
        </p:txBody>
      </p:sp>
      <p:sp>
        <p:nvSpPr>
          <p:cNvPr id="3" name="Объект 2"/>
          <p:cNvSpPr>
            <a:spLocks noGrp="1"/>
          </p:cNvSpPr>
          <p:nvPr>
            <p:ph idx="1"/>
          </p:nvPr>
        </p:nvSpPr>
        <p:spPr/>
        <p:txBody>
          <a:bodyPr/>
          <a:lstStyle/>
          <a:p>
            <a:endParaRPr lang="ru-RU"/>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17" y="1412776"/>
            <a:ext cx="9144000" cy="5445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41321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Практическая ситуация</a:t>
            </a:r>
            <a:endParaRPr lang="ru-RU" b="1" dirty="0"/>
          </a:p>
        </p:txBody>
      </p:sp>
      <p:sp>
        <p:nvSpPr>
          <p:cNvPr id="3" name="Объект 2"/>
          <p:cNvSpPr>
            <a:spLocks noGrp="1"/>
          </p:cNvSpPr>
          <p:nvPr>
            <p:ph idx="1"/>
          </p:nvPr>
        </p:nvSpPr>
        <p:spPr/>
        <p:txBody>
          <a:bodyPr/>
          <a:lstStyle/>
          <a:p>
            <a:r>
              <a:rPr lang="ru-RU" dirty="0"/>
              <a:t>Друг Антона решил трудоустроиться, но работать только по 3 дня в неделю. В трудовом договоре была обозначена сумма заработной платы – 6500 руб. Какую сумму в качестве налога заплатит друг Антона, если будет работать три месяца?</a:t>
            </a:r>
          </a:p>
        </p:txBody>
      </p:sp>
    </p:spTree>
    <p:extLst>
      <p:ext uri="{BB962C8B-B14F-4D97-AF65-F5344CB8AC3E}">
        <p14:creationId xmlns:p14="http://schemas.microsoft.com/office/powerpoint/2010/main" val="18523939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600" b="1" dirty="0" smtClean="0"/>
              <a:t>Рефлексия</a:t>
            </a:r>
            <a:endParaRPr lang="ru-RU" sz="6600" b="1" dirty="0"/>
          </a:p>
        </p:txBody>
      </p:sp>
      <p:sp>
        <p:nvSpPr>
          <p:cNvPr id="3" name="Объект 2"/>
          <p:cNvSpPr>
            <a:spLocks noGrp="1"/>
          </p:cNvSpPr>
          <p:nvPr>
            <p:ph idx="1"/>
          </p:nvPr>
        </p:nvSpPr>
        <p:spPr/>
        <p:txBody>
          <a:bodyPr>
            <a:normAutofit/>
          </a:bodyPr>
          <a:lstStyle/>
          <a:p>
            <a:r>
              <a:rPr lang="ru-RU" sz="6000" dirty="0"/>
              <a:t>Что вы теперь ответите  на вопросы Антона?</a:t>
            </a:r>
          </a:p>
        </p:txBody>
      </p:sp>
    </p:spTree>
    <p:extLst>
      <p:ext uri="{BB962C8B-B14F-4D97-AF65-F5344CB8AC3E}">
        <p14:creationId xmlns:p14="http://schemas.microsoft.com/office/powerpoint/2010/main" val="383756000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243</Words>
  <Application>Microsoft Office PowerPoint</Application>
  <PresentationFormat>Экран (4:3)</PresentationFormat>
  <Paragraphs>24</Paragraphs>
  <Slides>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Человек и государство:  как они взаимодействуют  Урок 1. Что такое налоги и зачем их платить </vt:lpstr>
      <vt:lpstr>Практическая задача</vt:lpstr>
      <vt:lpstr>Понятия урока</vt:lpstr>
      <vt:lpstr>Презентация PowerPoint</vt:lpstr>
      <vt:lpstr>Презентация PowerPoint</vt:lpstr>
      <vt:lpstr>Федеральный бюджет</vt:lpstr>
      <vt:lpstr>Практическая ситуация</vt:lpstr>
      <vt:lpstr>Рефлексия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Radchenko</cp:lastModifiedBy>
  <cp:revision>11</cp:revision>
  <dcterms:created xsi:type="dcterms:W3CDTF">2020-08-30T05:44:07Z</dcterms:created>
  <dcterms:modified xsi:type="dcterms:W3CDTF">2020-08-31T08:48:33Z</dcterms:modified>
</cp:coreProperties>
</file>