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7"/>
  </p:notesMasterIdLst>
  <p:handoutMasterIdLst>
    <p:handoutMasterId r:id="rId28"/>
  </p:handoutMasterIdLst>
  <p:sldIdLst>
    <p:sldId id="302" r:id="rId2"/>
    <p:sldId id="261" r:id="rId3"/>
    <p:sldId id="257" r:id="rId4"/>
    <p:sldId id="258" r:id="rId5"/>
    <p:sldId id="285" r:id="rId6"/>
    <p:sldId id="286" r:id="rId7"/>
    <p:sldId id="287" r:id="rId8"/>
    <p:sldId id="288" r:id="rId9"/>
    <p:sldId id="289" r:id="rId10"/>
    <p:sldId id="290" r:id="rId11"/>
    <p:sldId id="307" r:id="rId12"/>
    <p:sldId id="305" r:id="rId13"/>
    <p:sldId id="306" r:id="rId14"/>
    <p:sldId id="308" r:id="rId15"/>
    <p:sldId id="291" r:id="rId16"/>
    <p:sldId id="304" r:id="rId17"/>
    <p:sldId id="292" r:id="rId18"/>
    <p:sldId id="303" r:id="rId19"/>
    <p:sldId id="293" r:id="rId20"/>
    <p:sldId id="294" r:id="rId21"/>
    <p:sldId id="284" r:id="rId22"/>
    <p:sldId id="295" r:id="rId23"/>
    <p:sldId id="296" r:id="rId24"/>
    <p:sldId id="297" r:id="rId25"/>
    <p:sldId id="283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55" d="100"/>
          <a:sy n="55" d="100"/>
        </p:scale>
        <p:origin x="-614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Ctr="0" compatLnSpc="0"/>
          <a:lstStyle/>
          <a:p>
            <a:pPr hangingPunct="0">
              <a:defRPr sz="1400"/>
            </a:pPr>
            <a:endParaRPr lang="ru-RU" sz="12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3881795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Ctr="0" compatLnSpc="0"/>
          <a:lstStyle/>
          <a:p>
            <a:pPr algn="r" hangingPunct="0">
              <a:defRPr sz="1400"/>
            </a:pPr>
            <a:endParaRPr lang="ru-RU" sz="12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="b" anchorCtr="0" compatLnSpc="0"/>
          <a:lstStyle/>
          <a:p>
            <a:pPr hangingPunct="0">
              <a:defRPr sz="1400"/>
            </a:pPr>
            <a:endParaRPr lang="ru-RU" sz="12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3881795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none" lIns="78903" tIns="39452" rIns="78903" bIns="39452" anchor="b" anchorCtr="0" compatLnSpc="0"/>
          <a:lstStyle/>
          <a:p>
            <a:pPr algn="r" hangingPunct="0">
              <a:defRPr sz="1400"/>
            </a:pPr>
            <a:fld id="{B4EC5452-C937-4645-B848-69E73B74B102}" type="slidenum">
              <a:t>‹#›</a:t>
            </a:fld>
            <a:endParaRPr lang="ru-RU" sz="1200"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612566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1FA797FE-353C-4E39-B164-0F991B2AEA6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55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 noResize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Rectangle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none" lIns="90000" tIns="45000" rIns="90000" bIns="45000" anchor="ctr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 noResize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Rectangle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440"/>
          </a:xfrm>
        </p:spPr>
        <p:txBody>
          <a:bodyPr wrap="none" lIns="90000" tIns="45000" rIns="90000" bIns="45000" anchor="ctr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0D616C7-2167-4237-BAB9-F0CD76B84AB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98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D22EBD7-FDCF-4502-96E2-50C77F7CD0C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97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3050"/>
            <a:ext cx="2743200" cy="5857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3050"/>
            <a:ext cx="8077200" cy="5857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FCC8A80D-9F0A-4A83-8F90-4E0BD0D6F8A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95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37FF11E-CF60-4C9D-803E-86E8927E47A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91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D032448-092D-41C1-A7B2-24655DB3C2B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32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2B30FB06-6BF6-48A7-9CCD-2C9786D7E37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92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6E55154-94D0-4D4F-ADCC-221EE67F7B0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16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F2C3AB71-5C21-4D0E-AC81-53F348A8437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3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D460ACB-F9BF-486F-A114-BE415824042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6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B938254-ABC0-4E13-838B-F6F19F56912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95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61F1C4A6-CE98-472D-91E4-9B926F43C0A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65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/>
          <p:nvPr/>
        </p:nvSpPr>
        <p:spPr>
          <a:xfrm>
            <a:off x="609480" y="6356520"/>
            <a:ext cx="2838240" cy="36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 Box 4"/>
          <p:cNvSpPr/>
          <p:nvPr/>
        </p:nvSpPr>
        <p:spPr>
          <a:xfrm>
            <a:off x="4165560" y="6356520"/>
            <a:ext cx="3860279" cy="3646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омер слайда 1"/>
          <p:cNvSpPr txBox="1">
            <a:spLocks noGrp="1"/>
          </p:cNvSpPr>
          <p:nvPr>
            <p:ph type="sldNum" sz="quarter" idx="4"/>
          </p:nvPr>
        </p:nvSpPr>
        <p:spPr>
          <a:xfrm>
            <a:off x="8737560" y="6356520"/>
            <a:ext cx="2836080" cy="35856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Microsoft YaHei" pitchFamily="2"/>
                <a:cs typeface="Tahoma" pitchFamily="2"/>
              </a:defRPr>
            </a:lvl1pPr>
          </a:lstStyle>
          <a:p>
            <a:pPr lvl="0"/>
            <a:fld id="{44C7433F-7CE9-47C4-BE90-43B16B1D21BE}" type="slidenum">
              <a:t>‹#›</a:t>
            </a:fld>
            <a:endParaRPr lang="ru-RU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defPPr>
            <a:lvl1pPr marL="432000" lvl="0" indent="-324000" algn="l" rtl="0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1pPr>
            <a:lvl2pPr marL="864000" lvl="1" indent="-324000" algn="l" rtl="0" hangingPunct="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2pPr>
            <a:lvl3pPr marL="1295999" lvl="2" indent="-288000" algn="l" rtl="0" hangingPunct="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3pPr>
            <a:lvl4pPr marL="1728000" lvl="3" indent="-216000" algn="l" rtl="0" hangingPunct="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4pPr>
            <a:lvl5pPr marL="2160000" lvl="4" indent="-216000" algn="l" rtl="0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5pPr>
            <a:lvl6pPr marL="2592000" lvl="5" indent="-216000" algn="l" rtl="0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6pPr>
            <a:lvl7pPr marL="3024000" lvl="6" indent="-216000" algn="l" rtl="0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7pPr>
            <a:lvl8pPr marL="3456000" lvl="7" indent="-216000" algn="l" rtl="0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8pPr>
            <a:lvl9pPr marL="3887999" lvl="8" indent="-216000" algn="l" rtl="0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ru-RU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</a:defRPr>
      </a:lvl1pPr>
    </p:titleStyle>
    <p:bodyStyle>
      <a:lvl1pPr algn="l" rtl="0" hangingPunct="0">
        <a:spcBef>
          <a:spcPts val="0"/>
        </a:spcBef>
        <a:spcAft>
          <a:spcPts val="1417"/>
        </a:spcAft>
        <a:tabLst/>
        <a:defRPr lang="ru-RU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71864" y="836712"/>
            <a:ext cx="7200799" cy="554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defRPr sz="1800"/>
            </a:pPr>
            <a:r>
              <a:rPr lang="ru-RU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itchFamily="18"/>
                <a:ea typeface="Microsoft YaHei" pitchFamily="2"/>
                <a:cs typeface="Mangal" pitchFamily="2"/>
              </a:rPr>
              <a:t>       Формирование </a:t>
            </a:r>
            <a:r>
              <a:rPr lang="ru-RU" sz="54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itchFamily="18"/>
                <a:ea typeface="Microsoft YaHei" pitchFamily="2"/>
                <a:cs typeface="Mangal" pitchFamily="2"/>
              </a:rPr>
              <a:t>патриотических чувств </a:t>
            </a:r>
            <a:endParaRPr lang="ru-RU" sz="5400" b="1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itchFamily="18"/>
              <a:ea typeface="Microsoft YaHei" pitchFamily="2"/>
              <a:cs typeface="Mangal" pitchFamily="2"/>
            </a:endParaRPr>
          </a:p>
          <a:p>
            <a:pPr lvl="0">
              <a:lnSpc>
                <a:spcPct val="90000"/>
              </a:lnSpc>
              <a:defRPr sz="1800"/>
            </a:pPr>
            <a:r>
              <a:rPr lang="ru-RU" sz="54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itchFamily="18"/>
                <a:ea typeface="Microsoft YaHei" pitchFamily="2"/>
                <a:cs typeface="Mangal" pitchFamily="2"/>
              </a:rPr>
              <a:t> </a:t>
            </a:r>
            <a:r>
              <a:rPr lang="ru-RU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itchFamily="18"/>
                <a:ea typeface="Microsoft YaHei" pitchFamily="2"/>
                <a:cs typeface="Mangal" pitchFamily="2"/>
              </a:rPr>
              <a:t>   у </a:t>
            </a:r>
            <a:r>
              <a:rPr lang="ru-RU" sz="54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itchFamily="18"/>
                <a:ea typeface="Microsoft YaHei" pitchFamily="2"/>
                <a:cs typeface="Mangal" pitchFamily="2"/>
              </a:rPr>
              <a:t>дошкольников на примере знакомства со своей малой </a:t>
            </a:r>
            <a:r>
              <a:rPr lang="ru-RU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itchFamily="18"/>
                <a:ea typeface="Microsoft YaHei" pitchFamily="2"/>
                <a:cs typeface="Mangal" pitchFamily="2"/>
              </a:rPr>
              <a:t>Родиной.</a:t>
            </a:r>
            <a:endParaRPr lang="ru-RU" sz="54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itchFamily="18"/>
              <a:ea typeface="Microsoft YaHei" pitchFamily="2"/>
              <a:cs typeface="Mangal" pitchFamily="2"/>
            </a:endParaRPr>
          </a:p>
          <a:p>
            <a:pPr lvl="0" algn="ctr">
              <a:lnSpc>
                <a:spcPct val="90000"/>
              </a:lnSpc>
              <a:defRPr sz="1800"/>
            </a:pPr>
            <a:r>
              <a:rPr lang="ru-RU" sz="2400" b="1" smtClean="0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воспитателей </a:t>
            </a:r>
            <a:r>
              <a:rPr lang="ru-RU" sz="2400" b="1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подготовительной группы</a:t>
            </a:r>
          </a:p>
          <a:p>
            <a:pPr lvl="0" algn="ctr">
              <a:lnSpc>
                <a:spcPct val="90000"/>
              </a:lnSpc>
              <a:defRPr sz="1800"/>
            </a:pPr>
            <a:r>
              <a:rPr lang="ru-RU" sz="2000" b="1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МДОУ «Детский сад </a:t>
            </a:r>
            <a:r>
              <a:rPr lang="ru-RU" sz="2000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«</a:t>
            </a:r>
            <a:r>
              <a:rPr lang="ru-RU" sz="2000" b="1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КОЛОСОК</a:t>
            </a:r>
            <a:r>
              <a:rPr lang="ru-RU" sz="2000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» </a:t>
            </a:r>
            <a:r>
              <a:rPr lang="ru-RU" sz="2000" b="1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р.п.Новая Майна»</a:t>
            </a:r>
          </a:p>
          <a:p>
            <a:pPr lvl="0" algn="ctr">
              <a:lnSpc>
                <a:spcPct val="90000"/>
              </a:lnSpc>
              <a:defRPr sz="1800"/>
            </a:pPr>
            <a:r>
              <a:rPr lang="ru-RU" sz="4000" b="1" i="1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Тютюнник Светланы</a:t>
            </a:r>
            <a:r>
              <a:rPr lang="ru-RU" sz="4000" i="1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 </a:t>
            </a:r>
            <a:r>
              <a:rPr lang="ru-RU" sz="4000" b="1" i="1" smtClean="0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Юрьевны</a:t>
            </a:r>
          </a:p>
          <a:p>
            <a:pPr lvl="0" algn="ctr">
              <a:lnSpc>
                <a:spcPct val="90000"/>
              </a:lnSpc>
              <a:defRPr sz="1800"/>
            </a:pPr>
            <a:r>
              <a:rPr lang="ru-RU" sz="4000" b="1" i="1" smtClean="0">
                <a:solidFill>
                  <a:srgbClr val="000000"/>
                </a:solidFill>
                <a:latin typeface="Calibri Light" pitchFamily="18"/>
                <a:ea typeface="Microsoft YaHei" pitchFamily="2"/>
                <a:cs typeface="Mangal" pitchFamily="2"/>
              </a:rPr>
              <a:t>Атнюковой Надежды Петровны</a:t>
            </a:r>
            <a:endParaRPr lang="ru-RU" sz="4000" b="1" i="1">
              <a:solidFill>
                <a:srgbClr val="000000"/>
              </a:solidFill>
              <a:latin typeface="Calibri Light" pitchFamily="18"/>
              <a:ea typeface="Microsoft YaHei" pitchFamily="2"/>
              <a:cs typeface="Mangal" pitchFamily="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74" y="351415"/>
            <a:ext cx="4464497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1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00056" y="1700808"/>
            <a:ext cx="4799856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азработан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цикл экскурсий, которые помогают систематизировать работу по формированию у детей дошкольного возраста положительного отношения к </a:t>
            </a:r>
            <a:r>
              <a:rPr lang="ru-RU" sz="24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родному </a:t>
            </a:r>
            <a:r>
              <a:rPr lang="ru-RU" sz="2400" b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краю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2727"/>
            <a:ext cx="489654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5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32656"/>
            <a:ext cx="4608512" cy="6120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332656"/>
            <a:ext cx="5129784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4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44" y="260648"/>
            <a:ext cx="5129784" cy="63785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260648"/>
            <a:ext cx="5129784" cy="630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5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86" y="3429000"/>
            <a:ext cx="5010650" cy="33296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86" y="116632"/>
            <a:ext cx="5010650" cy="314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7" y="116632"/>
            <a:ext cx="4608511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7" y="3429000"/>
            <a:ext cx="4608511" cy="332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0" y="1772816"/>
            <a:ext cx="5400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Наиболее эффективная форма работы по ознакомлению с малой Родиной и привитию любви к родному краю – тематические прогулки, экскурсии. Ведь непосредственное восприятие изучаемого объекта значительно острее, чем повествовательное. </a:t>
            </a:r>
            <a:endParaRPr 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6672"/>
            <a:ext cx="4581116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1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83832" y="535189"/>
            <a:ext cx="7272808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        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Изучение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родных мест начинаем со знакомства с детским садом, его местонахождением. Используя повседневные наблюдения за тем, что встречают на своем пути в детский сад, замечая изменения в погоде, смену времен года, сезонные работы, производственные и социокультурные объекты,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учем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детей выделять интересное, красивое. Целевые экскурсии в магазин, школу, на почту, стадион, встречи с почтальоном,  помогают детям  понять принципы функционирования различных учреждений района, формируют у дошкольников представления о разнообразных потребностях людей и о том, кто и как заботится о жителях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поселка,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 чистоте на наших улицах.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535189"/>
            <a:ext cx="3744416" cy="574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88088" y="889844"/>
            <a:ext cx="4799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Есть много способов и средств знакомства ребенка с культурным и историческим наследием родного края. Это беседы, чтение художественной литературы, просмотр иллюстраций и фотографий, экскурсии и т.д. </a:t>
            </a:r>
            <a:endParaRPr 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9" y="332656"/>
            <a:ext cx="496855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0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84032" y="764704"/>
            <a:ext cx="5231904" cy="388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          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Особое место в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работе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отводится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созданию предметно-развивающей среды. </a:t>
            </a:r>
            <a:endParaRPr lang="ru-RU" sz="240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группе оформлены уголок патриотического воспитания, уголок родного края.  В уголке патриотического воспитания находятся фотоматериалы,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иллюстрации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61" y="332656"/>
            <a:ext cx="4507404" cy="628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43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9816" y="882878"/>
            <a:ext cx="26642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одно из самых выразительных и действенных средств – это введение ребенка в мир культуры и истории малой Родины через музейную педагогику. </a:t>
            </a:r>
            <a:endParaRPr 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83416"/>
            <a:ext cx="4104456" cy="51845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083" y="183416"/>
            <a:ext cx="429351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0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1806" y="764704"/>
            <a:ext cx="5591944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        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Непосредственное знакомство с коллекциями музеев, подлинными историческими экспонатами оказывает огромное эмоциональное воздействие на детей, а это неоценимо в формировании личности. С помощью музейных предметов происходит «погружение» ребенка в историческое прошлое и настоящее родного поселка, района. Музейная педагогика – мощное средство вхождения старшего дошкольника в мир культуры и истории </a:t>
            </a:r>
            <a:r>
              <a:rPr lang="ru-RU" sz="24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малой Родины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640"/>
            <a:ext cx="5130641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5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/>
          <p:nvPr/>
        </p:nvSpPr>
        <p:spPr>
          <a:xfrm>
            <a:off x="1981080" y="252360"/>
            <a:ext cx="8229240" cy="1188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/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7840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79" algn="l"/>
                <a:tab pos="7635960" algn="l"/>
                <a:tab pos="8085240" algn="l"/>
                <a:tab pos="8534520" algn="l"/>
                <a:tab pos="8983800" algn="l"/>
              </a:tabLst>
              <a:defRPr sz="1800"/>
            </a:pPr>
            <a:r>
              <a:rPr lang="ru-RU" sz="36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Monotype Corsiva" pitchFamily="66"/>
                <a:ea typeface="Microsoft YaHei" pitchFamily="1"/>
                <a:cs typeface="Mangal" pitchFamily="2"/>
              </a:rPr>
              <a:t>«Гражданско-правовое воспитание дошкольников»</a:t>
            </a:r>
          </a:p>
        </p:txBody>
      </p:sp>
      <p:sp>
        <p:nvSpPr>
          <p:cNvPr id="3" name="Text Box 2"/>
          <p:cNvSpPr/>
          <p:nvPr/>
        </p:nvSpPr>
        <p:spPr>
          <a:xfrm>
            <a:off x="6318360" y="1219320"/>
            <a:ext cx="5397120" cy="2185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/>
          <a:lstStyle/>
          <a:p>
            <a:pPr marL="341280" marR="0" lvl="0" indent="-33624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682560" algn="l"/>
                <a:tab pos="1130399" algn="l"/>
                <a:tab pos="1579680" algn="l"/>
                <a:tab pos="2028960" algn="l"/>
                <a:tab pos="2477880" algn="l"/>
                <a:tab pos="2927160" algn="l"/>
                <a:tab pos="3376439" algn="l"/>
                <a:tab pos="3825720" algn="l"/>
                <a:tab pos="4275000" algn="l"/>
                <a:tab pos="4724280" algn="l"/>
                <a:tab pos="5173560" algn="l"/>
                <a:tab pos="5622840" algn="l"/>
                <a:tab pos="6072120" algn="l"/>
                <a:tab pos="6521400" algn="l"/>
                <a:tab pos="6970680" algn="l"/>
                <a:tab pos="7419960" algn="l"/>
                <a:tab pos="7869240" algn="l"/>
                <a:tab pos="8318520" algn="l"/>
                <a:tab pos="8767800" algn="l"/>
                <a:tab pos="9217080" algn="l"/>
                <a:tab pos="9666360" algn="l"/>
              </a:tabLst>
              <a:defRPr sz="1800"/>
            </a:pPr>
            <a:endParaRPr lang="ru-RU" sz="1600" b="1" i="1" u="none" strike="noStrike" kern="1200" spc="0">
              <a:ln>
                <a:noFill/>
              </a:ln>
              <a:solidFill>
                <a:srgbClr val="000000"/>
              </a:solidFill>
              <a:latin typeface="Arial" pitchFamily="34"/>
              <a:ea typeface="Microsoft YaHei" pitchFamily="1"/>
              <a:cs typeface="Mangal" pitchFamily="2"/>
            </a:endParaRPr>
          </a:p>
          <a:p>
            <a:pPr marL="144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342720" algn="l"/>
                <a:tab pos="790559" algn="l"/>
                <a:tab pos="1239840" algn="l"/>
                <a:tab pos="1689120" algn="l"/>
                <a:tab pos="2138040" algn="l"/>
                <a:tab pos="2587320" algn="l"/>
                <a:tab pos="3036599" algn="l"/>
                <a:tab pos="3485880" algn="l"/>
                <a:tab pos="3935160" algn="l"/>
                <a:tab pos="4384440" algn="l"/>
                <a:tab pos="4833720" algn="l"/>
                <a:tab pos="5283000" algn="l"/>
                <a:tab pos="5732280" algn="l"/>
                <a:tab pos="6181560" algn="l"/>
                <a:tab pos="6630840" algn="l"/>
                <a:tab pos="7080120" algn="l"/>
                <a:tab pos="7529400" algn="l"/>
                <a:tab pos="7978680" algn="l"/>
                <a:tab pos="8427960" algn="l"/>
                <a:tab pos="8877240" algn="l"/>
                <a:tab pos="9326520" algn="l"/>
              </a:tabLst>
              <a:defRPr sz="1800"/>
            </a:pPr>
            <a:r>
              <a:rPr lang="ru-RU" sz="2400" b="1" i="1" u="sng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34"/>
                <a:ea typeface="Microsoft YaHei" pitchFamily="1"/>
                <a:cs typeface="Mangal" pitchFamily="2"/>
              </a:rPr>
              <a:t>Цель гражданского воспитания</a:t>
            </a:r>
            <a:r>
              <a:rPr lang="ru-RU" sz="2400" b="1" i="1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34"/>
                <a:ea typeface="Microsoft YaHei" pitchFamily="1"/>
                <a:cs typeface="Mangal" pitchFamily="2"/>
              </a:rPr>
              <a:t>: содействовать формированию у ребенка активной социальной позиции участника и созидателя общественной жизни.</a:t>
            </a:r>
          </a:p>
        </p:txBody>
      </p:sp>
      <p:sp>
        <p:nvSpPr>
          <p:cNvPr id="4" name="Text Box 3"/>
          <p:cNvSpPr/>
          <p:nvPr/>
        </p:nvSpPr>
        <p:spPr>
          <a:xfrm>
            <a:off x="6095880" y="3944880"/>
            <a:ext cx="5841720" cy="2187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/>
          <a:lstStyle/>
          <a:p>
            <a:pPr marL="343080" marR="0" lvl="0" indent="-33624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686160" algn="l"/>
                <a:tab pos="1133639" algn="l"/>
                <a:tab pos="1582920" algn="l"/>
                <a:tab pos="2032199" algn="l"/>
                <a:tab pos="2481480" algn="l"/>
                <a:tab pos="2930760" algn="l"/>
                <a:tab pos="3380040" algn="l"/>
                <a:tab pos="3829319" algn="l"/>
                <a:tab pos="4278600" algn="l"/>
                <a:tab pos="4727880" algn="l"/>
                <a:tab pos="5177160" algn="l"/>
                <a:tab pos="5626440" algn="l"/>
                <a:tab pos="6075720" algn="l"/>
                <a:tab pos="6524640" algn="l"/>
                <a:tab pos="6973920" algn="l"/>
                <a:tab pos="7423200" algn="l"/>
                <a:tab pos="7872480" algn="l"/>
                <a:tab pos="8321760" algn="l"/>
                <a:tab pos="8771040" algn="l"/>
                <a:tab pos="9220320" algn="l"/>
                <a:tab pos="9669600" algn="l"/>
              </a:tabLst>
              <a:defRPr sz="1800"/>
            </a:pPr>
            <a:r>
              <a:rPr lang="ru-RU" sz="2000" b="1" i="1" u="sng" strike="noStrike" kern="1200" spc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icrosoft YaHei" pitchFamily="1"/>
                <a:cs typeface="Mangal" pitchFamily="2"/>
              </a:rPr>
              <a:t>    </a:t>
            </a:r>
            <a:r>
              <a:rPr lang="ru-RU" sz="2400" b="1" i="1" u="sng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34"/>
                <a:ea typeface="Microsoft YaHei" pitchFamily="1"/>
                <a:cs typeface="Mangal" pitchFamily="2"/>
              </a:rPr>
              <a:t>Цель правового воспитания: </a:t>
            </a:r>
            <a:r>
              <a:rPr lang="ru-RU" sz="2400" b="1" i="1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34"/>
                <a:ea typeface="Microsoft YaHei" pitchFamily="1"/>
                <a:cs typeface="Mangal" pitchFamily="2"/>
              </a:rPr>
              <a:t>обеспечить приобщение дошкольника к общей культуре общества, культурным ценностям и овладения социальными нормами и правами поведения.</a:t>
            </a:r>
          </a:p>
          <a:p>
            <a:pPr marL="343080" marR="0" lvl="0" indent="-33624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686160" algn="l"/>
                <a:tab pos="1133639" algn="l"/>
                <a:tab pos="1582920" algn="l"/>
                <a:tab pos="2032199" algn="l"/>
                <a:tab pos="2481480" algn="l"/>
                <a:tab pos="2930760" algn="l"/>
                <a:tab pos="3380040" algn="l"/>
                <a:tab pos="3829319" algn="l"/>
                <a:tab pos="4278600" algn="l"/>
                <a:tab pos="4727880" algn="l"/>
                <a:tab pos="5177160" algn="l"/>
                <a:tab pos="5626440" algn="l"/>
                <a:tab pos="6075720" algn="l"/>
                <a:tab pos="6524640" algn="l"/>
                <a:tab pos="6973920" algn="l"/>
                <a:tab pos="7423200" algn="l"/>
                <a:tab pos="7872480" algn="l"/>
                <a:tab pos="8321760" algn="l"/>
                <a:tab pos="8771040" algn="l"/>
                <a:tab pos="9220320" algn="l"/>
                <a:tab pos="9669600" algn="l"/>
              </a:tabLst>
              <a:defRPr sz="1800"/>
            </a:pPr>
            <a:endParaRPr lang="ru-RU" sz="1600" b="1" i="1" u="none" strike="noStrike" kern="1200" spc="0">
              <a:ln>
                <a:noFill/>
              </a:ln>
              <a:solidFill>
                <a:srgbClr val="000000"/>
              </a:solidFill>
              <a:latin typeface="Calibri" pitchFamily="34"/>
              <a:ea typeface="Microsoft YaHei" pitchFamily="1"/>
              <a:cs typeface="Mangal" pitchFamily="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5889" y="1645596"/>
            <a:ext cx="5482119" cy="41115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47928" y="548680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/>
                <a:ea typeface="Times New Roman"/>
              </a:rPr>
              <a:t>           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 В нашем детском саду имеется мини-музей «Комната старинного быта». При посещении мини-музея дети знакомятся с предметами быта наших предков, их названиями, предназначением, способами действия с ними. В музее представлены различные старинные предметы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</a:rPr>
              <a:t> (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коромысло, ухват, прялка, рубель), предметы посуды  (горшки, кринки, бутыли, миски), настоящая люлька, самовары, домотканые коврики, занавески, подзоры, рушники, предметы одежды. </a:t>
            </a:r>
            <a:endParaRPr 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19692"/>
            <a:ext cx="4293513" cy="5717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98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63952" y="260648"/>
            <a:ext cx="6264696" cy="698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 sz="1800"/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b="1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Работа с родителями  по гражданско - правовому и патриотическому просвещению</a:t>
            </a:r>
          </a:p>
          <a:p>
            <a:pPr lvl="0">
              <a:buClr>
                <a:srgbClr val="000000"/>
              </a:buClr>
              <a:buSzPct val="45000"/>
              <a:buFont typeface="Arial" pitchFamily="32"/>
              <a:buChar char="•"/>
              <a:defRPr sz="1800"/>
            </a:pPr>
            <a:r>
              <a:rPr lang="ru-RU" sz="20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В группе оформлены информационный стенд «Защита прав ребенка»; альбом «Моя Родина – Россия»;</a:t>
            </a:r>
          </a:p>
          <a:p>
            <a:pPr lvl="0">
              <a:buClr>
                <a:srgbClr val="000000"/>
              </a:buClr>
              <a:buSzPct val="45000"/>
              <a:buFont typeface="Arial" pitchFamily="32"/>
              <a:buChar char="•"/>
              <a:defRPr sz="1800"/>
            </a:pPr>
            <a:r>
              <a:rPr lang="ru-RU" sz="20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Организуются консультации, беседы с проведением анкетирования родителей «Я и мой ребенок», «Игры наших бабушек»;</a:t>
            </a:r>
          </a:p>
          <a:p>
            <a:pPr lvl="0">
              <a:buClr>
                <a:srgbClr val="000000"/>
              </a:buClr>
              <a:buSzPct val="45000"/>
              <a:defRPr sz="1800"/>
            </a:pPr>
            <a:r>
              <a:rPr lang="ru-RU" sz="20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.Проводится выставка семейных работ «Мама, папа, я - счастливая семья», «Красота родного края»,.</a:t>
            </a:r>
          </a:p>
          <a:p>
            <a:pPr lvl="0">
              <a:buClr>
                <a:srgbClr val="000000"/>
              </a:buClr>
              <a:buSzPct val="45000"/>
              <a:buFont typeface="Arial" pitchFamily="32"/>
              <a:buChar char="•"/>
              <a:defRPr sz="1800"/>
            </a:pPr>
            <a:r>
              <a:rPr lang="ru-RU" sz="20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Составляется социальный паспорт каждой семьи;</a:t>
            </a:r>
          </a:p>
          <a:p>
            <a:pPr lvl="0">
              <a:buClr>
                <a:srgbClr val="000000"/>
              </a:buClr>
              <a:buSzPct val="45000"/>
              <a:buFont typeface="Arial" pitchFamily="32"/>
              <a:buChar char="•"/>
              <a:defRPr sz="1800"/>
            </a:pPr>
            <a:r>
              <a:rPr lang="ru-RU" sz="20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Организуется посещение семей с целью оценки взаимодействия взрослого с ребенком;</a:t>
            </a:r>
          </a:p>
          <a:p>
            <a:pPr lvl="0">
              <a:buClr>
                <a:srgbClr val="000000"/>
              </a:buClr>
              <a:buSzPct val="45000"/>
              <a:buFont typeface="Arial" pitchFamily="32"/>
              <a:buChar char="•"/>
              <a:defRPr sz="1800"/>
            </a:pPr>
            <a:r>
              <a:rPr lang="ru-RU" sz="20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Проводятся родительские собрания, групповые и индивидуальные консультации по вопросам гражданско-правового и патриотического воспитания;</a:t>
            </a:r>
          </a:p>
          <a:p>
            <a:pPr lvl="0">
              <a:buClr>
                <a:srgbClr val="000000"/>
              </a:buClr>
              <a:buSzPct val="45000"/>
              <a:buFont typeface="Arial" pitchFamily="32"/>
              <a:buChar char="•"/>
              <a:defRPr sz="1800"/>
            </a:pPr>
            <a:r>
              <a:rPr lang="ru-RU" sz="20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Ознакомления с нормативно –правовой документацией;</a:t>
            </a:r>
          </a:p>
          <a:p>
            <a:pPr lvl="0">
              <a:buClr>
                <a:srgbClr val="000000"/>
              </a:buClr>
              <a:buSzPct val="45000"/>
              <a:buFont typeface="Arial" pitchFamily="32"/>
              <a:buChar char="•"/>
              <a:defRPr sz="1800"/>
            </a:pPr>
            <a:endParaRPr lang="ru-RU" sz="2400">
              <a:solidFill>
                <a:srgbClr val="595959"/>
              </a:solidFill>
              <a:latin typeface="Euphemia" pitchFamily="18"/>
              <a:ea typeface="Microsoft YaHei" pitchFamily="2"/>
              <a:cs typeface="Mangal" pitchFamily="2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</a:t>
            </a: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240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4205599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88" y="1268760"/>
            <a:ext cx="5371464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91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3912" y="692696"/>
            <a:ext cx="6096000" cy="47375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Все это оказывает  эмоциональное воздействие на детей и служит основой для понимания истории родного края, приобщения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культуре радного края,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помогает знакомить детей с окружающим миром. Перед детьми открываются двери в прошлое родного района,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поселка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мир великого подвига, связанного с Великой Отечественной войной, в мир традиций нашего района, истории его жителей.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1" y="116632"/>
            <a:ext cx="4914617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6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32304" y="614729"/>
            <a:ext cx="2997874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Суть патриотического воспитания состоит в том, чтобы посеять и взрастить в детской душе семена любви к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подвигам своих земляков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к  своей </a:t>
            </a:r>
            <a:r>
              <a:rPr lang="ru-RU" sz="24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малой Родине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74" y="116632"/>
            <a:ext cx="8399883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0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3352" y="620688"/>
            <a:ext cx="6012668" cy="55806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08168" y="692696"/>
            <a:ext cx="2615952" cy="4312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Это и есть самый естественный, а потому и верный способ патриотического воспитания, воспитания чувства любви к Отечеству.</a:t>
            </a:r>
            <a:endParaRPr lang="ru-RU" sz="240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</a:t>
            </a:r>
            <a:endParaRPr lang="ru-RU" sz="240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582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36840" y="0"/>
            <a:ext cx="5675040" cy="38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100240" y="2249640"/>
            <a:ext cx="7848360" cy="3096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916600" y="3456000"/>
            <a:ext cx="4571640" cy="323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764338" y="1084263"/>
            <a:ext cx="5427662" cy="3713162"/>
          </a:xfrm>
        </p:spPr>
        <p:txBody>
          <a:bodyPr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Проблема воспитания подрастающего поколения во все времена была одной из самых важных и насущных проблем общества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Особую остроту эта проблема приобрела в наше время. Современная жизнь диктует необходимость возвращения к приоритетам любви к Отечеству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 этот процесс должен начинаться в дошкольном детстве.</a:t>
            </a:r>
          </a:p>
        </p:txBody>
      </p:sp>
      <p:sp>
        <p:nvSpPr>
          <p:cNvPr id="4" name="Солнце 6"/>
          <p:cNvSpPr/>
          <p:nvPr/>
        </p:nvSpPr>
        <p:spPr>
          <a:xfrm>
            <a:off x="9220320" y="207360"/>
            <a:ext cx="914039" cy="914039"/>
          </a:xfrm>
          <a:custGeom>
            <a:avLst>
              <a:gd name="f0" fmla="val 54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*/ 5419351 1 1725033"/>
              <a:gd name="f8" fmla="+- 0 0 10800"/>
              <a:gd name="f9" fmla="+- 10800 0 10800"/>
              <a:gd name="f10" fmla="val 2700"/>
              <a:gd name="f11" fmla="val 10125"/>
              <a:gd name="f12" fmla="val -2147483647"/>
              <a:gd name="f13" fmla="val 2147483647"/>
              <a:gd name="f14" fmla="val 10800"/>
              <a:gd name="f15" fmla="+- 0 0 0"/>
              <a:gd name="f16" fmla="+- 0 0 360"/>
              <a:gd name="f17" fmla="*/ f4 1 21600"/>
              <a:gd name="f18" fmla="*/ f5 1 21600"/>
              <a:gd name="f19" fmla="*/ f7 1 180"/>
              <a:gd name="f20" fmla="pin 2700 f0 10125"/>
              <a:gd name="f21" fmla="*/ 0 f7 1"/>
              <a:gd name="f22" fmla="*/ f15 f1 1"/>
              <a:gd name="f23" fmla="*/ f16 f1 1"/>
              <a:gd name="f24" fmla="+- f20 0 2700"/>
              <a:gd name="f25" fmla="+- 10125 0 f20"/>
              <a:gd name="f26" fmla="*/ 45 f19 1"/>
              <a:gd name="f27" fmla="*/ 90 f19 1"/>
              <a:gd name="f28" fmla="*/ 135 f19 1"/>
              <a:gd name="f29" fmla="*/ 180 f19 1"/>
              <a:gd name="f30" fmla="*/ 225 f19 1"/>
              <a:gd name="f31" fmla="*/ 270 f19 1"/>
              <a:gd name="f32" fmla="*/ 315 f19 1"/>
              <a:gd name="f33" fmla="+- f20 0 10800"/>
              <a:gd name="f34" fmla="+- 10800 0 f20"/>
              <a:gd name="f35" fmla="*/ f20 f17 1"/>
              <a:gd name="f36" fmla="*/ 10800 f18 1"/>
              <a:gd name="f37" fmla="*/ f21 1 f3"/>
              <a:gd name="f38" fmla="*/ f22 1 f3"/>
              <a:gd name="f39" fmla="*/ f23 1 f3"/>
              <a:gd name="f40" fmla="*/ 10800 f17 1"/>
              <a:gd name="f41" fmla="*/ 0 f18 1"/>
              <a:gd name="f42" fmla="*/ 0 f17 1"/>
              <a:gd name="f43" fmla="*/ 21600 f18 1"/>
              <a:gd name="f44" fmla="*/ 21600 f17 1"/>
              <a:gd name="f45" fmla="*/ f24 5080 1"/>
              <a:gd name="f46" fmla="*/ f25 2120 1"/>
              <a:gd name="f47" fmla="+- 0 0 f26"/>
              <a:gd name="f48" fmla="+- 0 0 f27"/>
              <a:gd name="f49" fmla="+- 0 0 f28"/>
              <a:gd name="f50" fmla="+- 0 0 f29"/>
              <a:gd name="f51" fmla="+- 0 0 f30"/>
              <a:gd name="f52" fmla="+- 0 0 f31"/>
              <a:gd name="f53" fmla="+- 0 0 f32"/>
              <a:gd name="f54" fmla="+- 0 0 f37"/>
              <a:gd name="f55" fmla="*/ f34 f34 1"/>
              <a:gd name="f56" fmla="+- f38 0 f2"/>
              <a:gd name="f57" fmla="+- f39 0 f2"/>
              <a:gd name="f58" fmla="*/ f45 1 7425"/>
              <a:gd name="f59" fmla="*/ f46 1 7425"/>
              <a:gd name="f60" fmla="*/ f47 f1 1"/>
              <a:gd name="f61" fmla="*/ f48 f1 1"/>
              <a:gd name="f62" fmla="*/ f49 f1 1"/>
              <a:gd name="f63" fmla="*/ f50 f1 1"/>
              <a:gd name="f64" fmla="*/ f51 f1 1"/>
              <a:gd name="f65" fmla="*/ f52 f1 1"/>
              <a:gd name="f66" fmla="*/ f53 f1 1"/>
              <a:gd name="f67" fmla="*/ f54 f1 1"/>
              <a:gd name="f68" fmla="+- f57 0 f56"/>
              <a:gd name="f69" fmla="+- f58 2540 0"/>
              <a:gd name="f70" fmla="+- f59 210 0"/>
              <a:gd name="f71" fmla="*/ f60 1 f7"/>
              <a:gd name="f72" fmla="*/ f61 1 f7"/>
              <a:gd name="f73" fmla="*/ f62 1 f7"/>
              <a:gd name="f74" fmla="*/ f63 1 f7"/>
              <a:gd name="f75" fmla="*/ f64 1 f7"/>
              <a:gd name="f76" fmla="*/ f65 1 f7"/>
              <a:gd name="f77" fmla="*/ f66 1 f7"/>
              <a:gd name="f78" fmla="*/ f67 1 f7"/>
              <a:gd name="f79" fmla="+- 10800 f70 0"/>
              <a:gd name="f80" fmla="+- 10800 0 f70"/>
              <a:gd name="f81" fmla="+- f71 0 f2"/>
              <a:gd name="f82" fmla="+- f69 0 10800"/>
              <a:gd name="f83" fmla="+- f72 0 f2"/>
              <a:gd name="f84" fmla="+- f73 0 f2"/>
              <a:gd name="f85" fmla="+- f74 0 f2"/>
              <a:gd name="f86" fmla="+- f75 0 f2"/>
              <a:gd name="f87" fmla="+- f76 0 f2"/>
              <a:gd name="f88" fmla="+- f77 0 f2"/>
              <a:gd name="f89" fmla="+- f78 0 f2"/>
              <a:gd name="f90" fmla="sin 1 f81"/>
              <a:gd name="f91" fmla="cos 1 f81"/>
              <a:gd name="f92" fmla="+- f79 0 10800"/>
              <a:gd name="f93" fmla="+- f80 0 10800"/>
              <a:gd name="f94" fmla="sin 1 f83"/>
              <a:gd name="f95" fmla="cos 1 f83"/>
              <a:gd name="f96" fmla="sin 1 f84"/>
              <a:gd name="f97" fmla="cos 1 f84"/>
              <a:gd name="f98" fmla="sin 1 f85"/>
              <a:gd name="f99" fmla="cos 1 f85"/>
              <a:gd name="f100" fmla="sin 1 f86"/>
              <a:gd name="f101" fmla="cos 1 f86"/>
              <a:gd name="f102" fmla="sin 1 f87"/>
              <a:gd name="f103" fmla="cos 1 f87"/>
              <a:gd name="f104" fmla="sin 1 f88"/>
              <a:gd name="f105" fmla="cos 1 f88"/>
              <a:gd name="f106" fmla="cos 1 f89"/>
              <a:gd name="f107" fmla="sin 1 f89"/>
              <a:gd name="f108" fmla="+- 0 0 f90"/>
              <a:gd name="f109" fmla="+- 0 0 f91"/>
              <a:gd name="f110" fmla="+- 0 0 f94"/>
              <a:gd name="f111" fmla="+- 0 0 f95"/>
              <a:gd name="f112" fmla="+- 0 0 f96"/>
              <a:gd name="f113" fmla="+- 0 0 f97"/>
              <a:gd name="f114" fmla="+- 0 0 f98"/>
              <a:gd name="f115" fmla="+- 0 0 f99"/>
              <a:gd name="f116" fmla="+- 0 0 f100"/>
              <a:gd name="f117" fmla="+- 0 0 f101"/>
              <a:gd name="f118" fmla="+- 0 0 f102"/>
              <a:gd name="f119" fmla="+- 0 0 f103"/>
              <a:gd name="f120" fmla="+- 0 0 f104"/>
              <a:gd name="f121" fmla="+- 0 0 f105"/>
              <a:gd name="f122" fmla="+- 0 0 f106"/>
              <a:gd name="f123" fmla="+- 0 0 f107"/>
              <a:gd name="f124" fmla="*/ f108 f8 1"/>
              <a:gd name="f125" fmla="*/ f109 f9 1"/>
              <a:gd name="f126" fmla="*/ f109 f8 1"/>
              <a:gd name="f127" fmla="*/ f108 f9 1"/>
              <a:gd name="f128" fmla="*/ f108 f82 1"/>
              <a:gd name="f129" fmla="*/ f109 f92 1"/>
              <a:gd name="f130" fmla="*/ f109 f82 1"/>
              <a:gd name="f131" fmla="*/ f108 f92 1"/>
              <a:gd name="f132" fmla="*/ f109 f93 1"/>
              <a:gd name="f133" fmla="*/ f108 f93 1"/>
              <a:gd name="f134" fmla="*/ f110 f8 1"/>
              <a:gd name="f135" fmla="*/ f111 f9 1"/>
              <a:gd name="f136" fmla="*/ f111 f8 1"/>
              <a:gd name="f137" fmla="*/ f110 f9 1"/>
              <a:gd name="f138" fmla="*/ f110 f82 1"/>
              <a:gd name="f139" fmla="*/ f111 f92 1"/>
              <a:gd name="f140" fmla="*/ f111 f82 1"/>
              <a:gd name="f141" fmla="*/ f110 f92 1"/>
              <a:gd name="f142" fmla="*/ f111 f93 1"/>
              <a:gd name="f143" fmla="*/ f110 f93 1"/>
              <a:gd name="f144" fmla="*/ f112 f8 1"/>
              <a:gd name="f145" fmla="*/ f113 f9 1"/>
              <a:gd name="f146" fmla="*/ f113 f8 1"/>
              <a:gd name="f147" fmla="*/ f112 f9 1"/>
              <a:gd name="f148" fmla="*/ f112 f82 1"/>
              <a:gd name="f149" fmla="*/ f113 f92 1"/>
              <a:gd name="f150" fmla="*/ f113 f82 1"/>
              <a:gd name="f151" fmla="*/ f112 f92 1"/>
              <a:gd name="f152" fmla="*/ f113 f93 1"/>
              <a:gd name="f153" fmla="*/ f112 f93 1"/>
              <a:gd name="f154" fmla="*/ f114 f8 1"/>
              <a:gd name="f155" fmla="*/ f115 f9 1"/>
              <a:gd name="f156" fmla="*/ f115 f8 1"/>
              <a:gd name="f157" fmla="*/ f114 f9 1"/>
              <a:gd name="f158" fmla="*/ f114 f82 1"/>
              <a:gd name="f159" fmla="*/ f115 f92 1"/>
              <a:gd name="f160" fmla="*/ f115 f82 1"/>
              <a:gd name="f161" fmla="*/ f114 f92 1"/>
              <a:gd name="f162" fmla="*/ f115 f93 1"/>
              <a:gd name="f163" fmla="*/ f114 f93 1"/>
              <a:gd name="f164" fmla="*/ f116 f8 1"/>
              <a:gd name="f165" fmla="*/ f117 f9 1"/>
              <a:gd name="f166" fmla="*/ f117 f8 1"/>
              <a:gd name="f167" fmla="*/ f116 f9 1"/>
              <a:gd name="f168" fmla="*/ f116 f82 1"/>
              <a:gd name="f169" fmla="*/ f117 f92 1"/>
              <a:gd name="f170" fmla="*/ f117 f82 1"/>
              <a:gd name="f171" fmla="*/ f116 f92 1"/>
              <a:gd name="f172" fmla="*/ f117 f93 1"/>
              <a:gd name="f173" fmla="*/ f116 f93 1"/>
              <a:gd name="f174" fmla="*/ f118 f8 1"/>
              <a:gd name="f175" fmla="*/ f119 f9 1"/>
              <a:gd name="f176" fmla="*/ f119 f8 1"/>
              <a:gd name="f177" fmla="*/ f118 f9 1"/>
              <a:gd name="f178" fmla="*/ f118 f82 1"/>
              <a:gd name="f179" fmla="*/ f119 f92 1"/>
              <a:gd name="f180" fmla="*/ f119 f82 1"/>
              <a:gd name="f181" fmla="*/ f118 f92 1"/>
              <a:gd name="f182" fmla="*/ f119 f93 1"/>
              <a:gd name="f183" fmla="*/ f118 f93 1"/>
              <a:gd name="f184" fmla="*/ f120 f8 1"/>
              <a:gd name="f185" fmla="*/ f121 f9 1"/>
              <a:gd name="f186" fmla="*/ f121 f8 1"/>
              <a:gd name="f187" fmla="*/ f120 f9 1"/>
              <a:gd name="f188" fmla="*/ f120 f82 1"/>
              <a:gd name="f189" fmla="*/ f121 f92 1"/>
              <a:gd name="f190" fmla="*/ f121 f82 1"/>
              <a:gd name="f191" fmla="*/ f120 f92 1"/>
              <a:gd name="f192" fmla="*/ f121 f93 1"/>
              <a:gd name="f193" fmla="*/ f120 f93 1"/>
              <a:gd name="f194" fmla="*/ f108 f33 1"/>
              <a:gd name="f195" fmla="*/ f116 f33 1"/>
              <a:gd name="f196" fmla="*/ f34 f122 1"/>
              <a:gd name="f197" fmla="*/ f34 f123 1"/>
              <a:gd name="f198" fmla="+- f124 f125 0"/>
              <a:gd name="f199" fmla="+- f126 0 f127"/>
              <a:gd name="f200" fmla="+- f128 f129 0"/>
              <a:gd name="f201" fmla="+- f130 0 f131"/>
              <a:gd name="f202" fmla="+- f128 f132 0"/>
              <a:gd name="f203" fmla="+- f130 0 f133"/>
              <a:gd name="f204" fmla="+- f134 f135 0"/>
              <a:gd name="f205" fmla="+- f136 0 f137"/>
              <a:gd name="f206" fmla="+- f138 f139 0"/>
              <a:gd name="f207" fmla="+- f140 0 f141"/>
              <a:gd name="f208" fmla="+- f138 f142 0"/>
              <a:gd name="f209" fmla="+- f140 0 f143"/>
              <a:gd name="f210" fmla="+- f144 f145 0"/>
              <a:gd name="f211" fmla="+- f146 0 f147"/>
              <a:gd name="f212" fmla="+- f148 f149 0"/>
              <a:gd name="f213" fmla="+- f150 0 f151"/>
              <a:gd name="f214" fmla="+- f148 f152 0"/>
              <a:gd name="f215" fmla="+- f150 0 f153"/>
              <a:gd name="f216" fmla="+- f154 f155 0"/>
              <a:gd name="f217" fmla="+- f156 0 f157"/>
              <a:gd name="f218" fmla="+- f158 f159 0"/>
              <a:gd name="f219" fmla="+- f160 0 f161"/>
              <a:gd name="f220" fmla="+- f158 f162 0"/>
              <a:gd name="f221" fmla="+- f160 0 f163"/>
              <a:gd name="f222" fmla="+- f164 f165 0"/>
              <a:gd name="f223" fmla="+- f166 0 f167"/>
              <a:gd name="f224" fmla="+- f168 f169 0"/>
              <a:gd name="f225" fmla="+- f170 0 f171"/>
              <a:gd name="f226" fmla="+- f168 f172 0"/>
              <a:gd name="f227" fmla="+- f170 0 f173"/>
              <a:gd name="f228" fmla="+- f174 f175 0"/>
              <a:gd name="f229" fmla="+- f176 0 f177"/>
              <a:gd name="f230" fmla="+- f178 f179 0"/>
              <a:gd name="f231" fmla="+- f180 0 f181"/>
              <a:gd name="f232" fmla="+- f178 f182 0"/>
              <a:gd name="f233" fmla="+- f180 0 f183"/>
              <a:gd name="f234" fmla="+- f184 f185 0"/>
              <a:gd name="f235" fmla="+- f186 0 f187"/>
              <a:gd name="f236" fmla="+- f188 f189 0"/>
              <a:gd name="f237" fmla="+- f190 0 f191"/>
              <a:gd name="f238" fmla="+- f188 f192 0"/>
              <a:gd name="f239" fmla="+- f190 0 f193"/>
              <a:gd name="f240" fmla="+- f194 f125 0"/>
              <a:gd name="f241" fmla="+- f195 f165 0"/>
              <a:gd name="f242" fmla="*/ f196 f196 1"/>
              <a:gd name="f243" fmla="*/ f197 f197 1"/>
              <a:gd name="f244" fmla="+- f198 10800 0"/>
              <a:gd name="f245" fmla="+- 0 0 f199"/>
              <a:gd name="f246" fmla="+- f200 10800 0"/>
              <a:gd name="f247" fmla="+- 0 0 f201"/>
              <a:gd name="f248" fmla="+- f202 10800 0"/>
              <a:gd name="f249" fmla="+- 0 0 f203"/>
              <a:gd name="f250" fmla="+- f204 10800 0"/>
              <a:gd name="f251" fmla="+- 0 0 f205"/>
              <a:gd name="f252" fmla="+- f206 10800 0"/>
              <a:gd name="f253" fmla="+- 0 0 f207"/>
              <a:gd name="f254" fmla="+- f208 10800 0"/>
              <a:gd name="f255" fmla="+- 0 0 f209"/>
              <a:gd name="f256" fmla="+- f210 10800 0"/>
              <a:gd name="f257" fmla="+- 0 0 f211"/>
              <a:gd name="f258" fmla="+- f212 10800 0"/>
              <a:gd name="f259" fmla="+- 0 0 f213"/>
              <a:gd name="f260" fmla="+- f214 10800 0"/>
              <a:gd name="f261" fmla="+- 0 0 f215"/>
              <a:gd name="f262" fmla="+- f216 10800 0"/>
              <a:gd name="f263" fmla="+- 0 0 f217"/>
              <a:gd name="f264" fmla="+- f218 10800 0"/>
              <a:gd name="f265" fmla="+- 0 0 f219"/>
              <a:gd name="f266" fmla="+- f220 10800 0"/>
              <a:gd name="f267" fmla="+- 0 0 f221"/>
              <a:gd name="f268" fmla="+- f222 10800 0"/>
              <a:gd name="f269" fmla="+- 0 0 f223"/>
              <a:gd name="f270" fmla="+- f224 10800 0"/>
              <a:gd name="f271" fmla="+- 0 0 f225"/>
              <a:gd name="f272" fmla="+- f226 10800 0"/>
              <a:gd name="f273" fmla="+- 0 0 f227"/>
              <a:gd name="f274" fmla="+- f228 10800 0"/>
              <a:gd name="f275" fmla="+- 0 0 f229"/>
              <a:gd name="f276" fmla="+- f230 10800 0"/>
              <a:gd name="f277" fmla="+- 0 0 f231"/>
              <a:gd name="f278" fmla="+- f232 10800 0"/>
              <a:gd name="f279" fmla="+- 0 0 f233"/>
              <a:gd name="f280" fmla="+- f234 10800 0"/>
              <a:gd name="f281" fmla="+- 0 0 f235"/>
              <a:gd name="f282" fmla="+- f236 10800 0"/>
              <a:gd name="f283" fmla="+- 0 0 f237"/>
              <a:gd name="f284" fmla="+- f238 10800 0"/>
              <a:gd name="f285" fmla="+- 0 0 f239"/>
              <a:gd name="f286" fmla="+- f240 10800 0"/>
              <a:gd name="f287" fmla="+- f241 10800 0"/>
              <a:gd name="f288" fmla="+- f242 f243 0"/>
              <a:gd name="f289" fmla="+- f245 10800 0"/>
              <a:gd name="f290" fmla="+- f247 10800 0"/>
              <a:gd name="f291" fmla="+- f249 10800 0"/>
              <a:gd name="f292" fmla="+- f251 10800 0"/>
              <a:gd name="f293" fmla="+- f253 10800 0"/>
              <a:gd name="f294" fmla="+- f255 10800 0"/>
              <a:gd name="f295" fmla="+- f257 10800 0"/>
              <a:gd name="f296" fmla="+- f259 10800 0"/>
              <a:gd name="f297" fmla="+- f261 10800 0"/>
              <a:gd name="f298" fmla="+- f263 10800 0"/>
              <a:gd name="f299" fmla="+- f265 10800 0"/>
              <a:gd name="f300" fmla="+- f267 10800 0"/>
              <a:gd name="f301" fmla="+- f269 10800 0"/>
              <a:gd name="f302" fmla="+- f271 10800 0"/>
              <a:gd name="f303" fmla="+- f273 10800 0"/>
              <a:gd name="f304" fmla="+- f275 10800 0"/>
              <a:gd name="f305" fmla="+- f277 10800 0"/>
              <a:gd name="f306" fmla="+- f279 10800 0"/>
              <a:gd name="f307" fmla="+- f281 10800 0"/>
              <a:gd name="f308" fmla="+- f283 10800 0"/>
              <a:gd name="f309" fmla="+- f285 10800 0"/>
              <a:gd name="f310" fmla="*/ f286 f17 1"/>
              <a:gd name="f311" fmla="*/ f287 f17 1"/>
              <a:gd name="f312" fmla="*/ f287 f18 1"/>
              <a:gd name="f313" fmla="*/ f286 f18 1"/>
              <a:gd name="f314" fmla="sqrt f288"/>
              <a:gd name="f315" fmla="*/ f55 1 f314"/>
              <a:gd name="f316" fmla="*/ f122 f315 1"/>
              <a:gd name="f317" fmla="*/ f123 f315 1"/>
              <a:gd name="f318" fmla="+- 10800 0 f316"/>
              <a:gd name="f319" fmla="+- 10800 0 f317"/>
            </a:gdLst>
            <a:ahLst>
              <a:ahXY gdRefX="f0" minX="f10" maxX="f11">
                <a:pos x="f35" y="f36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40" y="f41"/>
              </a:cxn>
              <a:cxn ang="f56">
                <a:pos x="f42" y="f36"/>
              </a:cxn>
              <a:cxn ang="f56">
                <a:pos x="f40" y="f43"/>
              </a:cxn>
              <a:cxn ang="f56">
                <a:pos x="f44" y="f36"/>
              </a:cxn>
            </a:cxnLst>
            <a:rect l="f310" t="f313" r="f311" b="f312"/>
            <a:pathLst>
              <a:path w="21600" h="21600">
                <a:moveTo>
                  <a:pt x="f6" y="f14"/>
                </a:moveTo>
                <a:lnTo>
                  <a:pt x="f69" y="f79"/>
                </a:lnTo>
                <a:lnTo>
                  <a:pt x="f69" y="f80"/>
                </a:lnTo>
                <a:close/>
              </a:path>
              <a:path w="21600" h="21600">
                <a:moveTo>
                  <a:pt x="f244" y="f289"/>
                </a:moveTo>
                <a:lnTo>
                  <a:pt x="f246" y="f290"/>
                </a:lnTo>
                <a:lnTo>
                  <a:pt x="f248" y="f291"/>
                </a:lnTo>
                <a:close/>
              </a:path>
              <a:path w="21600" h="21600">
                <a:moveTo>
                  <a:pt x="f250" y="f292"/>
                </a:moveTo>
                <a:lnTo>
                  <a:pt x="f252" y="f293"/>
                </a:lnTo>
                <a:lnTo>
                  <a:pt x="f254" y="f294"/>
                </a:lnTo>
                <a:close/>
              </a:path>
              <a:path w="21600" h="21600">
                <a:moveTo>
                  <a:pt x="f256" y="f295"/>
                </a:moveTo>
                <a:lnTo>
                  <a:pt x="f258" y="f296"/>
                </a:lnTo>
                <a:lnTo>
                  <a:pt x="f260" y="f297"/>
                </a:lnTo>
                <a:close/>
              </a:path>
              <a:path w="21600" h="21600">
                <a:moveTo>
                  <a:pt x="f262" y="f298"/>
                </a:moveTo>
                <a:lnTo>
                  <a:pt x="f264" y="f299"/>
                </a:lnTo>
                <a:lnTo>
                  <a:pt x="f266" y="f300"/>
                </a:lnTo>
                <a:close/>
              </a:path>
              <a:path w="21600" h="21600">
                <a:moveTo>
                  <a:pt x="f268" y="f301"/>
                </a:moveTo>
                <a:lnTo>
                  <a:pt x="f270" y="f302"/>
                </a:lnTo>
                <a:lnTo>
                  <a:pt x="f272" y="f303"/>
                </a:lnTo>
                <a:close/>
              </a:path>
              <a:path w="21600" h="21600">
                <a:moveTo>
                  <a:pt x="f274" y="f304"/>
                </a:moveTo>
                <a:lnTo>
                  <a:pt x="f276" y="f305"/>
                </a:lnTo>
                <a:lnTo>
                  <a:pt x="f278" y="f306"/>
                </a:lnTo>
                <a:close/>
              </a:path>
              <a:path w="21600" h="21600">
                <a:moveTo>
                  <a:pt x="f280" y="f307"/>
                </a:moveTo>
                <a:lnTo>
                  <a:pt x="f282" y="f308"/>
                </a:lnTo>
                <a:lnTo>
                  <a:pt x="f284" y="f309"/>
                </a:lnTo>
                <a:close/>
              </a:path>
              <a:path w="21600" h="21600">
                <a:moveTo>
                  <a:pt x="f318" y="f319"/>
                </a:moveTo>
                <a:arcTo wR="f34" hR="f34" stAng="f56" swAng="f68"/>
                <a:close/>
              </a:path>
            </a:pathLst>
          </a:custGeom>
          <a:solidFill>
            <a:srgbClr val="A6B727"/>
          </a:solidFill>
          <a:ln w="12600">
            <a:solidFill>
              <a:srgbClr val="7A871C"/>
            </a:solidFill>
            <a:prstDash val="solid"/>
            <a:miter/>
          </a:ln>
        </p:spPr>
        <p:txBody>
          <a:bodyPr vert="horz" wrap="squar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Солнце 7"/>
          <p:cNvSpPr/>
          <p:nvPr/>
        </p:nvSpPr>
        <p:spPr>
          <a:xfrm>
            <a:off x="5951984" y="4797152"/>
            <a:ext cx="914039" cy="914039"/>
          </a:xfrm>
          <a:custGeom>
            <a:avLst>
              <a:gd name="f0" fmla="val 54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*/ 5419351 1 1725033"/>
              <a:gd name="f8" fmla="+- 0 0 10800"/>
              <a:gd name="f9" fmla="+- 10800 0 10800"/>
              <a:gd name="f10" fmla="val 2700"/>
              <a:gd name="f11" fmla="val 10125"/>
              <a:gd name="f12" fmla="val -2147483647"/>
              <a:gd name="f13" fmla="val 2147483647"/>
              <a:gd name="f14" fmla="val 10800"/>
              <a:gd name="f15" fmla="+- 0 0 0"/>
              <a:gd name="f16" fmla="+- 0 0 360"/>
              <a:gd name="f17" fmla="*/ f4 1 21600"/>
              <a:gd name="f18" fmla="*/ f5 1 21600"/>
              <a:gd name="f19" fmla="*/ f7 1 180"/>
              <a:gd name="f20" fmla="pin 2700 f0 10125"/>
              <a:gd name="f21" fmla="*/ 0 f7 1"/>
              <a:gd name="f22" fmla="*/ f15 f1 1"/>
              <a:gd name="f23" fmla="*/ f16 f1 1"/>
              <a:gd name="f24" fmla="+- f20 0 2700"/>
              <a:gd name="f25" fmla="+- 10125 0 f20"/>
              <a:gd name="f26" fmla="*/ 45 f19 1"/>
              <a:gd name="f27" fmla="*/ 90 f19 1"/>
              <a:gd name="f28" fmla="*/ 135 f19 1"/>
              <a:gd name="f29" fmla="*/ 180 f19 1"/>
              <a:gd name="f30" fmla="*/ 225 f19 1"/>
              <a:gd name="f31" fmla="*/ 270 f19 1"/>
              <a:gd name="f32" fmla="*/ 315 f19 1"/>
              <a:gd name="f33" fmla="+- f20 0 10800"/>
              <a:gd name="f34" fmla="+- 10800 0 f20"/>
              <a:gd name="f35" fmla="*/ f20 f17 1"/>
              <a:gd name="f36" fmla="*/ 10800 f18 1"/>
              <a:gd name="f37" fmla="*/ f21 1 f3"/>
              <a:gd name="f38" fmla="*/ f22 1 f3"/>
              <a:gd name="f39" fmla="*/ f23 1 f3"/>
              <a:gd name="f40" fmla="*/ 10800 f17 1"/>
              <a:gd name="f41" fmla="*/ 0 f18 1"/>
              <a:gd name="f42" fmla="*/ 0 f17 1"/>
              <a:gd name="f43" fmla="*/ 21600 f18 1"/>
              <a:gd name="f44" fmla="*/ 21600 f17 1"/>
              <a:gd name="f45" fmla="*/ f24 5080 1"/>
              <a:gd name="f46" fmla="*/ f25 2120 1"/>
              <a:gd name="f47" fmla="+- 0 0 f26"/>
              <a:gd name="f48" fmla="+- 0 0 f27"/>
              <a:gd name="f49" fmla="+- 0 0 f28"/>
              <a:gd name="f50" fmla="+- 0 0 f29"/>
              <a:gd name="f51" fmla="+- 0 0 f30"/>
              <a:gd name="f52" fmla="+- 0 0 f31"/>
              <a:gd name="f53" fmla="+- 0 0 f32"/>
              <a:gd name="f54" fmla="+- 0 0 f37"/>
              <a:gd name="f55" fmla="*/ f34 f34 1"/>
              <a:gd name="f56" fmla="+- f38 0 f2"/>
              <a:gd name="f57" fmla="+- f39 0 f2"/>
              <a:gd name="f58" fmla="*/ f45 1 7425"/>
              <a:gd name="f59" fmla="*/ f46 1 7425"/>
              <a:gd name="f60" fmla="*/ f47 f1 1"/>
              <a:gd name="f61" fmla="*/ f48 f1 1"/>
              <a:gd name="f62" fmla="*/ f49 f1 1"/>
              <a:gd name="f63" fmla="*/ f50 f1 1"/>
              <a:gd name="f64" fmla="*/ f51 f1 1"/>
              <a:gd name="f65" fmla="*/ f52 f1 1"/>
              <a:gd name="f66" fmla="*/ f53 f1 1"/>
              <a:gd name="f67" fmla="*/ f54 f1 1"/>
              <a:gd name="f68" fmla="+- f57 0 f56"/>
              <a:gd name="f69" fmla="+- f58 2540 0"/>
              <a:gd name="f70" fmla="+- f59 210 0"/>
              <a:gd name="f71" fmla="*/ f60 1 f7"/>
              <a:gd name="f72" fmla="*/ f61 1 f7"/>
              <a:gd name="f73" fmla="*/ f62 1 f7"/>
              <a:gd name="f74" fmla="*/ f63 1 f7"/>
              <a:gd name="f75" fmla="*/ f64 1 f7"/>
              <a:gd name="f76" fmla="*/ f65 1 f7"/>
              <a:gd name="f77" fmla="*/ f66 1 f7"/>
              <a:gd name="f78" fmla="*/ f67 1 f7"/>
              <a:gd name="f79" fmla="+- 10800 f70 0"/>
              <a:gd name="f80" fmla="+- 10800 0 f70"/>
              <a:gd name="f81" fmla="+- f71 0 f2"/>
              <a:gd name="f82" fmla="+- f69 0 10800"/>
              <a:gd name="f83" fmla="+- f72 0 f2"/>
              <a:gd name="f84" fmla="+- f73 0 f2"/>
              <a:gd name="f85" fmla="+- f74 0 f2"/>
              <a:gd name="f86" fmla="+- f75 0 f2"/>
              <a:gd name="f87" fmla="+- f76 0 f2"/>
              <a:gd name="f88" fmla="+- f77 0 f2"/>
              <a:gd name="f89" fmla="+- f78 0 f2"/>
              <a:gd name="f90" fmla="sin 1 f81"/>
              <a:gd name="f91" fmla="cos 1 f81"/>
              <a:gd name="f92" fmla="+- f79 0 10800"/>
              <a:gd name="f93" fmla="+- f80 0 10800"/>
              <a:gd name="f94" fmla="sin 1 f83"/>
              <a:gd name="f95" fmla="cos 1 f83"/>
              <a:gd name="f96" fmla="sin 1 f84"/>
              <a:gd name="f97" fmla="cos 1 f84"/>
              <a:gd name="f98" fmla="sin 1 f85"/>
              <a:gd name="f99" fmla="cos 1 f85"/>
              <a:gd name="f100" fmla="sin 1 f86"/>
              <a:gd name="f101" fmla="cos 1 f86"/>
              <a:gd name="f102" fmla="sin 1 f87"/>
              <a:gd name="f103" fmla="cos 1 f87"/>
              <a:gd name="f104" fmla="sin 1 f88"/>
              <a:gd name="f105" fmla="cos 1 f88"/>
              <a:gd name="f106" fmla="cos 1 f89"/>
              <a:gd name="f107" fmla="sin 1 f89"/>
              <a:gd name="f108" fmla="+- 0 0 f90"/>
              <a:gd name="f109" fmla="+- 0 0 f91"/>
              <a:gd name="f110" fmla="+- 0 0 f94"/>
              <a:gd name="f111" fmla="+- 0 0 f95"/>
              <a:gd name="f112" fmla="+- 0 0 f96"/>
              <a:gd name="f113" fmla="+- 0 0 f97"/>
              <a:gd name="f114" fmla="+- 0 0 f98"/>
              <a:gd name="f115" fmla="+- 0 0 f99"/>
              <a:gd name="f116" fmla="+- 0 0 f100"/>
              <a:gd name="f117" fmla="+- 0 0 f101"/>
              <a:gd name="f118" fmla="+- 0 0 f102"/>
              <a:gd name="f119" fmla="+- 0 0 f103"/>
              <a:gd name="f120" fmla="+- 0 0 f104"/>
              <a:gd name="f121" fmla="+- 0 0 f105"/>
              <a:gd name="f122" fmla="+- 0 0 f106"/>
              <a:gd name="f123" fmla="+- 0 0 f107"/>
              <a:gd name="f124" fmla="*/ f108 f8 1"/>
              <a:gd name="f125" fmla="*/ f109 f9 1"/>
              <a:gd name="f126" fmla="*/ f109 f8 1"/>
              <a:gd name="f127" fmla="*/ f108 f9 1"/>
              <a:gd name="f128" fmla="*/ f108 f82 1"/>
              <a:gd name="f129" fmla="*/ f109 f92 1"/>
              <a:gd name="f130" fmla="*/ f109 f82 1"/>
              <a:gd name="f131" fmla="*/ f108 f92 1"/>
              <a:gd name="f132" fmla="*/ f109 f93 1"/>
              <a:gd name="f133" fmla="*/ f108 f93 1"/>
              <a:gd name="f134" fmla="*/ f110 f8 1"/>
              <a:gd name="f135" fmla="*/ f111 f9 1"/>
              <a:gd name="f136" fmla="*/ f111 f8 1"/>
              <a:gd name="f137" fmla="*/ f110 f9 1"/>
              <a:gd name="f138" fmla="*/ f110 f82 1"/>
              <a:gd name="f139" fmla="*/ f111 f92 1"/>
              <a:gd name="f140" fmla="*/ f111 f82 1"/>
              <a:gd name="f141" fmla="*/ f110 f92 1"/>
              <a:gd name="f142" fmla="*/ f111 f93 1"/>
              <a:gd name="f143" fmla="*/ f110 f93 1"/>
              <a:gd name="f144" fmla="*/ f112 f8 1"/>
              <a:gd name="f145" fmla="*/ f113 f9 1"/>
              <a:gd name="f146" fmla="*/ f113 f8 1"/>
              <a:gd name="f147" fmla="*/ f112 f9 1"/>
              <a:gd name="f148" fmla="*/ f112 f82 1"/>
              <a:gd name="f149" fmla="*/ f113 f92 1"/>
              <a:gd name="f150" fmla="*/ f113 f82 1"/>
              <a:gd name="f151" fmla="*/ f112 f92 1"/>
              <a:gd name="f152" fmla="*/ f113 f93 1"/>
              <a:gd name="f153" fmla="*/ f112 f93 1"/>
              <a:gd name="f154" fmla="*/ f114 f8 1"/>
              <a:gd name="f155" fmla="*/ f115 f9 1"/>
              <a:gd name="f156" fmla="*/ f115 f8 1"/>
              <a:gd name="f157" fmla="*/ f114 f9 1"/>
              <a:gd name="f158" fmla="*/ f114 f82 1"/>
              <a:gd name="f159" fmla="*/ f115 f92 1"/>
              <a:gd name="f160" fmla="*/ f115 f82 1"/>
              <a:gd name="f161" fmla="*/ f114 f92 1"/>
              <a:gd name="f162" fmla="*/ f115 f93 1"/>
              <a:gd name="f163" fmla="*/ f114 f93 1"/>
              <a:gd name="f164" fmla="*/ f116 f8 1"/>
              <a:gd name="f165" fmla="*/ f117 f9 1"/>
              <a:gd name="f166" fmla="*/ f117 f8 1"/>
              <a:gd name="f167" fmla="*/ f116 f9 1"/>
              <a:gd name="f168" fmla="*/ f116 f82 1"/>
              <a:gd name="f169" fmla="*/ f117 f92 1"/>
              <a:gd name="f170" fmla="*/ f117 f82 1"/>
              <a:gd name="f171" fmla="*/ f116 f92 1"/>
              <a:gd name="f172" fmla="*/ f117 f93 1"/>
              <a:gd name="f173" fmla="*/ f116 f93 1"/>
              <a:gd name="f174" fmla="*/ f118 f8 1"/>
              <a:gd name="f175" fmla="*/ f119 f9 1"/>
              <a:gd name="f176" fmla="*/ f119 f8 1"/>
              <a:gd name="f177" fmla="*/ f118 f9 1"/>
              <a:gd name="f178" fmla="*/ f118 f82 1"/>
              <a:gd name="f179" fmla="*/ f119 f92 1"/>
              <a:gd name="f180" fmla="*/ f119 f82 1"/>
              <a:gd name="f181" fmla="*/ f118 f92 1"/>
              <a:gd name="f182" fmla="*/ f119 f93 1"/>
              <a:gd name="f183" fmla="*/ f118 f93 1"/>
              <a:gd name="f184" fmla="*/ f120 f8 1"/>
              <a:gd name="f185" fmla="*/ f121 f9 1"/>
              <a:gd name="f186" fmla="*/ f121 f8 1"/>
              <a:gd name="f187" fmla="*/ f120 f9 1"/>
              <a:gd name="f188" fmla="*/ f120 f82 1"/>
              <a:gd name="f189" fmla="*/ f121 f92 1"/>
              <a:gd name="f190" fmla="*/ f121 f82 1"/>
              <a:gd name="f191" fmla="*/ f120 f92 1"/>
              <a:gd name="f192" fmla="*/ f121 f93 1"/>
              <a:gd name="f193" fmla="*/ f120 f93 1"/>
              <a:gd name="f194" fmla="*/ f108 f33 1"/>
              <a:gd name="f195" fmla="*/ f116 f33 1"/>
              <a:gd name="f196" fmla="*/ f34 f122 1"/>
              <a:gd name="f197" fmla="*/ f34 f123 1"/>
              <a:gd name="f198" fmla="+- f124 f125 0"/>
              <a:gd name="f199" fmla="+- f126 0 f127"/>
              <a:gd name="f200" fmla="+- f128 f129 0"/>
              <a:gd name="f201" fmla="+- f130 0 f131"/>
              <a:gd name="f202" fmla="+- f128 f132 0"/>
              <a:gd name="f203" fmla="+- f130 0 f133"/>
              <a:gd name="f204" fmla="+- f134 f135 0"/>
              <a:gd name="f205" fmla="+- f136 0 f137"/>
              <a:gd name="f206" fmla="+- f138 f139 0"/>
              <a:gd name="f207" fmla="+- f140 0 f141"/>
              <a:gd name="f208" fmla="+- f138 f142 0"/>
              <a:gd name="f209" fmla="+- f140 0 f143"/>
              <a:gd name="f210" fmla="+- f144 f145 0"/>
              <a:gd name="f211" fmla="+- f146 0 f147"/>
              <a:gd name="f212" fmla="+- f148 f149 0"/>
              <a:gd name="f213" fmla="+- f150 0 f151"/>
              <a:gd name="f214" fmla="+- f148 f152 0"/>
              <a:gd name="f215" fmla="+- f150 0 f153"/>
              <a:gd name="f216" fmla="+- f154 f155 0"/>
              <a:gd name="f217" fmla="+- f156 0 f157"/>
              <a:gd name="f218" fmla="+- f158 f159 0"/>
              <a:gd name="f219" fmla="+- f160 0 f161"/>
              <a:gd name="f220" fmla="+- f158 f162 0"/>
              <a:gd name="f221" fmla="+- f160 0 f163"/>
              <a:gd name="f222" fmla="+- f164 f165 0"/>
              <a:gd name="f223" fmla="+- f166 0 f167"/>
              <a:gd name="f224" fmla="+- f168 f169 0"/>
              <a:gd name="f225" fmla="+- f170 0 f171"/>
              <a:gd name="f226" fmla="+- f168 f172 0"/>
              <a:gd name="f227" fmla="+- f170 0 f173"/>
              <a:gd name="f228" fmla="+- f174 f175 0"/>
              <a:gd name="f229" fmla="+- f176 0 f177"/>
              <a:gd name="f230" fmla="+- f178 f179 0"/>
              <a:gd name="f231" fmla="+- f180 0 f181"/>
              <a:gd name="f232" fmla="+- f178 f182 0"/>
              <a:gd name="f233" fmla="+- f180 0 f183"/>
              <a:gd name="f234" fmla="+- f184 f185 0"/>
              <a:gd name="f235" fmla="+- f186 0 f187"/>
              <a:gd name="f236" fmla="+- f188 f189 0"/>
              <a:gd name="f237" fmla="+- f190 0 f191"/>
              <a:gd name="f238" fmla="+- f188 f192 0"/>
              <a:gd name="f239" fmla="+- f190 0 f193"/>
              <a:gd name="f240" fmla="+- f194 f125 0"/>
              <a:gd name="f241" fmla="+- f195 f165 0"/>
              <a:gd name="f242" fmla="*/ f196 f196 1"/>
              <a:gd name="f243" fmla="*/ f197 f197 1"/>
              <a:gd name="f244" fmla="+- f198 10800 0"/>
              <a:gd name="f245" fmla="+- 0 0 f199"/>
              <a:gd name="f246" fmla="+- f200 10800 0"/>
              <a:gd name="f247" fmla="+- 0 0 f201"/>
              <a:gd name="f248" fmla="+- f202 10800 0"/>
              <a:gd name="f249" fmla="+- 0 0 f203"/>
              <a:gd name="f250" fmla="+- f204 10800 0"/>
              <a:gd name="f251" fmla="+- 0 0 f205"/>
              <a:gd name="f252" fmla="+- f206 10800 0"/>
              <a:gd name="f253" fmla="+- 0 0 f207"/>
              <a:gd name="f254" fmla="+- f208 10800 0"/>
              <a:gd name="f255" fmla="+- 0 0 f209"/>
              <a:gd name="f256" fmla="+- f210 10800 0"/>
              <a:gd name="f257" fmla="+- 0 0 f211"/>
              <a:gd name="f258" fmla="+- f212 10800 0"/>
              <a:gd name="f259" fmla="+- 0 0 f213"/>
              <a:gd name="f260" fmla="+- f214 10800 0"/>
              <a:gd name="f261" fmla="+- 0 0 f215"/>
              <a:gd name="f262" fmla="+- f216 10800 0"/>
              <a:gd name="f263" fmla="+- 0 0 f217"/>
              <a:gd name="f264" fmla="+- f218 10800 0"/>
              <a:gd name="f265" fmla="+- 0 0 f219"/>
              <a:gd name="f266" fmla="+- f220 10800 0"/>
              <a:gd name="f267" fmla="+- 0 0 f221"/>
              <a:gd name="f268" fmla="+- f222 10800 0"/>
              <a:gd name="f269" fmla="+- 0 0 f223"/>
              <a:gd name="f270" fmla="+- f224 10800 0"/>
              <a:gd name="f271" fmla="+- 0 0 f225"/>
              <a:gd name="f272" fmla="+- f226 10800 0"/>
              <a:gd name="f273" fmla="+- 0 0 f227"/>
              <a:gd name="f274" fmla="+- f228 10800 0"/>
              <a:gd name="f275" fmla="+- 0 0 f229"/>
              <a:gd name="f276" fmla="+- f230 10800 0"/>
              <a:gd name="f277" fmla="+- 0 0 f231"/>
              <a:gd name="f278" fmla="+- f232 10800 0"/>
              <a:gd name="f279" fmla="+- 0 0 f233"/>
              <a:gd name="f280" fmla="+- f234 10800 0"/>
              <a:gd name="f281" fmla="+- 0 0 f235"/>
              <a:gd name="f282" fmla="+- f236 10800 0"/>
              <a:gd name="f283" fmla="+- 0 0 f237"/>
              <a:gd name="f284" fmla="+- f238 10800 0"/>
              <a:gd name="f285" fmla="+- 0 0 f239"/>
              <a:gd name="f286" fmla="+- f240 10800 0"/>
              <a:gd name="f287" fmla="+- f241 10800 0"/>
              <a:gd name="f288" fmla="+- f242 f243 0"/>
              <a:gd name="f289" fmla="+- f245 10800 0"/>
              <a:gd name="f290" fmla="+- f247 10800 0"/>
              <a:gd name="f291" fmla="+- f249 10800 0"/>
              <a:gd name="f292" fmla="+- f251 10800 0"/>
              <a:gd name="f293" fmla="+- f253 10800 0"/>
              <a:gd name="f294" fmla="+- f255 10800 0"/>
              <a:gd name="f295" fmla="+- f257 10800 0"/>
              <a:gd name="f296" fmla="+- f259 10800 0"/>
              <a:gd name="f297" fmla="+- f261 10800 0"/>
              <a:gd name="f298" fmla="+- f263 10800 0"/>
              <a:gd name="f299" fmla="+- f265 10800 0"/>
              <a:gd name="f300" fmla="+- f267 10800 0"/>
              <a:gd name="f301" fmla="+- f269 10800 0"/>
              <a:gd name="f302" fmla="+- f271 10800 0"/>
              <a:gd name="f303" fmla="+- f273 10800 0"/>
              <a:gd name="f304" fmla="+- f275 10800 0"/>
              <a:gd name="f305" fmla="+- f277 10800 0"/>
              <a:gd name="f306" fmla="+- f279 10800 0"/>
              <a:gd name="f307" fmla="+- f281 10800 0"/>
              <a:gd name="f308" fmla="+- f283 10800 0"/>
              <a:gd name="f309" fmla="+- f285 10800 0"/>
              <a:gd name="f310" fmla="*/ f286 f17 1"/>
              <a:gd name="f311" fmla="*/ f287 f17 1"/>
              <a:gd name="f312" fmla="*/ f287 f18 1"/>
              <a:gd name="f313" fmla="*/ f286 f18 1"/>
              <a:gd name="f314" fmla="sqrt f288"/>
              <a:gd name="f315" fmla="*/ f55 1 f314"/>
              <a:gd name="f316" fmla="*/ f122 f315 1"/>
              <a:gd name="f317" fmla="*/ f123 f315 1"/>
              <a:gd name="f318" fmla="+- 10800 0 f316"/>
              <a:gd name="f319" fmla="+- 10800 0 f317"/>
            </a:gdLst>
            <a:ahLst>
              <a:ahXY gdRefX="f0" minX="f10" maxX="f11">
                <a:pos x="f35" y="f36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40" y="f41"/>
              </a:cxn>
              <a:cxn ang="f56">
                <a:pos x="f42" y="f36"/>
              </a:cxn>
              <a:cxn ang="f56">
                <a:pos x="f40" y="f43"/>
              </a:cxn>
              <a:cxn ang="f56">
                <a:pos x="f44" y="f36"/>
              </a:cxn>
            </a:cxnLst>
            <a:rect l="f310" t="f313" r="f311" b="f312"/>
            <a:pathLst>
              <a:path w="21600" h="21600">
                <a:moveTo>
                  <a:pt x="f6" y="f14"/>
                </a:moveTo>
                <a:lnTo>
                  <a:pt x="f69" y="f79"/>
                </a:lnTo>
                <a:lnTo>
                  <a:pt x="f69" y="f80"/>
                </a:lnTo>
                <a:close/>
              </a:path>
              <a:path w="21600" h="21600">
                <a:moveTo>
                  <a:pt x="f244" y="f289"/>
                </a:moveTo>
                <a:lnTo>
                  <a:pt x="f246" y="f290"/>
                </a:lnTo>
                <a:lnTo>
                  <a:pt x="f248" y="f291"/>
                </a:lnTo>
                <a:close/>
              </a:path>
              <a:path w="21600" h="21600">
                <a:moveTo>
                  <a:pt x="f250" y="f292"/>
                </a:moveTo>
                <a:lnTo>
                  <a:pt x="f252" y="f293"/>
                </a:lnTo>
                <a:lnTo>
                  <a:pt x="f254" y="f294"/>
                </a:lnTo>
                <a:close/>
              </a:path>
              <a:path w="21600" h="21600">
                <a:moveTo>
                  <a:pt x="f256" y="f295"/>
                </a:moveTo>
                <a:lnTo>
                  <a:pt x="f258" y="f296"/>
                </a:lnTo>
                <a:lnTo>
                  <a:pt x="f260" y="f297"/>
                </a:lnTo>
                <a:close/>
              </a:path>
              <a:path w="21600" h="21600">
                <a:moveTo>
                  <a:pt x="f262" y="f298"/>
                </a:moveTo>
                <a:lnTo>
                  <a:pt x="f264" y="f299"/>
                </a:lnTo>
                <a:lnTo>
                  <a:pt x="f266" y="f300"/>
                </a:lnTo>
                <a:close/>
              </a:path>
              <a:path w="21600" h="21600">
                <a:moveTo>
                  <a:pt x="f268" y="f301"/>
                </a:moveTo>
                <a:lnTo>
                  <a:pt x="f270" y="f302"/>
                </a:lnTo>
                <a:lnTo>
                  <a:pt x="f272" y="f303"/>
                </a:lnTo>
                <a:close/>
              </a:path>
              <a:path w="21600" h="21600">
                <a:moveTo>
                  <a:pt x="f274" y="f304"/>
                </a:moveTo>
                <a:lnTo>
                  <a:pt x="f276" y="f305"/>
                </a:lnTo>
                <a:lnTo>
                  <a:pt x="f278" y="f306"/>
                </a:lnTo>
                <a:close/>
              </a:path>
              <a:path w="21600" h="21600">
                <a:moveTo>
                  <a:pt x="f280" y="f307"/>
                </a:moveTo>
                <a:lnTo>
                  <a:pt x="f282" y="f308"/>
                </a:lnTo>
                <a:lnTo>
                  <a:pt x="f284" y="f309"/>
                </a:lnTo>
                <a:close/>
              </a:path>
              <a:path w="21600" h="21600">
                <a:moveTo>
                  <a:pt x="f318" y="f319"/>
                </a:moveTo>
                <a:arcTo wR="f34" hR="f34" stAng="f56" swAng="f68"/>
                <a:close/>
              </a:path>
            </a:pathLst>
          </a:custGeom>
          <a:solidFill>
            <a:srgbClr val="A6B727"/>
          </a:solidFill>
          <a:ln w="12600">
            <a:solidFill>
              <a:srgbClr val="7A871C"/>
            </a:solidFill>
            <a:prstDash val="solid"/>
            <a:miter/>
          </a:ln>
        </p:spPr>
        <p:txBody>
          <a:bodyPr vert="horz" wrap="squar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412777"/>
            <a:ext cx="2736304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3730"/>
            <a:ext cx="4410238" cy="531651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/>
          <p:nvPr/>
        </p:nvSpPr>
        <p:spPr>
          <a:xfrm>
            <a:off x="4540320" y="247680"/>
            <a:ext cx="7048080" cy="651969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/>
            </a:pPr>
            <a:r>
              <a:rPr lang="ru-RU" sz="2800" b="1" i="0" u="none" strike="noStrike" kern="1200" spc="0" smtClean="0">
                <a:ln>
                  <a:noFill/>
                </a:ln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                          Актуальность</a:t>
            </a:r>
          </a:p>
          <a:p>
            <a:pPr lvl="0">
              <a:defRPr sz="1800"/>
            </a:pPr>
            <a:r>
              <a:rPr lang="ru-RU" sz="2400" smtClean="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Необходимость прививать любовь </a:t>
            </a:r>
            <a:r>
              <a:rPr lang="ru-RU" sz="24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к </a:t>
            </a:r>
            <a:r>
              <a:rPr lang="ru-RU" sz="2400" b="1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родному краю</a:t>
            </a:r>
            <a:r>
              <a:rPr lang="ru-RU" sz="24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, его природе встает все острее, ведь по данным статистики известно, что процент молодежи, покидающей Россию, растет из года в год.  Поэтому </a:t>
            </a:r>
            <a:r>
              <a:rPr lang="ru-RU" sz="2400" u="sng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мы, те, кто работает с детьми, должны наполнить их сердца любовью и гордостью к тем местам, где они родились.</a:t>
            </a:r>
            <a:r>
              <a:rPr lang="ru-RU" sz="24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 Любовь к родному краю, к своей </a:t>
            </a:r>
            <a:r>
              <a:rPr lang="ru-RU" sz="2400" b="1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малой Родине</a:t>
            </a:r>
            <a:r>
              <a:rPr lang="ru-RU" sz="24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 не возникает у детей сама по себе. С самого раннего возраста необходимо целенаправленное воздействие на человека. Именно в процессе введения дошкольников в мир культуры и истории </a:t>
            </a:r>
            <a:r>
              <a:rPr lang="ru-RU" sz="2400" b="1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малой Родины </a:t>
            </a:r>
            <a:r>
              <a:rPr lang="ru-RU" sz="2400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происходит первоначальный процесс зарождения зачатков патриотизма и гражданственности. Зарождаясь на любви к малой Родине, патриотические чувства, пройдя через целый ряд этапов, поднимаются до  осознанной любви к </a:t>
            </a:r>
            <a:r>
              <a:rPr lang="ru-RU" sz="2400" b="1">
                <a:solidFill>
                  <a:srgbClr val="595959"/>
                </a:solidFill>
                <a:latin typeface="Euphemia" pitchFamily="18"/>
                <a:ea typeface="Microsoft YaHei" pitchFamily="2"/>
                <a:cs typeface="Mangal" pitchFamily="2"/>
              </a:rPr>
              <a:t>своему Отечеству. </a:t>
            </a:r>
            <a:endParaRPr lang="ru-RU" sz="2400" b="1" i="0" u="none" strike="noStrike" kern="1200" spc="0">
              <a:ln>
                <a:noFill/>
              </a:ln>
              <a:solidFill>
                <a:srgbClr val="595959"/>
              </a:solidFill>
              <a:latin typeface="Euphemia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5-конечная звезда 10"/>
          <p:cNvSpPr/>
          <p:nvPr/>
        </p:nvSpPr>
        <p:spPr>
          <a:xfrm>
            <a:off x="11277961" y="21138"/>
            <a:ext cx="914039" cy="91403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val 10797"/>
              <a:gd name="f5" fmla="val 8278"/>
              <a:gd name="f6" fmla="val 8256"/>
              <a:gd name="f7" fmla="val 6722"/>
              <a:gd name="f8" fmla="val 13405"/>
              <a:gd name="f9" fmla="val 4198"/>
              <a:gd name="f10" fmla="val 16580"/>
              <a:gd name="f11" fmla="val 17401"/>
              <a:gd name="f12" fmla="val 14878"/>
              <a:gd name="f13" fmla="val 13321"/>
              <a:gd name="f14" fmla="*/ f0 1 21600"/>
              <a:gd name="f15" fmla="*/ f1 1 21600"/>
              <a:gd name="f16" fmla="*/ 6722 f14 1"/>
              <a:gd name="f17" fmla="*/ 14878 f14 1"/>
              <a:gd name="f18" fmla="*/ 15460 f15 1"/>
              <a:gd name="f19" fmla="*/ 8256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17" b="f18"/>
            <a:pathLst>
              <a:path w="21600" h="21600">
                <a:moveTo>
                  <a:pt x="f4" y="f2"/>
                </a:moveTo>
                <a:lnTo>
                  <a:pt x="f5" y="f6"/>
                </a:lnTo>
                <a:lnTo>
                  <a:pt x="f2" y="f6"/>
                </a:lnTo>
                <a:lnTo>
                  <a:pt x="f7" y="f8"/>
                </a:lnTo>
                <a:lnTo>
                  <a:pt x="f9" y="f3"/>
                </a:lnTo>
                <a:lnTo>
                  <a:pt x="f4" y="f10"/>
                </a:lnTo>
                <a:lnTo>
                  <a:pt x="f11" y="f3"/>
                </a:lnTo>
                <a:lnTo>
                  <a:pt x="f12" y="f8"/>
                </a:lnTo>
                <a:lnTo>
                  <a:pt x="f3" y="f6"/>
                </a:lnTo>
                <a:lnTo>
                  <a:pt x="f13" y="f6"/>
                </a:lnTo>
                <a:lnTo>
                  <a:pt x="f4" y="f2"/>
                </a:lnTo>
                <a:close/>
              </a:path>
            </a:pathLst>
          </a:custGeom>
          <a:solidFill>
            <a:srgbClr val="DF5327"/>
          </a:solidFill>
          <a:ln w="12600">
            <a:solidFill>
              <a:srgbClr val="7A871C"/>
            </a:solidFill>
            <a:prstDash val="solid"/>
            <a:miter/>
          </a:ln>
        </p:spPr>
        <p:txBody>
          <a:bodyPr vert="horz" wrap="squar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5-конечная звезда 11"/>
          <p:cNvSpPr/>
          <p:nvPr/>
        </p:nvSpPr>
        <p:spPr>
          <a:xfrm>
            <a:off x="11287096" y="5853331"/>
            <a:ext cx="914039" cy="91403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val 10797"/>
              <a:gd name="f5" fmla="val 8278"/>
              <a:gd name="f6" fmla="val 8256"/>
              <a:gd name="f7" fmla="val 6722"/>
              <a:gd name="f8" fmla="val 13405"/>
              <a:gd name="f9" fmla="val 4198"/>
              <a:gd name="f10" fmla="val 16580"/>
              <a:gd name="f11" fmla="val 17401"/>
              <a:gd name="f12" fmla="val 14878"/>
              <a:gd name="f13" fmla="val 13321"/>
              <a:gd name="f14" fmla="*/ f0 1 21600"/>
              <a:gd name="f15" fmla="*/ f1 1 21600"/>
              <a:gd name="f16" fmla="*/ 6722 f14 1"/>
              <a:gd name="f17" fmla="*/ 14878 f14 1"/>
              <a:gd name="f18" fmla="*/ 15460 f15 1"/>
              <a:gd name="f19" fmla="*/ 8256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17" b="f18"/>
            <a:pathLst>
              <a:path w="21600" h="21600">
                <a:moveTo>
                  <a:pt x="f4" y="f2"/>
                </a:moveTo>
                <a:lnTo>
                  <a:pt x="f5" y="f6"/>
                </a:lnTo>
                <a:lnTo>
                  <a:pt x="f2" y="f6"/>
                </a:lnTo>
                <a:lnTo>
                  <a:pt x="f7" y="f8"/>
                </a:lnTo>
                <a:lnTo>
                  <a:pt x="f9" y="f3"/>
                </a:lnTo>
                <a:lnTo>
                  <a:pt x="f4" y="f10"/>
                </a:lnTo>
                <a:lnTo>
                  <a:pt x="f11" y="f3"/>
                </a:lnTo>
                <a:lnTo>
                  <a:pt x="f12" y="f8"/>
                </a:lnTo>
                <a:lnTo>
                  <a:pt x="f3" y="f6"/>
                </a:lnTo>
                <a:lnTo>
                  <a:pt x="f13" y="f6"/>
                </a:lnTo>
                <a:lnTo>
                  <a:pt x="f4" y="f2"/>
                </a:lnTo>
                <a:close/>
              </a:path>
            </a:pathLst>
          </a:custGeom>
          <a:solidFill>
            <a:srgbClr val="92D050"/>
          </a:solidFill>
          <a:ln w="12600">
            <a:solidFill>
              <a:srgbClr val="7A871C"/>
            </a:solidFill>
            <a:prstDash val="solid"/>
            <a:miter/>
          </a:ln>
        </p:spPr>
        <p:txBody>
          <a:bodyPr vert="horz" wrap="squar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7" y="751215"/>
            <a:ext cx="4248472" cy="51281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12024" y="188640"/>
            <a:ext cx="4799856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обобщенном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опыте  работы решена следующая </a:t>
            </a:r>
            <a:r>
              <a:rPr lang="ru-RU" sz="24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проблема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sz="240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  - разработано перспективное планирование по ознакомлению старших дошкольников с малой Родиной –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рабочим поселком Новая Майна,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40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-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сформированы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 детей интерес и потребность к посещению  музея, </a:t>
            </a:r>
            <a:endParaRPr lang="ru-RU" sz="240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-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обогащены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знания детей об истории, культуре и природе родного края.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1" y="404664"/>
            <a:ext cx="4824536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2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68008" y="404664"/>
            <a:ext cx="5519936" cy="688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                   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Проблема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решалась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помощью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реализации следующих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задач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                        </a:t>
            </a:r>
            <a:endParaRPr lang="ru-RU" sz="240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Организовать деятельность детей, способствующую формированию духовно-нравственного отношения и чувства сопричастности к родному дому, семье, детскому саду, 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поселку,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природе родного края.</a:t>
            </a:r>
            <a:endParaRPr lang="ru-RU" sz="240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Привлечь родителей в воспитательно-образовательный процесс через совместную  деятельность с детьми.</a:t>
            </a:r>
            <a:endParaRPr lang="ru-RU" sz="240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 Приобщить дошкольников к культуре и истории малой Родины через социокультурную среду музея.</a:t>
            </a:r>
            <a:endParaRPr lang="ru-RU" sz="240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32" y="188640"/>
            <a:ext cx="4608511" cy="649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94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9896" y="620688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«Примерная основная общеобразовательная программа дошкольного образования  «От рождения до школы» под редакцией Н.Е. Веракса ставит следующие </a:t>
            </a:r>
            <a:r>
              <a:rPr lang="ru-RU" sz="2400" b="1">
                <a:solidFill>
                  <a:srgbClr val="000000"/>
                </a:solidFill>
                <a:latin typeface="Times New Roman"/>
                <a:ea typeface="Times New Roman"/>
              </a:rPr>
              <a:t>задачи: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расширять представления о родном крае, городе, селе, на основе расширения знаний об окружающем, воспитывать патриотические и национальные чувства, любовь к родному краю, Родине. </a:t>
            </a:r>
            <a:endParaRPr lang="ru-RU" sz="240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</a:rPr>
              <a:t>Мы считаем,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что именно знакомство с </a:t>
            </a:r>
            <a:r>
              <a:rPr lang="ru-RU" sz="2400" b="1">
                <a:solidFill>
                  <a:srgbClr val="000000"/>
                </a:solidFill>
                <a:latin typeface="Times New Roman"/>
                <a:ea typeface="Times New Roman"/>
              </a:rPr>
              <a:t>малой Родиной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, привитие любви к родному краю, его природе </a:t>
            </a:r>
            <a:r>
              <a:rPr lang="ru-RU" sz="2400" u="sng">
                <a:solidFill>
                  <a:srgbClr val="000000"/>
                </a:solidFill>
                <a:latin typeface="Times New Roman"/>
                <a:ea typeface="Times New Roman"/>
              </a:rPr>
              <a:t>является средством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формирования патриотических чувств и развития духовности.</a:t>
            </a:r>
            <a:endParaRPr 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4464496" cy="597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0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68008" y="1196752"/>
            <a:ext cx="5447928" cy="4312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          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В нашем детском саду работа по ознакомлению с малой Родиной велась и ранее. </a:t>
            </a:r>
            <a:endParaRPr lang="ru-RU" sz="240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Однако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стало очевидно, что требуется систематизировать накопленный материал. Для улучшения работы по данному направлению необходимо было выделить тему по ознакомлению с малой Родиной как самостоятельный курс.</a:t>
            </a:r>
            <a:endParaRPr lang="ru-RU" sz="240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8640"/>
            <a:ext cx="5130641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87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46231" y="2044105"/>
            <a:ext cx="4920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mtClean="0">
                <a:solidFill>
                  <a:srgbClr val="000000"/>
                </a:solidFill>
                <a:latin typeface="Times New Roman"/>
                <a:ea typeface="Times New Roman"/>
              </a:rPr>
              <a:t>Целью</a:t>
            </a:r>
            <a:r>
              <a:rPr lang="ru-RU" sz="240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/>
                <a:ea typeface="Times New Roman"/>
              </a:rPr>
              <a:t>работы является создание системы работы, предметно-развивающей среды, способствующей патриотическому воспитанию, формированию нравственных ценностей. </a:t>
            </a:r>
            <a:endParaRPr 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5796136" cy="501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4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ычный 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1355</TotalTime>
  <Words>317</Words>
  <Application>Microsoft Office PowerPoint</Application>
  <PresentationFormat>Произвольный</PresentationFormat>
  <Paragraphs>51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Обычный 6</vt:lpstr>
      <vt:lpstr>Презентация PowerPoint</vt:lpstr>
      <vt:lpstr>Презентация PowerPoint</vt:lpstr>
      <vt:lpstr> Проблема воспитания подрастающего поколения во все времена была одной из самых важных и насущных проблем общества.  Особую остроту эта проблема приобрела в наше время. Современная жизнь диктует необходимость возвращения к приоритетам любви к Отечеству.  И этот процесс должен начинаться в дошкольном детстве.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света</cp:lastModifiedBy>
  <cp:revision>74</cp:revision>
  <dcterms:modified xsi:type="dcterms:W3CDTF">2022-02-02T11:52:37Z</dcterms:modified>
</cp:coreProperties>
</file>