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6" r:id="rId3"/>
    <p:sldId id="258" r:id="rId4"/>
    <p:sldId id="260" r:id="rId5"/>
    <p:sldId id="259" r:id="rId6"/>
    <p:sldId id="266" r:id="rId7"/>
    <p:sldId id="267" r:id="rId8"/>
    <p:sldId id="268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E82730-AFE8-4561-9B78-48AC920103A1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A53BCF-3A9A-4EAA-B42C-30406F39EE84}">
      <dgm:prSet phldrT="[Текст]"/>
      <dgm:spPr/>
      <dgm:t>
        <a:bodyPr/>
        <a:lstStyle/>
        <a:p>
          <a:r>
            <a:rPr lang="ru-RU" dirty="0" smtClean="0"/>
            <a:t>решение</a:t>
          </a:r>
          <a:endParaRPr lang="ru-RU" dirty="0"/>
        </a:p>
      </dgm:t>
    </dgm:pt>
    <dgm:pt modelId="{FD2A262A-E389-4063-A5AD-F9ADAE66364F}" type="parTrans" cxnId="{81442AE2-B90B-4D2C-99E4-9F1DE28E778A}">
      <dgm:prSet/>
      <dgm:spPr/>
      <dgm:t>
        <a:bodyPr/>
        <a:lstStyle/>
        <a:p>
          <a:endParaRPr lang="ru-RU"/>
        </a:p>
      </dgm:t>
    </dgm:pt>
    <dgm:pt modelId="{89941AAC-C77C-47C1-A7B5-7A64A6E1EF5B}" type="sibTrans" cxnId="{81442AE2-B90B-4D2C-99E4-9F1DE28E778A}">
      <dgm:prSet/>
      <dgm:spPr/>
      <dgm:t>
        <a:bodyPr/>
        <a:lstStyle/>
        <a:p>
          <a:endParaRPr lang="ru-RU"/>
        </a:p>
      </dgm:t>
    </dgm:pt>
    <dgm:pt modelId="{C4EADD26-0AA6-47F7-943D-82D24D65B16C}">
      <dgm:prSet phldrT="[Текст]"/>
      <dgm:spPr/>
      <dgm:t>
        <a:bodyPr/>
        <a:lstStyle/>
        <a:p>
          <a:r>
            <a:rPr lang="ru-RU" dirty="0" smtClean="0"/>
            <a:t>текст</a:t>
          </a:r>
          <a:endParaRPr lang="ru-RU" dirty="0"/>
        </a:p>
      </dgm:t>
    </dgm:pt>
    <dgm:pt modelId="{82E307F3-6C81-47E7-98F9-9FCE34036CA4}" type="parTrans" cxnId="{CE993492-BFE5-49A3-82C0-E59EFF05C7F8}">
      <dgm:prSet/>
      <dgm:spPr/>
      <dgm:t>
        <a:bodyPr/>
        <a:lstStyle/>
        <a:p>
          <a:endParaRPr lang="ru-RU"/>
        </a:p>
      </dgm:t>
    </dgm:pt>
    <dgm:pt modelId="{CF897119-C27A-4555-BAF3-CA1D9C0C1DD3}" type="sibTrans" cxnId="{CE993492-BFE5-49A3-82C0-E59EFF05C7F8}">
      <dgm:prSet/>
      <dgm:spPr/>
      <dgm:t>
        <a:bodyPr/>
        <a:lstStyle/>
        <a:p>
          <a:endParaRPr lang="ru-RU"/>
        </a:p>
      </dgm:t>
    </dgm:pt>
    <dgm:pt modelId="{4FC03B80-664A-4253-8451-FDCBC2969932}">
      <dgm:prSet phldrT="[Текст]" custT="1"/>
      <dgm:spPr/>
      <dgm:t>
        <a:bodyPr/>
        <a:lstStyle/>
        <a:p>
          <a:r>
            <a:rPr lang="ru-RU" sz="5400" b="1" dirty="0" smtClean="0">
              <a:solidFill>
                <a:srgbClr val="C00000"/>
              </a:solidFill>
            </a:rPr>
            <a:t>задача</a:t>
          </a:r>
          <a:endParaRPr lang="ru-RU" sz="5400" b="1" dirty="0">
            <a:solidFill>
              <a:srgbClr val="C00000"/>
            </a:solidFill>
          </a:endParaRPr>
        </a:p>
      </dgm:t>
    </dgm:pt>
    <dgm:pt modelId="{915222BB-29C9-4BC4-A250-C8F571B3C07B}" type="parTrans" cxnId="{780649F0-D37D-4ABE-A30F-DE599C6029C7}">
      <dgm:prSet/>
      <dgm:spPr/>
      <dgm:t>
        <a:bodyPr/>
        <a:lstStyle/>
        <a:p>
          <a:endParaRPr lang="ru-RU"/>
        </a:p>
      </dgm:t>
    </dgm:pt>
    <dgm:pt modelId="{5E78C90F-109A-459A-AF3B-0C18356F471A}" type="sibTrans" cxnId="{780649F0-D37D-4ABE-A30F-DE599C6029C7}">
      <dgm:prSet/>
      <dgm:spPr/>
      <dgm:t>
        <a:bodyPr/>
        <a:lstStyle/>
        <a:p>
          <a:endParaRPr lang="ru-RU"/>
        </a:p>
      </dgm:t>
    </dgm:pt>
    <dgm:pt modelId="{CFFFC54B-8B48-4239-B568-005779EFA2B2}" type="pres">
      <dgm:prSet presAssocID="{CFE82730-AFE8-4561-9B78-48AC920103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6DC8219-9A2E-43A3-BC48-3ECD1BE72ADD}" type="pres">
      <dgm:prSet presAssocID="{9CA53BCF-3A9A-4EAA-B42C-30406F39EE84}" presName="Accent1" presStyleCnt="0"/>
      <dgm:spPr/>
    </dgm:pt>
    <dgm:pt modelId="{25F10D72-CA5B-4C0B-BCDB-788A7E7E25F1}" type="pres">
      <dgm:prSet presAssocID="{9CA53BCF-3A9A-4EAA-B42C-30406F39EE84}" presName="Accent" presStyleLbl="node1" presStyleIdx="0" presStyleCnt="3" custAng="1020215" custScaleX="147409" custScaleY="138747" custLinFactX="28663" custLinFactY="1499" custLinFactNeighborX="100000" custLinFactNeighborY="100000"/>
      <dgm:spPr/>
    </dgm:pt>
    <dgm:pt modelId="{5BBA09D6-1EFB-4145-B294-FB0157E341CF}" type="pres">
      <dgm:prSet presAssocID="{9CA53BCF-3A9A-4EAA-B42C-30406F39EE84}" presName="Parent1" presStyleLbl="revTx" presStyleIdx="0" presStyleCnt="3" custScaleX="188963" custLinFactX="100000" custLinFactY="170107" custLinFactNeighborX="120645" custLinFactNeighborY="2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360D3-86B6-4DBF-9D1F-53BBFC37BFED}" type="pres">
      <dgm:prSet presAssocID="{C4EADD26-0AA6-47F7-943D-82D24D65B16C}" presName="Accent2" presStyleCnt="0"/>
      <dgm:spPr/>
    </dgm:pt>
    <dgm:pt modelId="{6E881098-9B55-4538-9407-A4DDA2FB972E}" type="pres">
      <dgm:prSet presAssocID="{C4EADD26-0AA6-47F7-943D-82D24D65B16C}" presName="Accent" presStyleLbl="node1" presStyleIdx="1" presStyleCnt="3" custAng="1113320" custScaleX="162986" custScaleY="146632" custLinFactNeighborX="-74598" custLinFactNeighborY="-24786"/>
      <dgm:spPr/>
    </dgm:pt>
    <dgm:pt modelId="{09D25FF5-B518-4568-804A-22830CA24E6E}" type="pres">
      <dgm:prSet presAssocID="{C4EADD26-0AA6-47F7-943D-82D24D65B16C}" presName="Parent2" presStyleLbl="revTx" presStyleIdx="1" presStyleCnt="3" custScaleX="236968" custLinFactX="-43620" custLinFactY="-13806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0ADFD-D0DF-4620-B960-5F27211D59FF}" type="pres">
      <dgm:prSet presAssocID="{4FC03B80-664A-4253-8451-FDCBC2969932}" presName="Accent3" presStyleCnt="0"/>
      <dgm:spPr/>
    </dgm:pt>
    <dgm:pt modelId="{DD377715-123F-44D3-A3BE-E4C4074B07A1}" type="pres">
      <dgm:prSet presAssocID="{4FC03B80-664A-4253-8451-FDCBC2969932}" presName="Accent" presStyleLbl="node1" presStyleIdx="2" presStyleCnt="3" custAng="9302864" custScaleX="157131" custScaleY="151471" custLinFactNeighborX="-4615" custLinFactNeighborY="-55025"/>
      <dgm:spPr/>
    </dgm:pt>
    <dgm:pt modelId="{93B44FBC-D58B-4D47-BEEE-8F26A2D7864E}" type="pres">
      <dgm:prSet presAssocID="{4FC03B80-664A-4253-8451-FDCBC2969932}" presName="Parent3" presStyleLbl="revTx" presStyleIdx="2" presStyleCnt="3" custScaleX="143133" custLinFactY="-70084" custLinFactNeighborX="-6788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993492-BFE5-49A3-82C0-E59EFF05C7F8}" srcId="{CFE82730-AFE8-4561-9B78-48AC920103A1}" destId="{C4EADD26-0AA6-47F7-943D-82D24D65B16C}" srcOrd="1" destOrd="0" parTransId="{82E307F3-6C81-47E7-98F9-9FCE34036CA4}" sibTransId="{CF897119-C27A-4555-BAF3-CA1D9C0C1DD3}"/>
    <dgm:cxn modelId="{81442AE2-B90B-4D2C-99E4-9F1DE28E778A}" srcId="{CFE82730-AFE8-4561-9B78-48AC920103A1}" destId="{9CA53BCF-3A9A-4EAA-B42C-30406F39EE84}" srcOrd="0" destOrd="0" parTransId="{FD2A262A-E389-4063-A5AD-F9ADAE66364F}" sibTransId="{89941AAC-C77C-47C1-A7B5-7A64A6E1EF5B}"/>
    <dgm:cxn modelId="{780649F0-D37D-4ABE-A30F-DE599C6029C7}" srcId="{CFE82730-AFE8-4561-9B78-48AC920103A1}" destId="{4FC03B80-664A-4253-8451-FDCBC2969932}" srcOrd="2" destOrd="0" parTransId="{915222BB-29C9-4BC4-A250-C8F571B3C07B}" sibTransId="{5E78C90F-109A-459A-AF3B-0C18356F471A}"/>
    <dgm:cxn modelId="{F332B0D5-A2ED-46E5-991F-E694076FBB2E}" type="presOf" srcId="{9CA53BCF-3A9A-4EAA-B42C-30406F39EE84}" destId="{5BBA09D6-1EFB-4145-B294-FB0157E341CF}" srcOrd="0" destOrd="0" presId="urn:microsoft.com/office/officeart/2009/layout/CircleArrowProcess"/>
    <dgm:cxn modelId="{E643DE2E-6357-4BD9-B7CD-1276F5567683}" type="presOf" srcId="{CFE82730-AFE8-4561-9B78-48AC920103A1}" destId="{CFFFC54B-8B48-4239-B568-005779EFA2B2}" srcOrd="0" destOrd="0" presId="urn:microsoft.com/office/officeart/2009/layout/CircleArrowProcess"/>
    <dgm:cxn modelId="{B8D57566-C02B-45BB-9A67-8E0105CCAFA7}" type="presOf" srcId="{4FC03B80-664A-4253-8451-FDCBC2969932}" destId="{93B44FBC-D58B-4D47-BEEE-8F26A2D7864E}" srcOrd="0" destOrd="0" presId="urn:microsoft.com/office/officeart/2009/layout/CircleArrowProcess"/>
    <dgm:cxn modelId="{E3896F81-F2B3-4F22-A110-7DCB3A013291}" type="presOf" srcId="{C4EADD26-0AA6-47F7-943D-82D24D65B16C}" destId="{09D25FF5-B518-4568-804A-22830CA24E6E}" srcOrd="0" destOrd="0" presId="urn:microsoft.com/office/officeart/2009/layout/CircleArrowProcess"/>
    <dgm:cxn modelId="{E4BFBBE9-DA84-4D69-8052-734A0E78EC9D}" type="presParOf" srcId="{CFFFC54B-8B48-4239-B568-005779EFA2B2}" destId="{16DC8219-9A2E-43A3-BC48-3ECD1BE72ADD}" srcOrd="0" destOrd="0" presId="urn:microsoft.com/office/officeart/2009/layout/CircleArrowProcess"/>
    <dgm:cxn modelId="{57193AD4-78BD-481C-B6B3-AB9AE0586282}" type="presParOf" srcId="{16DC8219-9A2E-43A3-BC48-3ECD1BE72ADD}" destId="{25F10D72-CA5B-4C0B-BCDB-788A7E7E25F1}" srcOrd="0" destOrd="0" presId="urn:microsoft.com/office/officeart/2009/layout/CircleArrowProcess"/>
    <dgm:cxn modelId="{D0B40C0B-35CC-4167-9AA6-D46ED952EF0C}" type="presParOf" srcId="{CFFFC54B-8B48-4239-B568-005779EFA2B2}" destId="{5BBA09D6-1EFB-4145-B294-FB0157E341CF}" srcOrd="1" destOrd="0" presId="urn:microsoft.com/office/officeart/2009/layout/CircleArrowProcess"/>
    <dgm:cxn modelId="{982F95FB-120F-4197-8955-7B5C02F3D17C}" type="presParOf" srcId="{CFFFC54B-8B48-4239-B568-005779EFA2B2}" destId="{F37360D3-86B6-4DBF-9D1F-53BBFC37BFED}" srcOrd="2" destOrd="0" presId="urn:microsoft.com/office/officeart/2009/layout/CircleArrowProcess"/>
    <dgm:cxn modelId="{DDBFB263-861E-4BC3-BA78-7BB2D871CFC4}" type="presParOf" srcId="{F37360D3-86B6-4DBF-9D1F-53BBFC37BFED}" destId="{6E881098-9B55-4538-9407-A4DDA2FB972E}" srcOrd="0" destOrd="0" presId="urn:microsoft.com/office/officeart/2009/layout/CircleArrowProcess"/>
    <dgm:cxn modelId="{18AE783B-47F3-45AF-A2F6-CB76A31ABD5E}" type="presParOf" srcId="{CFFFC54B-8B48-4239-B568-005779EFA2B2}" destId="{09D25FF5-B518-4568-804A-22830CA24E6E}" srcOrd="3" destOrd="0" presId="urn:microsoft.com/office/officeart/2009/layout/CircleArrowProcess"/>
    <dgm:cxn modelId="{CF7F760A-9631-4DC5-B985-A2E39775E183}" type="presParOf" srcId="{CFFFC54B-8B48-4239-B568-005779EFA2B2}" destId="{D5D0ADFD-D0DF-4620-B960-5F27211D59FF}" srcOrd="4" destOrd="0" presId="urn:microsoft.com/office/officeart/2009/layout/CircleArrowProcess"/>
    <dgm:cxn modelId="{D5BED5C4-8BBC-40FE-84FA-4923433AE43D}" type="presParOf" srcId="{D5D0ADFD-D0DF-4620-B960-5F27211D59FF}" destId="{DD377715-123F-44D3-A3BE-E4C4074B07A1}" srcOrd="0" destOrd="0" presId="urn:microsoft.com/office/officeart/2009/layout/CircleArrowProcess"/>
    <dgm:cxn modelId="{50D5E6F9-0227-42D4-9DFB-1BF9075EB6EB}" type="presParOf" srcId="{CFFFC54B-8B48-4239-B568-005779EFA2B2}" destId="{93B44FBC-D58B-4D47-BEEE-8F26A2D7864E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10D72-CA5B-4C0B-BCDB-788A7E7E25F1}">
      <dsp:nvSpPr>
        <dsp:cNvPr id="0" name=""/>
        <dsp:cNvSpPr/>
      </dsp:nvSpPr>
      <dsp:spPr>
        <a:xfrm rot="1020215">
          <a:off x="7255634" y="2218280"/>
          <a:ext cx="4048644" cy="381131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A09D6-1EFB-4145-B294-FB0157E341CF}">
      <dsp:nvSpPr>
        <dsp:cNvPr id="0" name=""/>
        <dsp:cNvSpPr/>
      </dsp:nvSpPr>
      <dsp:spPr>
        <a:xfrm>
          <a:off x="7631649" y="3777671"/>
          <a:ext cx="2883950" cy="76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решение</a:t>
          </a:r>
          <a:endParaRPr lang="ru-RU" sz="5000" kern="1200" dirty="0"/>
        </a:p>
      </dsp:txBody>
      <dsp:txXfrm>
        <a:off x="7631649" y="3777671"/>
        <a:ext cx="2883950" cy="762916"/>
      </dsp:txXfrm>
    </dsp:sp>
    <dsp:sp modelId="{6E881098-9B55-4538-9407-A4DDA2FB972E}">
      <dsp:nvSpPr>
        <dsp:cNvPr id="0" name=""/>
        <dsp:cNvSpPr/>
      </dsp:nvSpPr>
      <dsp:spPr>
        <a:xfrm rot="1113320">
          <a:off x="696236" y="219317"/>
          <a:ext cx="4476473" cy="402791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25FF5-B518-4568-804A-22830CA24E6E}">
      <dsp:nvSpPr>
        <dsp:cNvPr id="0" name=""/>
        <dsp:cNvSpPr/>
      </dsp:nvSpPr>
      <dsp:spPr>
        <a:xfrm>
          <a:off x="983108" y="1673278"/>
          <a:ext cx="3616602" cy="76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текст</a:t>
          </a:r>
          <a:endParaRPr lang="ru-RU" sz="5000" kern="1200" dirty="0"/>
        </a:p>
      </dsp:txBody>
      <dsp:txXfrm>
        <a:off x="983108" y="1673278"/>
        <a:ext cx="3616602" cy="762916"/>
      </dsp:txXfrm>
    </dsp:sp>
    <dsp:sp modelId="{DD377715-123F-44D3-A3BE-E4C4074B07A1}">
      <dsp:nvSpPr>
        <dsp:cNvPr id="0" name=""/>
        <dsp:cNvSpPr/>
      </dsp:nvSpPr>
      <dsp:spPr>
        <a:xfrm rot="9302864">
          <a:off x="3785428" y="1401392"/>
          <a:ext cx="3707823" cy="357569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44FBC-D58B-4D47-BEEE-8F26A2D7864E}">
      <dsp:nvSpPr>
        <dsp:cNvPr id="0" name=""/>
        <dsp:cNvSpPr/>
      </dsp:nvSpPr>
      <dsp:spPr>
        <a:xfrm>
          <a:off x="4550848" y="2833666"/>
          <a:ext cx="2184493" cy="76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rgbClr val="C00000"/>
              </a:solidFill>
            </a:rPr>
            <a:t>задача</a:t>
          </a:r>
          <a:endParaRPr lang="ru-RU" sz="5400" b="1" kern="1200" dirty="0">
            <a:solidFill>
              <a:srgbClr val="C00000"/>
            </a:solidFill>
          </a:endParaRPr>
        </a:p>
      </dsp:txBody>
      <dsp:txXfrm>
        <a:off x="4550848" y="2833666"/>
        <a:ext cx="2184493" cy="762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C8E99-1289-4F9E-B447-68B2D736D46F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4D948-F191-446E-9AEB-97779BA2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907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04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67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5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08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0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6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9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2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045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329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31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8DA34-4BA8-43C9-B018-570EA747AE3D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460B3-8825-4423-9DFF-3B7CC3749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56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d9be240cc0da20dc596723097e2e636b_l-5087196-images-thumbs&amp;n=1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0" r="15336"/>
          <a:stretch/>
        </p:blipFill>
        <p:spPr bwMode="auto">
          <a:xfrm>
            <a:off x="0" y="0"/>
            <a:ext cx="607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334" y="0"/>
            <a:ext cx="611566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03985" y="84009"/>
            <a:ext cx="7344697" cy="1145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Совместить несовместимое: 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математика и грамматика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88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748" y="1078885"/>
            <a:ext cx="2481228" cy="296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580" y="-95129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99"/>
                </a:solidFill>
              </a:rPr>
              <a:t>Подведём итоги</a:t>
            </a:r>
            <a:endParaRPr lang="ru-RU" sz="3600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2340" y="2210569"/>
            <a:ext cx="5132737" cy="3103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Сегодня на уроке мы</a:t>
            </a:r>
          </a:p>
          <a:p>
            <a:r>
              <a:rPr lang="ru-RU" sz="4000" dirty="0" smtClean="0"/>
              <a:t>обобщили …</a:t>
            </a:r>
          </a:p>
          <a:p>
            <a:r>
              <a:rPr lang="ru-RU" sz="4000" dirty="0" smtClean="0"/>
              <a:t>повторили …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роанализировали …</a:t>
            </a:r>
          </a:p>
          <a:p>
            <a:endParaRPr lang="ru-RU" sz="4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320118" y="920629"/>
            <a:ext cx="4913015" cy="284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Цель достигнута?</a:t>
            </a:r>
          </a:p>
          <a:p>
            <a:pPr marL="0" indent="0">
              <a:buNone/>
            </a:pPr>
            <a:r>
              <a:rPr lang="ru-RU" sz="4000" b="1" dirty="0" smtClean="0"/>
              <a:t>Математика </a:t>
            </a:r>
            <a:r>
              <a:rPr lang="ru-RU" sz="4000" b="1" dirty="0"/>
              <a:t>и русский язык </a:t>
            </a:r>
            <a:r>
              <a:rPr lang="ru-RU" sz="4000" b="1" dirty="0" smtClean="0"/>
              <a:t>взаимосвязаны?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855" y="3904827"/>
            <a:ext cx="3949543" cy="295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7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58/93/c7cdb2422b3a71e895d538b5c396bae306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6" t="14822" r="58911" b="48880"/>
          <a:stretch/>
        </p:blipFill>
        <p:spPr bwMode="auto">
          <a:xfrm>
            <a:off x="1214483" y="444437"/>
            <a:ext cx="3009900" cy="253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fs.znanio.ru/d5af0e/58/93/c7cdb2422b3a71e895d538b5c396bae3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4" t="52523" r="16786" b="10025"/>
          <a:stretch/>
        </p:blipFill>
        <p:spPr bwMode="auto">
          <a:xfrm>
            <a:off x="8087746" y="3922238"/>
            <a:ext cx="2946401" cy="280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fs.znanio.ru/d5af0e/58/93/c7cdb2422b3a71e895d538b5c396bae3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30" t="15568" r="7504" b="48771"/>
          <a:stretch/>
        </p:blipFill>
        <p:spPr bwMode="auto">
          <a:xfrm>
            <a:off x="8087747" y="430076"/>
            <a:ext cx="3894129" cy="256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fs.znanio.ru/d5af0e/58/93/c7cdb2422b3a71e895d538b5c396bae3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7" t="54401" r="55507" b="9302"/>
          <a:stretch/>
        </p:blipFill>
        <p:spPr bwMode="auto">
          <a:xfrm>
            <a:off x="1296454" y="3936432"/>
            <a:ext cx="2927929" cy="278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3990" y="35108"/>
            <a:ext cx="3048000" cy="409329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13 – 10 баллов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990" y="3515461"/>
            <a:ext cx="2946401" cy="40677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9 – 7 баллов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05758" y="44585"/>
            <a:ext cx="2946401" cy="409329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6 – 4 баллов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105758" y="3515461"/>
            <a:ext cx="2946401" cy="42356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3 – 0 баллов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413615" y="2650840"/>
            <a:ext cx="3572533" cy="15680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самооценка</a:t>
            </a:r>
            <a:endParaRPr lang="ru-RU" sz="32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90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99"/>
                </a:solidFill>
              </a:rPr>
              <a:t>Домашнее задание</a:t>
            </a:r>
            <a:endParaRPr lang="ru-RU" sz="3600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483" y="1607167"/>
            <a:ext cx="10515600" cy="4351338"/>
          </a:xfrm>
        </p:spPr>
        <p:txBody>
          <a:bodyPr>
            <a:normAutofit/>
          </a:bodyPr>
          <a:lstStyle/>
          <a:p>
            <a:r>
              <a:rPr lang="ru-RU" sz="3600" dirty="0"/>
              <a:t>П</a:t>
            </a:r>
            <a:r>
              <a:rPr lang="ru-RU" sz="3600" dirty="0" smtClean="0"/>
              <a:t>о </a:t>
            </a:r>
            <a:r>
              <a:rPr lang="ru-RU" sz="3600" dirty="0"/>
              <a:t>русскому языку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Напишите </a:t>
            </a:r>
            <a:r>
              <a:rPr lang="ru-RU" sz="3600" dirty="0"/>
              <a:t>небольшое (30 -40 слов) сочинение-рассуждение  на тему: </a:t>
            </a:r>
            <a:r>
              <a:rPr lang="ru-RU" sz="3600" dirty="0" smtClean="0"/>
              <a:t>«</a:t>
            </a:r>
            <a:r>
              <a:rPr lang="ru-RU" sz="3600" dirty="0"/>
              <a:t>Зачем в математике русский язык?»</a:t>
            </a:r>
          </a:p>
          <a:p>
            <a:r>
              <a:rPr lang="ru-RU" sz="3600" dirty="0" smtClean="0"/>
              <a:t>По </a:t>
            </a:r>
            <a:r>
              <a:rPr lang="ru-RU" sz="3600" dirty="0"/>
              <a:t>геометрии 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Придумать, записать и решить задачу по теме «Площади»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7595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grizly.club/uploads/posts/2023-02/1675830686_grizly-club-p-klipart-spasibo-za-urok-1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6"/>
          <a:stretch/>
        </p:blipFill>
        <p:spPr bwMode="auto">
          <a:xfrm>
            <a:off x="0" y="0"/>
            <a:ext cx="12192000" cy="769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2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</a:rPr>
              <a:t>Без слов и грамматики </a:t>
            </a:r>
            <a:br>
              <a:rPr lang="ru-RU" b="1" i="1" dirty="0" smtClean="0">
                <a:solidFill>
                  <a:srgbClr val="000099"/>
                </a:solidFill>
              </a:rPr>
            </a:br>
            <a:r>
              <a:rPr lang="ru-RU" b="1" i="1" dirty="0" smtClean="0">
                <a:solidFill>
                  <a:srgbClr val="000099"/>
                </a:solidFill>
              </a:rPr>
              <a:t>не учат математике</a:t>
            </a:r>
            <a:endParaRPr lang="ru-RU" b="1" i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7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986" y="29269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Орфографическая </a:t>
            </a:r>
            <a:br>
              <a:rPr lang="ru-RU" sz="6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</a:br>
            <a:r>
              <a:rPr lang="ru-RU" sz="6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разминка </a:t>
            </a:r>
            <a:endParaRPr lang="ru-RU" sz="6000" dirty="0">
              <a:solidFill>
                <a:srgbClr val="000099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816708"/>
              </p:ext>
            </p:extLst>
          </p:nvPr>
        </p:nvGraphicFramePr>
        <p:xfrm>
          <a:off x="205778" y="1815136"/>
          <a:ext cx="11799117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8492"/>
                <a:gridCol w="1687924"/>
                <a:gridCol w="1441577"/>
                <a:gridCol w="1249976"/>
                <a:gridCol w="1523693"/>
                <a:gridCol w="1351950"/>
                <a:gridCol w="1276539"/>
                <a:gridCol w="134896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Геометрия 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</a:rPr>
                        <a:t>Русский язык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Все термины определил</a:t>
                      </a:r>
                      <a:r>
                        <a:rPr lang="ru-RU" sz="2400" baseline="0" dirty="0" smtClean="0"/>
                        <a:t> верно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Ошибся в 1-2 терминах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Ошибся в 3-4 терминах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Более 4 ошибок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Написал без ошибок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1-2 ошибки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3-4 ошибки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Более 4 ошибок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ru-RU" sz="4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endParaRPr lang="ru-RU" sz="4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627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85586" y="199179"/>
            <a:ext cx="5042779" cy="1421395"/>
          </a:xfrm>
          <a:prstGeom prst="ellipse">
            <a:avLst/>
          </a:prstGeom>
          <a:solidFill>
            <a:srgbClr val="FF99CC"/>
          </a:solidFill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mic Sans MS" panose="030F0702030302020204" pitchFamily="66" charset="0"/>
              </a:rPr>
              <a:t>Грамматика 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6871" y="1708868"/>
            <a:ext cx="10440907" cy="3802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изучает грамматические признаки слов, строение и значение словосочетаний и предложений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66871" y="2190946"/>
            <a:ext cx="3861303" cy="10954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морфология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46475" y="2195450"/>
            <a:ext cx="3861303" cy="10909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синтаксис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5492058" y="2516855"/>
            <a:ext cx="1190532" cy="226339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66870" y="3275100"/>
            <a:ext cx="3861303" cy="5884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части речи</a:t>
            </a:r>
            <a:endParaRPr lang="ru-RU" sz="3200" dirty="0" smtClean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66868" y="4940920"/>
            <a:ext cx="3861303" cy="5884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орфография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14" name="Двойная стрелка вверх/вниз 13"/>
          <p:cNvSpPr/>
          <p:nvPr/>
        </p:nvSpPr>
        <p:spPr>
          <a:xfrm>
            <a:off x="2697933" y="3972237"/>
            <a:ext cx="190121" cy="82610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446475" y="3286386"/>
            <a:ext cx="3861303" cy="14214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словосочетания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предложения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текст</a:t>
            </a:r>
            <a:endParaRPr lang="ru-RU" sz="3200" dirty="0" smtClean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46474" y="5020172"/>
            <a:ext cx="3861303" cy="5884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стилистика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17" name="Двойная стрелка вверх/вниз 16"/>
          <p:cNvSpPr/>
          <p:nvPr/>
        </p:nvSpPr>
        <p:spPr>
          <a:xfrm>
            <a:off x="9291118" y="4672772"/>
            <a:ext cx="172014" cy="34740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16459" y="5235168"/>
            <a:ext cx="172016" cy="37350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588475" y="4846472"/>
            <a:ext cx="440226" cy="76219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013604" y="4360933"/>
            <a:ext cx="172016" cy="37350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185620" y="3972237"/>
            <a:ext cx="440226" cy="76219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31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53107815"/>
              </p:ext>
            </p:extLst>
          </p:nvPr>
        </p:nvGraphicFramePr>
        <p:xfrm>
          <a:off x="0" y="470780"/>
          <a:ext cx="10515600" cy="570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280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101220" y="153909"/>
            <a:ext cx="3983525" cy="651849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Научный стиль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7695" y="1113577"/>
            <a:ext cx="3132499" cy="1683944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Тема: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7696" y="2856372"/>
            <a:ext cx="3132498" cy="3888462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Цели: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31264" y="1113577"/>
            <a:ext cx="3720974" cy="5631258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Стилевые черты:</a:t>
            </a:r>
          </a:p>
          <a:p>
            <a:r>
              <a:rPr lang="ru-RU" sz="2200" dirty="0" smtClean="0"/>
              <a:t>1. </a:t>
            </a:r>
          </a:p>
          <a:p>
            <a:r>
              <a:rPr lang="ru-RU" sz="2200" dirty="0" smtClean="0"/>
              <a:t>2.</a:t>
            </a:r>
          </a:p>
          <a:p>
            <a:r>
              <a:rPr lang="ru-RU" sz="2200" dirty="0" smtClean="0"/>
              <a:t>3.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51826" y="1122630"/>
            <a:ext cx="4843604" cy="3385996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</a:rPr>
              <a:t>Особенности синтаксиса: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51826" y="4508626"/>
            <a:ext cx="4843604" cy="2236208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</a:rPr>
              <a:t>Особенности лексики: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09038" y="153909"/>
            <a:ext cx="3413156" cy="651849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52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657" y="365125"/>
            <a:ext cx="11073143" cy="1325563"/>
          </a:xfrm>
        </p:spPr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Задача по геометрии – это пример научного стиля речи.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901" y="1690688"/>
            <a:ext cx="10515600" cy="708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Как с ним работать?</a:t>
            </a:r>
            <a:endParaRPr lang="ru-RU" sz="32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48901" y="2740890"/>
            <a:ext cx="10515600" cy="2265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определить </a:t>
            </a:r>
            <a:r>
              <a:rPr lang="ru-RU" sz="3600" dirty="0"/>
              <a:t>тему – что нужно найти в </a:t>
            </a:r>
            <a:r>
              <a:rPr lang="ru-RU" sz="3600" dirty="0" smtClean="0"/>
              <a:t>задаче;</a:t>
            </a:r>
            <a:endParaRPr lang="ru-RU" sz="3600" dirty="0"/>
          </a:p>
          <a:p>
            <a:r>
              <a:rPr lang="ru-RU" sz="3600" dirty="0" smtClean="0"/>
              <a:t>обратить </a:t>
            </a:r>
            <a:r>
              <a:rPr lang="ru-RU" sz="3600" dirty="0"/>
              <a:t>внимание на термины, </a:t>
            </a:r>
            <a:r>
              <a:rPr lang="ru-RU" sz="3600" dirty="0" smtClean="0"/>
              <a:t>числа;</a:t>
            </a:r>
            <a:endParaRPr lang="ru-RU" sz="3600" dirty="0"/>
          </a:p>
          <a:p>
            <a:r>
              <a:rPr lang="ru-RU" sz="3600" dirty="0" smtClean="0"/>
              <a:t>помнить</a:t>
            </a:r>
            <a:r>
              <a:rPr lang="ru-RU" sz="3600" dirty="0"/>
              <a:t>, что все слова в прямом </a:t>
            </a:r>
            <a:r>
              <a:rPr lang="ru-RU" sz="3600" dirty="0" smtClean="0"/>
              <a:t>значении.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302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Самооценка работы по анализу текста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436" y="1490646"/>
            <a:ext cx="8930489" cy="4873939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Активно работал в группе, предложил правильный вариант ответа.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Обсуждал не очень активно, </a:t>
            </a:r>
            <a:r>
              <a:rPr lang="ru-RU" sz="3600" dirty="0"/>
              <a:t>предложил правильный вариант ответа.</a:t>
            </a:r>
            <a:endParaRPr lang="ru-RU" sz="3600" dirty="0" smtClean="0"/>
          </a:p>
          <a:p>
            <a:pPr marL="742950" indent="-742950">
              <a:buAutoNum type="arabicPeriod"/>
            </a:pPr>
            <a:r>
              <a:rPr lang="ru-RU" sz="3600" dirty="0" smtClean="0"/>
              <a:t>В обсуждении не участвовал.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Вносил данные в презентацию.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Представлял результаты работы группы.</a:t>
            </a:r>
            <a:endParaRPr lang="ru-RU" sz="3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786010" y="1626448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2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786009" y="2751969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786009" y="3630587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0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786009" y="4286484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786009" y="4916540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70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Самооценка работы по решению задачи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436" y="1490646"/>
            <a:ext cx="8930489" cy="4873939"/>
          </a:xfrm>
        </p:spPr>
        <p:txBody>
          <a:bodyPr>
            <a:normAutofit lnSpcReduction="10000"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Активно работал в группе, предложил правильный вариант решения.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Обсуждал не очень активно, </a:t>
            </a:r>
            <a:r>
              <a:rPr lang="ru-RU" sz="3600" dirty="0"/>
              <a:t>предложил правильный вариант </a:t>
            </a:r>
            <a:r>
              <a:rPr lang="ru-RU" sz="3600" dirty="0" smtClean="0"/>
              <a:t>решения.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В обсуждении не участвовал.</a:t>
            </a:r>
          </a:p>
          <a:p>
            <a:pPr marL="742950" indent="-742950">
              <a:buAutoNum type="arabicPeriod"/>
            </a:pPr>
            <a:r>
              <a:rPr lang="ru-RU" sz="3600" dirty="0"/>
              <a:t>Представлял результаты работы </a:t>
            </a:r>
            <a:r>
              <a:rPr lang="ru-RU" sz="3600" dirty="0" smtClean="0"/>
              <a:t>группы</a:t>
            </a:r>
          </a:p>
          <a:p>
            <a:pPr marL="0" indent="0">
              <a:buNone/>
            </a:pPr>
            <a:r>
              <a:rPr lang="ru-RU" sz="3600" i="1" dirty="0" smtClean="0">
                <a:solidFill>
                  <a:srgbClr val="000099"/>
                </a:solidFill>
              </a:rPr>
              <a:t>ИЛИ</a:t>
            </a:r>
          </a:p>
          <a:p>
            <a:pPr marL="0" indent="0">
              <a:buNone/>
            </a:pPr>
            <a:r>
              <a:rPr lang="ru-RU" sz="3600" dirty="0" smtClean="0"/>
              <a:t>5.    Анализировал правильность решения задачи другой группой.</a:t>
            </a:r>
            <a:endParaRPr lang="ru-RU" sz="3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786009" y="1433655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2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786008" y="2579592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786007" y="3372786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0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786007" y="4061644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786009" y="5351375"/>
            <a:ext cx="1965357" cy="81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28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319</Words>
  <Application>Microsoft Office PowerPoint</Application>
  <PresentationFormat>Широкоэкранный</PresentationFormat>
  <Paragraphs>98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Без слов и грамматики  не учат математике</vt:lpstr>
      <vt:lpstr>Орфографическая  разминка </vt:lpstr>
      <vt:lpstr>Презентация PowerPoint</vt:lpstr>
      <vt:lpstr>Презентация PowerPoint</vt:lpstr>
      <vt:lpstr>Презентация PowerPoint</vt:lpstr>
      <vt:lpstr>Задача по геометрии – это пример научного стиля речи.</vt:lpstr>
      <vt:lpstr>Самооценка работы по анализу текста</vt:lpstr>
      <vt:lpstr>Самооценка работы по решению задачи </vt:lpstr>
      <vt:lpstr>Подведём итоги</vt:lpstr>
      <vt:lpstr>Презентация PowerPoint</vt:lpstr>
      <vt:lpstr>Домашнее задание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cp:lastPrinted>2024-02-25T03:38:58Z</cp:lastPrinted>
  <dcterms:created xsi:type="dcterms:W3CDTF">2024-02-17T03:14:16Z</dcterms:created>
  <dcterms:modified xsi:type="dcterms:W3CDTF">2024-04-18T16:52:45Z</dcterms:modified>
</cp:coreProperties>
</file>