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1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010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355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860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404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434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7716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027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503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82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077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271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218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150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24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21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580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fld id="{ADCE4EC5-C3A3-4361-83C2-A6A6266FECC7}" type="datetimeFigureOut">
              <a:rPr lang="ru-RU" smtClean="0"/>
              <a:t>05.10.2023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C2FA27E7-F6C7-4811-B836-3C51675DEC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796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  <p:sldLayoutId id="2147483855" r:id="rId15"/>
    <p:sldLayoutId id="2147483856" r:id="rId16"/>
    <p:sldLayoutId id="214748385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1%84%D0%B8%D0%BD%D0%B0%D0%BD%D1%81%D0%BE%D0%B2%D0%B0%D1%8F%20%D0%B3%D1%80%D0%B0%D0%BC%D0%BE%D1%82%D0%BD%D0%BE%D1%81%D1%82%D1%8C%20%D0%BC%D0%BE%D0%BB%D0%BE%D0%B4%D1%91%D0%B6%D0%B8&amp;fp=0&amp;img_url=http://cf.prod.hlpstr.de/attachments/articles/icons/000/165/486/medium/iStock_000019467530XSmall.jpg?1358336426&amp;pos=11&amp;uinfo=ww-1349-wh-643-fw-1124-fh-448-pd-1&amp;rpt=simag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p=4&amp;text=%D0%BF%D0%BE%D0%BB%D1%83%D1%87%D0%B5%D0%BD%D0%B8%D0%B5%20%D1%84%D0%B8%D0%BD%D0%B0%D0%BD%D1%81%D0%BE%D0%B2%D1%8B%D1%85%20%D0%B7%D0%BD%D0%B0%D0%BD%D0%B8%D0%B9&amp;fp=4&amp;img_url=http://dec-edu.com/articles_pics/page_img_1.jpg&amp;pos=125&amp;uinfo=ww-1349-wh-643-fw-1124-fh-448-pd-1&amp;rpt=simag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33304" y="1772816"/>
            <a:ext cx="7884369" cy="2679647"/>
          </a:xfrm>
        </p:spPr>
        <p:txBody>
          <a:bodyPr>
            <a:noAutofit/>
          </a:bodyPr>
          <a:lstStyle/>
          <a:p>
            <a:pPr algn="ctr"/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effectLst/>
                <a:latin typeface="Times New Roman" pitchFamily="18" charset="0"/>
                <a:cs typeface="Times New Roman" pitchFamily="18" charset="0"/>
              </a:rPr>
              <a:t>для участия 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VI Всероссийского педагогического конкурса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«Моя лучшая методическая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разработка»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на тему: «Формирование и развитие навыков финансовой </a:t>
            </a:r>
            <a:r>
              <a:rPr lang="ru-RU" sz="1400" b="1" dirty="0">
                <a:effectLst/>
                <a:latin typeface="Times New Roman" pitchFamily="18" charset="0"/>
                <a:cs typeface="Times New Roman" pitchFamily="18" charset="0"/>
              </a:rPr>
              <a:t>грамотности </a:t>
            </a:r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различных социальных групп населения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>
                <a:effectLst/>
                <a:latin typeface="Times New Roman" pitchFamily="18" charset="0"/>
                <a:cs typeface="Times New Roman" pitchFamily="18" charset="0"/>
              </a:rPr>
              <a:t>ТОГБПОУ «Аграрно-технологический техникум</a:t>
            </a:r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» и посёлке совхоза «</a:t>
            </a:r>
            <a:r>
              <a:rPr lang="ru-RU" sz="1400" b="1" dirty="0" err="1" smtClean="0">
                <a:effectLst/>
                <a:latin typeface="Times New Roman" pitchFamily="18" charset="0"/>
                <a:cs typeface="Times New Roman" pitchFamily="18" charset="0"/>
              </a:rPr>
              <a:t>Селезнёвский</a:t>
            </a:r>
            <a:r>
              <a:rPr lang="ru-RU" sz="1400" b="1" dirty="0" smtClean="0">
                <a:effectLst/>
                <a:latin typeface="Times New Roman" pitchFamily="18" charset="0"/>
                <a:cs typeface="Times New Roman" pitchFamily="18" charset="0"/>
              </a:rPr>
              <a:t>» Тамбовского района»,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путём создания волонтерского консультационного центра «Финансист»</a:t>
            </a:r>
            <a:r>
              <a:rPr lang="ru-RU" sz="1400" b="1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748464" cy="1224136"/>
          </a:xfrm>
        </p:spPr>
        <p:txBody>
          <a:bodyPr>
            <a:noAutofit/>
          </a:bodyPr>
          <a:lstStyle/>
          <a:p>
            <a:pPr algn="ctr">
              <a:spcBef>
                <a:spcPts val="500"/>
              </a:spcBef>
            </a:pPr>
            <a:r>
              <a:rPr lang="ru-RU" sz="13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</a:t>
            </a:r>
            <a:r>
              <a:rPr lang="ru-RU" sz="1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 и науки Тамбовской области</a:t>
            </a:r>
          </a:p>
          <a:p>
            <a:pPr algn="ctr">
              <a:spcBef>
                <a:spcPts val="500"/>
              </a:spcBef>
            </a:pPr>
            <a:r>
              <a:rPr lang="ru-RU" sz="1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Тамбовское областное государственное бюджетное</a:t>
            </a:r>
          </a:p>
          <a:p>
            <a:pPr algn="ctr">
              <a:spcBef>
                <a:spcPts val="500"/>
              </a:spcBef>
            </a:pPr>
            <a:r>
              <a:rPr lang="ru-RU" sz="1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образовательное учреждение</a:t>
            </a:r>
          </a:p>
          <a:p>
            <a:pPr algn="ctr">
              <a:spcBef>
                <a:spcPts val="500"/>
              </a:spcBef>
            </a:pPr>
            <a:r>
              <a:rPr lang="ru-RU" sz="13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«Аграрно-технологический техникум»</a:t>
            </a: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2411760" y="5733256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ос.совхоза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Селезнёвский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6017" y="4509120"/>
            <a:ext cx="3779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1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Приданова</a:t>
            </a:r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Л.А., 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</a:t>
            </a:r>
          </a:p>
          <a:p>
            <a:pPr algn="r"/>
            <a:r>
              <a:rPr lang="ru-RU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endParaRPr lang="ru-RU" sz="1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32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Результаты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9582" y="2064296"/>
            <a:ext cx="874846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0"/>
              </a:spcBef>
              <a:buFont typeface="Wingdings 3" charset="2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Волонтеры центра разработали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программы «Повышение финансовой грамотности в посёлке совхоза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Селезнёвский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Тамбовского района»;</a:t>
            </a:r>
          </a:p>
          <a:p>
            <a:pPr algn="just">
              <a:spcBef>
                <a:spcPts val="0"/>
              </a:spcBef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консультации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социальных групп населения по вопросам пользования финансовыми услугами;</a:t>
            </a:r>
          </a:p>
          <a:p>
            <a:pPr algn="just">
              <a:spcBef>
                <a:spcPts val="0"/>
              </a:spcBef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Распространили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граждан буклетов, брошюр об ответственном пользовании финансовыми услугами;</a:t>
            </a:r>
          </a:p>
          <a:p>
            <a:pPr algn="just">
              <a:spcBef>
                <a:spcPts val="0"/>
              </a:spcBef>
              <a:buFont typeface="Wingdings 3" charset="2"/>
              <a:buAutoNum type="arabicPeriod"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Организовали встречи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населения со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специалистами 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сотрудниками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банков.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6575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результате проведенных мероприятий  граждане узнали, как:  рассчитывать доходы своей семьи, полученные из разных источников и остающиеся в распоряжении после уплаты налогов; выбрать из банковских сберегательных вкладов тот, который в наибольшей степени отвечает поставленной цели; различать обязательное пенсионное страхование и добровольные пенсионные накопления, альтернативные способы накопления на пенсию; рассчитать размер ежемесячной выплаты по кредиту, определить, может ли семья позволить себе кредит; различать банковский кредит, кредит в торговых сетях и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микрокредит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; сохранить свои сбережения в периоды высокой инфляции и защитить их от резкого падения курса рубля;  распознать разные виды финансового мошенничества и отличить финансовую пирамиду от добросовестных финансовых организаций.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135926"/>
            <a:ext cx="1728192" cy="1669654"/>
          </a:xfrm>
          <a:prstGeom prst="rect">
            <a:avLst/>
          </a:prstGeom>
        </p:spPr>
      </p:pic>
      <p:pic>
        <p:nvPicPr>
          <p:cNvPr id="1026" name="Picture 2" descr="F:\Фин.грам.2022\ФОТО встреча работников со Сбербанком\IMG_20221021_1408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9833" y="5114915"/>
            <a:ext cx="2197538" cy="164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5181344"/>
            <a:ext cx="1282574" cy="1578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644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6343202" cy="576065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276872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 Жданова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А.О.,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Зятькова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М.А. Финансовая грамотность: учебная программа. СПО. / А. О. Жданова. — М.: ВАКО, 2020.</a:t>
            </a:r>
          </a:p>
          <a:p>
            <a:pPr lvl="0" algn="just" fontAlgn="base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Жданова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А.О.,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Зятькова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М.А. Финансовая грамотность: методические рекомендации для преподавателя. СПО/ А. О. Жданова. — М.: ВАКО, 2020.</a:t>
            </a:r>
          </a:p>
          <a:p>
            <a:pPr lvl="0"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 Савицкая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Е. В. Финансовая грамотность: методические рекомендации для преподавателя. Профессиональное обучение / Е. В. Савицкая. — М.: ВИТА-ПРЕСС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2018.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— 144 c. </a:t>
            </a:r>
          </a:p>
        </p:txBody>
      </p:sp>
    </p:spTree>
    <p:extLst>
      <p:ext uri="{BB962C8B-B14F-4D97-AF65-F5344CB8AC3E}">
        <p14:creationId xmlns:p14="http://schemas.microsoft.com/office/powerpoint/2010/main" val="2049852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Объект </a:t>
            </a:r>
            <a:r>
              <a:rPr lang="ru-RU" b="1" dirty="0" smtClean="0">
                <a:solidFill>
                  <a:schemeClr val="bg1"/>
                </a:solidFill>
              </a:rPr>
              <a:t>проектирования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204864"/>
            <a:ext cx="8640960" cy="3604096"/>
          </a:xfrm>
        </p:spPr>
        <p:txBody>
          <a:bodyPr>
            <a:normAutofit/>
          </a:bodyPr>
          <a:lstStyle/>
          <a:p>
            <a:pPr marL="0" indent="26670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 обучающихся, сотрудников и взрослого населения как эффективной меры улучшения качества жизни и финансовой безопасности путем проведения обучения и ключевых мероприятий в рамках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создания консультационного волонтёрского центра «Финансист» на базе ТОГБПОУ «Аграрно-технологический техникум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реализации программы «Повышение финансовой грамотности в посёлке совхоза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Селезнёвский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Тамбовского района»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консультационного волонтёрского центра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Финансист»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«Повышение финансовой грамотности в посёлке совхоза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Селезнёвский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Тамбовского района»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уровня финансовой культуры обучающихся, педагогического состава и местного населения посредством освоения базовой системы понятий из сферы финансов и приобретения практических навыков управления личными финансами.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 descr="i?id=75293798-43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896" y="5464117"/>
            <a:ext cx="2090104" cy="1393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346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7593992" cy="709865"/>
          </a:xfrm>
        </p:spPr>
        <p:txBody>
          <a:bodyPr/>
          <a:lstStyle/>
          <a:p>
            <a:pPr algn="ctr"/>
            <a:r>
              <a:rPr lang="ru-RU" b="1" u="sng" dirty="0"/>
              <a:t>Задачи</a:t>
            </a:r>
            <a:r>
              <a:rPr lang="ru-RU" b="1" dirty="0"/>
              <a:t>: 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060848"/>
            <a:ext cx="8784976" cy="3888432"/>
          </a:xfrm>
        </p:spPr>
        <p:txBody>
          <a:bodyPr>
            <a:noAutofit/>
          </a:bodyPr>
          <a:lstStyle/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числа старшекурсников волонтеров для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консультационного центра «Финансист» для проведения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на младших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курсах техникума,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школе, среди населения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и проводить мероприятия, направленные на формирование финансовой грамотности;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привить навык рационального использования полученных доходов и контроля своих расходов;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финансовое планирование в семье;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 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 и функции различных финансовых организаций; 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и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государственных и негосударственных пенсионных фондов, научить пользоваться добровольными пенсионными накоплениями; 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выгодно и безопасно разместить свои сбережения в банках и скопить нужную сумму на крупное приобретение; </a:t>
            </a: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разумно пользоваться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кредитами; </a:t>
            </a:r>
            <a:endParaRPr 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24000" algn="just">
              <a:spcBef>
                <a:spcPts val="600"/>
              </a:spcBef>
            </a:pP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рассказать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преимуществах ведения собственного бизнеса и предостеречь от связанных с этим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рисков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6519" y="5445224"/>
            <a:ext cx="1777969" cy="1257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26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27099"/>
            <a:ext cx="8280920" cy="709865"/>
          </a:xfrm>
        </p:spPr>
        <p:txBody>
          <a:bodyPr/>
          <a:lstStyle/>
          <a:p>
            <a:pPr algn="ctr"/>
            <a:r>
              <a:rPr lang="ru-RU" sz="2500" b="1" dirty="0"/>
              <a:t>Ожидаемые результаты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76872"/>
            <a:ext cx="8856984" cy="43924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Формирование гражданской позиции ответственного члена российского общества, осознающего свои права и обязанности, уважающего закон и правопорядок, обладающего чувством собственного достоинства;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Формирование готовности и способности к саморазвитию и самообразованию; </a:t>
            </a:r>
          </a:p>
          <a:p>
            <a:pPr marL="0" indent="0" algn="just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3.Способность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информационно-коммуникационные технологии в своей деятельности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66" y="4077072"/>
            <a:ext cx="6804249" cy="2412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686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305960" cy="1080120"/>
          </a:xfrm>
        </p:spPr>
        <p:txBody>
          <a:bodyPr/>
          <a:lstStyle/>
          <a:p>
            <a:pPr algn="ctr"/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500" b="1" dirty="0"/>
              <a:t>ПРАКТИЧЕСКАЯ ЧАСТЬ</a:t>
            </a:r>
            <a:br>
              <a:rPr lang="ru-RU" sz="2500" b="1" dirty="0"/>
            </a:br>
            <a:r>
              <a:rPr lang="ru-RU" sz="2500" b="1" u="sng" dirty="0" smtClean="0"/>
              <a:t>1. Создание консультационного волонтёрского центра </a:t>
            </a:r>
            <a:r>
              <a:rPr lang="ru-RU" sz="2500" b="1" u="sng" dirty="0"/>
              <a:t>«Финансист</a:t>
            </a:r>
            <a:r>
              <a:rPr lang="ru-RU" sz="2300" b="1" u="sng" dirty="0"/>
              <a:t>»</a:t>
            </a:r>
            <a:br>
              <a:rPr lang="ru-RU" sz="2300" b="1" u="sng" dirty="0"/>
            </a:br>
            <a:endParaRPr lang="ru-RU" sz="23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120" y="2276872"/>
            <a:ext cx="8280920" cy="324036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 работы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консультационного волонтёрского центра «Финансист» будут запланированы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финансовой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лекций – презентаций и практических занятий, сценариев конкурсов.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волонтеров для проведения мероприятий.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защита аналитических работ по финансовой деятельности.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финансовых конкурсов.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встреч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специалистами, сотрудниками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банков, налоговых органов и других организаций.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080" y="4584946"/>
            <a:ext cx="2843808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5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324" y="908720"/>
            <a:ext cx="7711354" cy="1152128"/>
          </a:xfrm>
        </p:spPr>
        <p:txBody>
          <a:bodyPr/>
          <a:lstStyle/>
          <a:p>
            <a:pPr algn="ctr"/>
            <a:r>
              <a:rPr lang="ru-RU" sz="2300" b="1" u="sng" dirty="0" smtClean="0"/>
              <a:t>2. Проведение </a:t>
            </a:r>
            <a:r>
              <a:rPr lang="ru-RU" sz="2300" b="1" u="sng" dirty="0"/>
              <a:t>открытых уроков и лекций по финансовой грамотности.</a:t>
            </a:r>
            <a:br>
              <a:rPr lang="ru-RU" sz="2300" b="1" u="sng" dirty="0"/>
            </a:br>
            <a:endParaRPr lang="ru-RU" sz="2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2204864"/>
            <a:ext cx="8640960" cy="367240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уроки и лекции проводятся при изучении определенных дисциплин и модулей, предусмотренных учебными планами по специальностям.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внеаудиторное время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волонтеры будут проводить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лекции-презентации по плану техникума. Тематика лекций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дифференцирована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степени подготовленности обучающихся. 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первокурсников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лекции-презентации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темам: что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быть финансово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грамотным;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еньги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Их роль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экономике; личный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план; защита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 потребителей финансовых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услуг.</a:t>
            </a:r>
          </a:p>
          <a:p>
            <a:pPr marL="0" indent="0"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на старших курсах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темам: финансовые мошенничества; готовься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пенсии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смолоду; управление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нагрузкой; налогообложение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лиц; страхование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0" descr="i?id=250133322-3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18" y="5445224"/>
            <a:ext cx="2088231" cy="127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986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064896" cy="1277765"/>
          </a:xfrm>
        </p:spPr>
        <p:txBody>
          <a:bodyPr/>
          <a:lstStyle/>
          <a:p>
            <a:pPr algn="ctr"/>
            <a:r>
              <a:rPr lang="ru-RU" sz="2300" b="1" dirty="0"/>
              <a:t>3</a:t>
            </a:r>
            <a:r>
              <a:rPr lang="ru-RU" sz="2300" b="1" dirty="0" smtClean="0"/>
              <a:t>. Участие </a:t>
            </a:r>
            <a:r>
              <a:rPr lang="ru-RU" sz="2300" b="1" dirty="0"/>
              <a:t>в </a:t>
            </a:r>
            <a:r>
              <a:rPr lang="ru-RU" sz="2300" b="1" dirty="0" smtClean="0"/>
              <a:t>Проектах </a:t>
            </a:r>
            <a:r>
              <a:rPr lang="ru-RU" sz="2300" b="1" dirty="0"/>
              <a:t>«</a:t>
            </a:r>
            <a:r>
              <a:rPr lang="ru-RU" sz="2300" b="1" dirty="0" smtClean="0"/>
              <a:t>Онлайн-уроки </a:t>
            </a:r>
            <a:r>
              <a:rPr lang="ru-RU" sz="2300" b="1" dirty="0"/>
              <a:t>финансовой </a:t>
            </a:r>
            <a:r>
              <a:rPr lang="ru-RU" sz="2300" b="1" dirty="0" smtClean="0"/>
              <a:t>грамотности» и ДОЛ-игра. Тематика </a:t>
            </a:r>
            <a:r>
              <a:rPr lang="ru-RU" sz="2300" b="1" dirty="0"/>
              <a:t>запланированных онлайн уроков:</a:t>
            </a:r>
            <a:br>
              <a:rPr lang="ru-RU" sz="2300" b="1" dirty="0"/>
            </a:br>
            <a:endParaRPr lang="ru-RU" sz="23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556" y="2202880"/>
            <a:ext cx="8352928" cy="396242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«Онлайн-уроков 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финансовой грамотности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деньгами на "Ты" или зачем быть финансово грамотным?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 кредит или четыре правила, которые помогут достичь цели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безопасный банк в кармане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 и пять важных советов, которые помогут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план. Путь к достижению цели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будущей пенсии: для учебы и жизни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налогами на Ты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и стратегии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инвестирования и другие.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Дол-игры проводимые в техникуме: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Финасики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безопасность.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869160"/>
            <a:ext cx="2456932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29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440" y="927099"/>
            <a:ext cx="7593992" cy="1133749"/>
          </a:xfrm>
        </p:spPr>
        <p:txBody>
          <a:bodyPr/>
          <a:lstStyle/>
          <a:p>
            <a:pPr algn="ctr"/>
            <a:r>
              <a:rPr lang="ru-RU" sz="2500" b="1" dirty="0" smtClean="0"/>
              <a:t>4. Участие в различных  Всероссийских онлайн-мероприятиях по финансовой грамотности:</a:t>
            </a:r>
            <a:endParaRPr lang="ru-RU" sz="25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401" y="2276872"/>
            <a:ext cx="7954031" cy="353060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онлайн-зачет по финансовой грамотности;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Онлайн-игра «Знаток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ФинЗОЖ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СУПЕМАРАФОН чемпионата по финансовой грамотности (в качестве слушателей);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Олимпиада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Финатлон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Экономический диктант;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 конкурс-фестиваль финансовой культуры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ФинЗОЖФест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квиз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-онлайн;</a:t>
            </a:r>
          </a:p>
          <a:p>
            <a:pPr algn="just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Челлендж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ФинЗОЖканикулы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420" y="4834553"/>
            <a:ext cx="2592288" cy="194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82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ПРАКТИЧЕСКАЯ ЧАСТЬ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784976" cy="45365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5.Встречи со специалистами: руководителями и сотрудниками банков, налоговых органов, инвестиционных компаний.</a:t>
            </a:r>
          </a:p>
          <a:p>
            <a:pPr marL="0" indent="0" algn="just">
              <a:buNone/>
            </a:pPr>
            <a:r>
              <a:rPr lang="ru-RU" sz="1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6.Работа консультационного волонтёрского центра «Финансист»  с 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преподавателями, сотрудниками техникума, родителями и населением.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семинаров и практических занятий с преподавателями и населением.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родительских тематических собраний.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информационно-разъяснительной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кампании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повышению пенсионной и социальной грамотности.</a:t>
            </a:r>
          </a:p>
          <a:p>
            <a:pPr algn="just"/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Всероссийских Акциях и Неделях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Проведение конкурсов творческих работ, интеллектуальных игр, </a:t>
            </a:r>
            <a:r>
              <a:rPr lang="ru-RU" sz="1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лешмобов</a:t>
            </a:r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965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 (конференц-зал)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616</TotalTime>
  <Words>984</Words>
  <Application>Microsoft Office PowerPoint</Application>
  <PresentationFormat>Экран (4:3)</PresentationFormat>
  <Paragraphs>81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Ион (конференц-зал)</vt:lpstr>
      <vt:lpstr>ПРОЕКТ  для участия в VI Всероссийского педагогического конкурса «Моя лучшая методическая разработка»   на тему: «Формирование и развитие навыков финансовой грамотности различных социальных групп населения в ТОГБПОУ «Аграрно-технологический техникум» и посёлке совхоза «Селезнёвский» Тамбовского района», путём создания волонтерского консультационного центра «Финансист» </vt:lpstr>
      <vt:lpstr>Объект проектирования</vt:lpstr>
      <vt:lpstr>Задачи:  </vt:lpstr>
      <vt:lpstr>Ожидаемые результаты реализации проекта</vt:lpstr>
      <vt:lpstr> ПРАКТИЧЕСКАЯ ЧАСТЬ 1. Создание консультационного волонтёрского центра «Финансист» </vt:lpstr>
      <vt:lpstr>2. Проведение открытых уроков и лекций по финансовой грамотности. </vt:lpstr>
      <vt:lpstr>3. Участие в Проектах «Онлайн-уроки финансовой грамотности» и ДОЛ-игра. Тематика запланированных онлайн уроков: </vt:lpstr>
      <vt:lpstr>4. Участие в различных  Всероссийских онлайн-мероприятиях по финансовой грамотности:</vt:lpstr>
      <vt:lpstr>ПРАКТИЧЕСКАЯ ЧАСТЬ</vt:lpstr>
      <vt:lpstr>Результаты</vt:lpstr>
      <vt:lpstr>Список литературы: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Формирование и развитие навыков финансовой грамотности различных социальных групп населения в ТОГБПОУ «Аграрно-технологический техникум»</dc:title>
  <dc:creator>Библиотека</dc:creator>
  <cp:lastModifiedBy>Библиотека</cp:lastModifiedBy>
  <cp:revision>45</cp:revision>
  <cp:lastPrinted>2022-04-15T11:05:09Z</cp:lastPrinted>
  <dcterms:created xsi:type="dcterms:W3CDTF">2022-04-01T09:18:52Z</dcterms:created>
  <dcterms:modified xsi:type="dcterms:W3CDTF">2023-10-05T08:27:37Z</dcterms:modified>
</cp:coreProperties>
</file>