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67" r:id="rId4"/>
    <p:sldId id="258" r:id="rId5"/>
    <p:sldId id="259" r:id="rId6"/>
    <p:sldId id="260" r:id="rId7"/>
    <p:sldId id="261" r:id="rId8"/>
    <p:sldId id="262" r:id="rId9"/>
    <p:sldId id="263" r:id="rId10"/>
    <p:sldId id="275" r:id="rId11"/>
    <p:sldId id="264" r:id="rId12"/>
    <p:sldId id="265" r:id="rId13"/>
    <p:sldId id="276" r:id="rId14"/>
    <p:sldId id="266" r:id="rId15"/>
    <p:sldId id="268" r:id="rId16"/>
    <p:sldId id="269" r:id="rId17"/>
    <p:sldId id="270" r:id="rId18"/>
    <p:sldId id="271" r:id="rId19"/>
    <p:sldId id="272" r:id="rId20"/>
    <p:sldId id="277" r:id="rId21"/>
    <p:sldId id="273" r:id="rId22"/>
    <p:sldId id="27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20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737" autoAdjust="0"/>
  </p:normalViewPr>
  <p:slideViewPr>
    <p:cSldViewPr>
      <p:cViewPr>
        <p:scale>
          <a:sx n="74" d="100"/>
          <a:sy n="74" d="100"/>
        </p:scale>
        <p:origin x="-1260" y="-3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0AE2D-4450-4A46-A562-1A729180D37E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EDC8C-04F0-4785-998A-29933348C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997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EDC8C-04F0-4785-998A-29933348CAE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747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03.07.2019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416">
        <p14:vortex/>
        <p:sndAc>
          <p:stSnd>
            <p:snd r:embed="rId1" name="whoosh.wav"/>
          </p:stSnd>
        </p:sndAc>
      </p:transition>
    </mc:Choice>
    <mc:Fallback xmlns="">
      <p:transition spd="slow" advTm="1416">
        <p:fade/>
        <p:sndAc>
          <p:stSnd>
            <p:snd r:embed="rId3" name="whoosh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416">
        <p14:vortex/>
        <p:sndAc>
          <p:stSnd>
            <p:snd r:embed="rId1" name="whoosh.wav"/>
          </p:stSnd>
        </p:sndAc>
      </p:transition>
    </mc:Choice>
    <mc:Fallback xmlns="">
      <p:transition spd="slow" advTm="1416">
        <p:fade/>
        <p:sndAc>
          <p:stSnd>
            <p:snd r:embed="rId3" name="whoosh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416">
        <p14:vortex/>
        <p:sndAc>
          <p:stSnd>
            <p:snd r:embed="rId1" name="whoosh.wav"/>
          </p:stSnd>
        </p:sndAc>
      </p:transition>
    </mc:Choice>
    <mc:Fallback xmlns="">
      <p:transition spd="slow" advTm="1416">
        <p:fade/>
        <p:sndAc>
          <p:stSnd>
            <p:snd r:embed="rId3" name="whoosh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03.07.2019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416">
        <p14:vortex/>
        <p:sndAc>
          <p:stSnd>
            <p:snd r:embed="rId1" name="whoosh.wav"/>
          </p:stSnd>
        </p:sndAc>
      </p:transition>
    </mc:Choice>
    <mc:Fallback xmlns="">
      <p:transition spd="slow" advTm="1416">
        <p:fade/>
        <p:sndAc>
          <p:stSnd>
            <p:snd r:embed="rId3" name="whoosh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416">
        <p14:vortex/>
        <p:sndAc>
          <p:stSnd>
            <p:snd r:embed="rId1" name="whoosh.wav"/>
          </p:stSnd>
        </p:sndAc>
      </p:transition>
    </mc:Choice>
    <mc:Fallback xmlns="">
      <p:transition spd="slow" advTm="1416">
        <p:fade/>
        <p:sndAc>
          <p:stSnd>
            <p:snd r:embed="rId3" name="whoosh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416">
        <p14:vortex/>
        <p:sndAc>
          <p:stSnd>
            <p:snd r:embed="rId1" name="whoosh.wav"/>
          </p:stSnd>
        </p:sndAc>
      </p:transition>
    </mc:Choice>
    <mc:Fallback xmlns="">
      <p:transition spd="slow" advTm="1416">
        <p:fade/>
        <p:sndAc>
          <p:stSnd>
            <p:snd r:embed="rId3" name="whoosh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03.07.2019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416">
        <p14:vortex/>
        <p:sndAc>
          <p:stSnd>
            <p:snd r:embed="rId1" name="whoosh.wav"/>
          </p:stSnd>
        </p:sndAc>
      </p:transition>
    </mc:Choice>
    <mc:Fallback xmlns="">
      <p:transition spd="slow" advTm="1416">
        <p:fade/>
        <p:sndAc>
          <p:stSnd>
            <p:snd r:embed="rId3" name="whoosh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416">
        <p14:vortex/>
        <p:sndAc>
          <p:stSnd>
            <p:snd r:embed="rId1" name="whoosh.wav"/>
          </p:stSnd>
        </p:sndAc>
      </p:transition>
    </mc:Choice>
    <mc:Fallback xmlns="">
      <p:transition spd="slow" advTm="1416">
        <p:fade/>
        <p:sndAc>
          <p:stSnd>
            <p:snd r:embed="rId3" name="whoosh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416">
        <p14:vortex/>
        <p:sndAc>
          <p:stSnd>
            <p:snd r:embed="rId1" name="whoosh.wav"/>
          </p:stSnd>
        </p:sndAc>
      </p:transition>
    </mc:Choice>
    <mc:Fallback xmlns="">
      <p:transition spd="slow" advTm="1416">
        <p:fade/>
        <p:sndAc>
          <p:stSnd>
            <p:snd r:embed="rId3" name="whoosh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03.07.2019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416">
        <p14:vortex/>
        <p:sndAc>
          <p:stSnd>
            <p:snd r:embed="rId1" name="whoosh.wav"/>
          </p:stSnd>
        </p:sndAc>
      </p:transition>
    </mc:Choice>
    <mc:Fallback xmlns="">
      <p:transition spd="slow" advTm="1416">
        <p:fade/>
        <p:sndAc>
          <p:stSnd>
            <p:snd r:embed="rId3" name="whoosh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03.07.2019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416">
        <p14:vortex/>
        <p:sndAc>
          <p:stSnd>
            <p:snd r:embed="rId1" name="whoosh.wav"/>
          </p:stSnd>
        </p:sndAc>
      </p:transition>
    </mc:Choice>
    <mc:Fallback xmlns="">
      <p:transition spd="slow" advTm="1416">
        <p:fade/>
        <p:sndAc>
          <p:stSnd>
            <p:snd r:embed="rId3" name="whoosh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03.07.2019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4000" advTm="1416">
        <p14:vortex/>
        <p:sndAc>
          <p:stSnd>
            <p:snd r:embed="rId13" name="whoosh.wav"/>
          </p:stSnd>
        </p:sndAc>
      </p:transition>
    </mc:Choice>
    <mc:Fallback xmlns="">
      <p:transition spd="slow" advTm="1416">
        <p:fade/>
        <p:sndAc>
          <p:stSnd>
            <p:snd r:embed="rId14" name="whoosh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audio" Target="../media/audio2.wav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4" Type="http://schemas.openxmlformats.org/officeDocument/2006/relationships/image" Target="../media/image2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hyperlink" Target="https://ru.wikipedia.org/wiki/%D0%A7%D0%B5%D0%BB%D0%BE%D0%B2%D0%B5%D0%BA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88642" y="3140967"/>
            <a:ext cx="8003838" cy="2308324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perspective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 укрепление навыков Здорового образа жизни у детей </a:t>
            </a:r>
          </a:p>
          <a:p>
            <a:pPr algn="ctr"/>
            <a:r>
              <a:rPr lang="ru-RU" sz="36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2-7лет</a:t>
            </a:r>
            <a:endParaRPr lang="ru-RU" sz="3600" b="1" cap="all" dirty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28045" y="5859887"/>
            <a:ext cx="5634192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инструктор по ФК Полянская М.В.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Про Дружбу (Маша И Медведь) - Детские Песни from backingtrackmp3x.com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876799" y="2420888"/>
            <a:ext cx="753349" cy="7533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845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500" advTm="19173">
        <p:blinds dir="vert"/>
        <p:sndAc>
          <p:stSnd>
            <p:snd r:embed="rId6" name="applause.wav"/>
          </p:stSnd>
        </p:sndAc>
      </p:transition>
    </mc:Choice>
    <mc:Fallback>
      <p:transition spd="slow" advTm="19173">
        <p:blinds dir="vert"/>
        <p:sndAc>
          <p:stSnd>
            <p:snd r:embed="rId6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2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  <p:bldP spid="6" grpId="0" animBg="1"/>
    </p:bldLst>
  </p:timing>
  <p:extLst mod="1">
    <p:ext uri="{E180D4A7-C9FB-4DFB-919C-405C955672EB}">
      <p14:showEvtLst xmlns:p14="http://schemas.microsoft.com/office/powerpoint/2010/main">
        <p14:playEvt time="9185" objId="3"/>
        <p14:seekEvt time="13189" objId="3" seek="0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-10163"/>
            <a:ext cx="6194394" cy="3487349"/>
          </a:xfrm>
          <a:prstGeom prst="rect">
            <a:avLst/>
          </a:prstGeom>
          <a:scene3d>
            <a:camera prst="perspectiveAbove"/>
            <a:lightRig rig="threePt" dir="t"/>
          </a:scene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589023"/>
            <a:ext cx="6552728" cy="262996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07853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12414">
        <p14:vortex/>
        <p:sndAc>
          <p:stSnd>
            <p:snd r:embed="rId3" name="whoosh.wav"/>
          </p:stSnd>
        </p:sndAc>
      </p:transition>
    </mc:Choice>
    <mc:Fallback>
      <p:transition spd="slow" advTm="12414">
        <p:fade/>
        <p:sndAc>
          <p:stSnd>
            <p:snd r:embed="rId3" name="whoo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91680" y="1703738"/>
            <a:ext cx="597666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Личная гигиена для здоровья ребенка крайне важна. </a:t>
            </a:r>
            <a:r>
              <a:rPr lang="ru-RU" sz="2000" b="1" dirty="0">
                <a:solidFill>
                  <a:schemeClr val="bg1"/>
                </a:solidFill>
              </a:rPr>
              <a:t>Малыш в самом начале жизни должен усвоить, что за телом необходимо </a:t>
            </a:r>
            <a:r>
              <a:rPr lang="ru-RU" sz="2000" b="1" dirty="0" smtClean="0">
                <a:solidFill>
                  <a:schemeClr val="bg1"/>
                </a:solidFill>
              </a:rPr>
              <a:t>ухаживать.</a:t>
            </a:r>
            <a:r>
              <a:rPr lang="ru-RU" sz="2000" dirty="0"/>
              <a:t> </a:t>
            </a:r>
            <a:endParaRPr lang="ru-RU" sz="2000" dirty="0" smtClean="0"/>
          </a:p>
          <a:p>
            <a:pPr algn="ctr"/>
            <a:endParaRPr lang="ru-RU" sz="2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У </a:t>
            </a:r>
            <a:r>
              <a:rPr lang="ru-RU" sz="2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ребенка должны быть личные вещи: расческа, зубная щетка, полотенце и носовой платок. С детства нужно научить его правильно пользоваться этими предметами.</a:t>
            </a:r>
          </a:p>
          <a:p>
            <a:pPr algn="ctr"/>
            <a:endParaRPr lang="ru-RU" sz="2000" b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5000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Tm="13569">
        <p14:prism isContent="1"/>
      </p:transition>
    </mc:Choice>
    <mc:Fallback>
      <p:transition spd="slow" advTm="135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5536" y="1484784"/>
            <a:ext cx="835292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ЗДОРОВОГО ОБРАЗА ЖИЗНИ У ДЕТЕЙ ДОШКОЛЬНОГО ВОЗРАСТА НЕ ПРОХОДИТ БЕЗ ЗАКАЛИВАНИЯ.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ЗАКАЛИВАНИЕ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ЭФФЕКТИВНЫЙ МЕТОД ПРОФИЛАКТИКИ ЗАБОЛЕВАНИЙ И УКРЕПЛЕНИЯ ИММУНИТЕТА. ЕСЛИ СОБЛЮДАТЬ ОСНОВНЫЕ ПРАВИЛА ЗАКАЛИВАНИЯ, ТО ОРГАНИЗМ МАЛЫША ПОСТЕПЕННО СТАНЕТ ВЫНОСЛИВЕЕ К ФАКТОРАМ ВНЕШНЕЙ СРЕДЫ. </a:t>
            </a:r>
          </a:p>
          <a:p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053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17878">
        <p14:vortex/>
      </p:transition>
    </mc:Choice>
    <mc:Fallback>
      <p:transition spd="slow" advTm="1787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6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548680"/>
            <a:ext cx="4441451" cy="54915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68036"/>
            <a:ext cx="4392488" cy="58566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78594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14959">
        <p14:vortex/>
        <p:sndAc>
          <p:stSnd>
            <p:snd r:embed="rId3" name="whoosh.wav"/>
          </p:stSnd>
        </p:sndAc>
      </p:transition>
    </mc:Choice>
    <mc:Fallback>
      <p:transition spd="slow" advTm="14959">
        <p:fade/>
        <p:sndAc>
          <p:stSnd>
            <p:snd r:embed="rId3" name="whoo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88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9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15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58" tmFilter="0, 0; 0.125,0.2665; 0.25,0.4; 0.375,0.465; 0.5,0.5;  0.625,0.535; 0.75,0.6; 0.875,0.7335; 1,1">
                                          <p:stCondLst>
                                            <p:cond delay="215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79" tmFilter="0, 0; 0.125,0.2665; 0.25,0.4; 0.375,0.465; 0.5,0.5;  0.625,0.535; 0.75,0.6; 0.875,0.7335; 1,1">
                                          <p:stCondLst>
                                            <p:cond delay="430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33" tmFilter="0, 0; 0.125,0.2665; 0.25,0.4; 0.375,0.465; 0.5,0.5;  0.625,0.535; 0.75,0.6; 0.875,0.7335; 1,1">
                                          <p:stCondLst>
                                            <p:cond delay="538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85">
                                          <p:stCondLst>
                                            <p:cond delay="21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539" decel="50000">
                                          <p:stCondLst>
                                            <p:cond delay="219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85">
                                          <p:stCondLst>
                                            <p:cond delay="42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539" decel="50000">
                                          <p:stCondLst>
                                            <p:cond delay="43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85">
                                          <p:stCondLst>
                                            <p:cond delay="533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539" decel="50000">
                                          <p:stCondLst>
                                            <p:cond delay="54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85">
                                          <p:stCondLst>
                                            <p:cond delay="58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539" decel="50000">
                                          <p:stCondLst>
                                            <p:cond delay="596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473872" y="548680"/>
            <a:ext cx="7863418" cy="205687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ЗДОРОВЬЕСБЕРЕГАЮЩИХ ТЕХНОЛОГИЙ ДОШКОЛЬНОГО ОБРАЗОВАНИЯ — ЭТО ВАЖНАЯ СТУПЕНЬ В РАЗВИТИИ ПОЛНОЦЕННОГО И </a:t>
            </a:r>
            <a:r>
              <a:rPr lang="ru-RU" b="1" i="1" dirty="0">
                <a:solidFill>
                  <a:schemeClr val="bg1"/>
                </a:solidFill>
              </a:rPr>
              <a:t>ФИЗИЧЕСКИ КРЕПКОГО РЕБЕНКА.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7583" y="2586166"/>
            <a:ext cx="7719403" cy="440120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fontAlgn="base"/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дошкольных учреждениях применяются следующие формы технологии сохранения и стимулирования здоровья:</a:t>
            </a:r>
          </a:p>
          <a:p>
            <a:pPr marL="342900" lvl="0" indent="-342900" algn="ctr" fontAlgn="base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динамические паузы;</a:t>
            </a:r>
          </a:p>
          <a:p>
            <a:pPr marL="342900" lvl="0" indent="-342900" algn="ctr" fontAlgn="base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пальчиковая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гимнастика;</a:t>
            </a:r>
          </a:p>
          <a:p>
            <a:pPr marL="342900" lvl="0" indent="-342900" algn="ctr" fontAlgn="base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гимнастика для глаз;</a:t>
            </a:r>
          </a:p>
          <a:p>
            <a:pPr marL="342900" lvl="0" indent="-342900" algn="ctr" fontAlgn="base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дыхательная гимнастика;</a:t>
            </a:r>
          </a:p>
          <a:p>
            <a:pPr marL="342900" lvl="0" indent="-342900" algn="ctr" fontAlgn="base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бодрящая гимнастика;</a:t>
            </a:r>
          </a:p>
          <a:p>
            <a:pPr marL="342900" lvl="0" indent="-342900" algn="ctr" fontAlgn="base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игры;</a:t>
            </a:r>
          </a:p>
          <a:p>
            <a:pPr marL="342900" lvl="0" indent="-342900" algn="ctr" fontAlgn="base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релаксация.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0016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32180">
        <p14:vortex/>
      </p:transition>
    </mc:Choice>
    <mc:Fallback>
      <p:transition spd="slow" advTm="321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6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6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6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6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6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6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6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5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6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6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6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6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6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11760" y="1124744"/>
            <a:ext cx="5976664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Короткие динамические паузы в течение 2-5 минут необходимы для малышей. Они разнообразят занятия и снимут напряжение. Короткая двигательная активность позволяет включиться в занятия с новой силой.</a:t>
            </a:r>
          </a:p>
          <a:p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5761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Tm="13825">
        <p14:warp dir="in"/>
      </p:transition>
    </mc:Choice>
    <mc:Fallback>
      <p:transition spd="slow" advTm="138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6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764704"/>
            <a:ext cx="820891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Пальчиковая гимнастика в детских садах очень важна. </a:t>
            </a:r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для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 разминка пальцев и кистей рук только снимает напряжение, то у малышей во время этих коротких занятий улучшается мелкая моторика, стимулируется речь, усиливается кровообращение. </a:t>
            </a:r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логопедических группах такие перерывы между занятиями просто необходимы. </a:t>
            </a:r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пальчиковую гимнастику можно в любой период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1822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13881">
        <p:dissolve/>
      </p:transition>
    </mc:Choice>
    <mc:Fallback>
      <p:transition spd="slow" advTm="13881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6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6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6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6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6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6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6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260648"/>
            <a:ext cx="7344816" cy="2215991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занятий, требующих большого зрительного сосредоточения,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устраивать паузы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давать отдохнуть глазам. Специальная гимнастика в течение 3-5 минут позволит снять напряжение с глазных мышц. Полезно сделать круговые движения глазами, посмотреть в разные стороны, вдаль и перед собой.</a:t>
            </a:r>
          </a:p>
          <a:p>
            <a:pPr algn="ctr"/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632128"/>
            <a:ext cx="7344816" cy="403187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Дыхательная гимнастика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хорошо влияет на здоровье детей дошкольного возраста. Она активизирует кислородный обмен в тканях, нормализует дыхательную систему в целом. Особенно этот вид паузы полезен при физических нагрузках.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0522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0" advTm="14147">
        <p14:vortex/>
      </p:transition>
    </mc:Choice>
    <mc:Fallback>
      <p:transition spd="slow" advTm="1414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628800"/>
            <a:ext cx="612068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обеденного сна полезно провести бодрящую гимнастику. Длится она всего 5-10 минут и состоит из определенного комплекса упражнений. </a:t>
            </a:r>
            <a:endParaRPr lang="ru-RU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своего рода утренняя зарядка, только не такая интенсивная. </a:t>
            </a:r>
            <a:endParaRPr lang="ru-RU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Начинать 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бодрящих упражнений можно прямо в кроватках. Эти упражнения направлены на коррекцию осанки и плоскостопия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3441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0" advTm="12883">
        <p14:ferris dir="l"/>
      </p:transition>
    </mc:Choice>
    <mc:Fallback>
      <p:transition spd="slow" advTm="128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6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6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6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6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6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6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6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6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206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6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97255" y="908720"/>
            <a:ext cx="51845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игры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неотъемлемая часть занятий в дошкольных учреждениях. Они не только способствуют укреплению здоровья детей, но и развивают двигательную активность, улучшают психологическое и физиологическое состояние организма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4911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Tm="10469">
        <p14:ripple/>
      </p:transition>
    </mc:Choice>
    <mc:Fallback>
      <p:transition spd="slow" advTm="104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3568" y="41490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971600" y="36450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259632" y="475987"/>
            <a:ext cx="6714430" cy="175432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 – ЕСТЕСТВЕННОЕ СОСТОЯНИЕ ОРГАНИЗМА, ХАРАКТЕРИЗУЮЩЕЕСЯ ЕГО УРАВНОВЕШЕННОСТЬЮ С ОКРУЖАЮЩЕЙ СРЕДОЙ И ОТСУТСТВИЕМ КАКИХ-ЛИБО БОЛЕЗНЕННЫХ ИЗМЕНЕНИЙ</a:t>
            </a:r>
            <a:endParaRPr lang="ru-RU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советская энциклопедия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 rot="1369680">
            <a:off x="839188" y="3116132"/>
            <a:ext cx="3929378" cy="221599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семинара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систематизировать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педагогов по формированию привычки к ЗОЖ у детей дошкольного возраста</a:t>
            </a:r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20772943">
            <a:off x="5397201" y="2638391"/>
            <a:ext cx="3168352" cy="3785652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семинара: </a:t>
            </a:r>
          </a:p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Формировать  и закреплять профессиональные знания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умения и навыки педагогов в работе с детьми по сохранению и укреплению здоровья. </a:t>
            </a:r>
          </a:p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Способствовать росту педагогического мастерства, создать благоприятную атмосферу для творческой работы всех участников</a:t>
            </a:r>
            <a:r>
              <a:rPr lang="ru-RU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9354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 advTm="28733">
        <p14:vortex dir="r"/>
      </p:transition>
    </mc:Choice>
    <mc:Fallback>
      <p:transition spd="slow" advTm="2873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6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3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-99392"/>
            <a:ext cx="5184576" cy="423494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488432"/>
            <a:ext cx="5883587" cy="33123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7065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16786">
        <p14:flash/>
      </p:transition>
    </mc:Choice>
    <mc:Fallback>
      <p:transition spd="slow" advTm="1678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6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6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5996" y="679402"/>
            <a:ext cx="6902387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Конечно, после подвижных игр необходим отдых. </a:t>
            </a:r>
            <a:endParaRPr lang="ru-RU" sz="3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релаксации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может сделать самомассаж. </a:t>
            </a:r>
            <a:endParaRPr lang="ru-RU" sz="3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Подобная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улучшит кровообращение и станет отличной профилактикой многих заболеваний. А добрые сказки и приятная музыка, дополняющие занятия, улучшат психологическое здоровье малыша.</a:t>
            </a:r>
          </a:p>
          <a:p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1272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Tm="16960">
        <p14:shred/>
      </p:transition>
    </mc:Choice>
    <mc:Fallback>
      <p:transition spd="slow" advTm="169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016" y="31251"/>
            <a:ext cx="9144000" cy="6858000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1085161" y="261445"/>
            <a:ext cx="7595200" cy="3087062"/>
          </a:xfrm>
          <a:prstGeom prst="ellipse">
            <a:avLst/>
          </a:prstGeom>
          <a:solidFill>
            <a:schemeClr val="bg2">
              <a:lumMod val="40000"/>
              <a:lumOff val="60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 спасибо за внимание</a:t>
            </a:r>
            <a:endParaRPr lang="ru-RU" sz="7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9390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0" advTm="10431">
        <p14:shred/>
      </p:transition>
    </mc:Choice>
    <mc:Fallback>
      <p:transition spd="slow" advTm="1043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6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764704"/>
            <a:ext cx="61926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 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одно из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важнейших ценностей человека. Хорошее здоровье является предпосылкой к высокоэффективному труду, творческой активности, наиболее полному самовыражению личности. Здоровье – это активная гармоничная деятельность всех органов и систем организма. Нарушение гармонии взаимодействия ведет к различного рода осложнениям, возникновению болезни.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691680" y="3753057"/>
            <a:ext cx="703557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Здоровый образ жизни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ЗОЖ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образ жизни 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tooltip="Человек"/>
              </a:rPr>
              <a:t>человека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направленный на сохранение здоровья, профилактику болезней и укрепление человеческого организма в целом.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5280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Tm="23371">
        <p14:glitter pattern="hexagon"/>
      </p:transition>
    </mc:Choice>
    <mc:Fallback>
      <p:transition spd="slow" advTm="233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6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34552" y="260648"/>
            <a:ext cx="7092280" cy="61247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3200" b="1" dirty="0" smtClean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УКРЕПИТЬ И СОХРАНИТЬ ЗДОРОВЬЕ НАШИХ ДЕТЕЙ?                   </a:t>
            </a:r>
          </a:p>
          <a:p>
            <a:pPr algn="ctr"/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КАКИМ ОБРАЗОМ СПОСОБСТВОВАТЬ ФОРМИРОВАНИЮ ФИЗИЧЕСКОЙ КУЛЬТУРЫ РЕБЕНКА? </a:t>
            </a:r>
          </a:p>
          <a:p>
            <a:pPr algn="ctr"/>
            <a:endParaRPr lang="ru-RU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n w="11430"/>
                <a:solidFill>
                  <a:schemeClr val="bg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ПРИВИТЬ НАВЫКИ ЗДОРОВОГО ОБРАЗА ЖИЗНИ? КОГДА ЭТО НАДО НАЧИНАТЬ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4967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 advTm="23112">
        <p:push dir="u"/>
      </p:transition>
    </mc:Choice>
    <mc:Fallback>
      <p:transition spd="slow" advTm="23112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7049 -0.0037 C -0.17049 0.01642 -0.12257 0.03307 -0.06424 0.03307 C 0.00469 0.03307 0.02951 0.01457 0.03993 0.00347 L 0.05087 -0.0111 C 0.06163 -0.0222 0.08802 -0.04047 0.1658 -0.04047 C 0.21562 -0.04047 0.27239 -0.02405 0.27239 -0.0037 C 0.27239 0.01642 0.21562 0.03307 0.1658 0.03307 C 0.08802 0.03307 0.06163 0.01457 0.05087 0.00347 L 0.03993 -0.0111 C 0.02951 -0.0222 0.00469 -0.04047 -0.06424 -0.04047 C -0.12257 -0.04047 -0.17049 -0.02405 -0.17049 -0.0037 Z " pathEditMode="relative" rAng="0" ptsTypes="ffFffffFfff">
                                      <p:cBhvr>
                                        <p:cTn id="6" dur="7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37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32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324" tmFilter="0, 0; 0.125,0.2665; 0.25,0.4; 0.375,0.465; 0.5,0.5;  0.625,0.535; 0.75,0.6; 0.875,0.7335; 1,1">
                                          <p:stCondLst>
                                            <p:cond delay="2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162" tmFilter="0, 0; 0.125,0.2665; 0.25,0.4; 0.375,0.465; 0.5,0.5;  0.625,0.535; 0.75,0.6; 0.875,0.7335; 1,1">
                                          <p:stCondLst>
                                            <p:cond delay="46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74" tmFilter="0, 0; 0.125,0.2665; 0.25,0.4; 0.375,0.465; 0.5,0.5;  0.625,0.535; 0.75,0.6; 0.875,0.7335; 1,1">
                                          <p:stCondLst>
                                            <p:cond delay="579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91">
                                          <p:stCondLst>
                                            <p:cond delay="22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581" decel="50000">
                                          <p:stCondLst>
                                            <p:cond delay="236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91">
                                          <p:stCondLst>
                                            <p:cond delay="459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581" decel="50000">
                                          <p:stCondLst>
                                            <p:cond delay="468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91">
                                          <p:stCondLst>
                                            <p:cond delay="574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581" decel="50000">
                                          <p:stCondLst>
                                            <p:cond delay="58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91">
                                          <p:stCondLst>
                                            <p:cond delay="632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581" decel="50000">
                                          <p:stCondLst>
                                            <p:cond delay="641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6491" y="548680"/>
            <a:ext cx="669659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 долго жить состоит, прежде всего, в том, чтобы научиться с детства следить за своим здоровьем. То, что упущено в детстве, трудно наверстать. </a:t>
            </a: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приоритетным направлением в дошкольном воспитании, сегодня является повышение уровня здоровья детей, формирование у них навыков здорового образа жизни, а также устойчивой потребности в регулярных занятиях физическими упражнениями.</a:t>
            </a:r>
          </a:p>
          <a:p>
            <a:endParaRPr lang="ru-RU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6049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21083">
        <p14:flash/>
        <p:sndAc>
          <p:endSnd/>
        </p:sndAc>
      </p:transition>
    </mc:Choice>
    <mc:Fallback>
      <p:transition spd="slow" advTm="21083">
        <p:fade/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7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611" y="347730"/>
            <a:ext cx="7314781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Успешное формирование представлений о ЗОЖ у дошкольников во многом зависит от </a:t>
            </a: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целенаправленной систематической воспитательно-образовательной работы в ДОУ и в семье, создания условий для осуществления педагогического процесса, согласованного взаимодействия в триаде </a:t>
            </a:r>
            <a:endParaRPr lang="ru-RU" sz="28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РЕБЁНОК – ПЕДАГОГ – РОДИТЕЛЬ, </a:t>
            </a:r>
          </a:p>
          <a:p>
            <a:r>
              <a:rPr lang="ru-RU" sz="2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инициатором </a:t>
            </a: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координатором которого должен выступать педагог.</a:t>
            </a:r>
          </a:p>
          <a:p>
            <a:endParaRPr lang="ru-RU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2161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750" advTm="20872">
        <p:checker/>
      </p:transition>
    </mc:Choice>
    <mc:Fallback>
      <p:transition spd="slow" advTm="20872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4025" y="764705"/>
            <a:ext cx="7632848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u="sng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ФОРМИРОВАНИЯ ПОТРЕБНОСТИ В ЗДОРОВОМ ОБРАЗЕ ЖИЗНИ НЕОБХОДИМО: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-РАЗВИВАТЬ У ДЕТЕЙ ДОШКОЛЬНОГО ВОЗРАСТА  НАВЫКИ ЛИЧНОЙ ГИГИЕНЫ И НАВЫКИ ОКАЗАНИЯ ПЕРВОЙ ПОМОЩИ;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 ДОШКОЛЬНИКОВ ЭЛЕМЕНТАРНЫЕ ПРЕДСТАВЛЕНИЯ: </a:t>
            </a:r>
          </a:p>
          <a:p>
            <a:r>
              <a:rPr lang="ru-RU" sz="16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ПОЛЕЗНОСТИ, ЦЕЛЕСООБРАЗНОСТИ ФИЗИЧЕСКОЙ АКТИВНОСТИ И ЛИЧНОЙ ГИГИЕНЫ (ПРИ ПРОВЕДЕНИИ ЗАНЯТИЙ ОБРАЩАТЬ ВНИМАНИЕ ДЕТЕЙ НА ЗНАЧЕНИЕ КОНКРЕТНОГО УПРАЖНЕНИЯ ДЛЯ РАЗВИТИЯ ОПРЕДЕЛЕННОЙ ГРУППЫ МЫШЦ; ПРИ ВЫПОЛНЕНИИ ГИГИЕНИЧЕСКОЙ ПРОЦЕДУРЫ РАССКАЗЫВАТЬ ДОШКОЛЬНИКАМ О ЕЕ ВЛИЯНИИ НА СОСТОЯНИЕ КОЖИ, ЗУБОВ И Т.Д.); О СПОСОБАХ СБЕРЕЖЕНИЯ ПСИХИЧЕСКОГО ЗДОРОВЬЯ (ПОЗИТИВНЫЙ ЭМОЦИОНАЛЬНЫЙ НАСТРОЙ, РАЗВИТИЕ УМЕНИЯ КОНТАКТИРОВАТЬ С ДРУГИМИ ЛЮДЬМИ, УМЕНИЯ РАССЛАБЛЯТЬСЯ И ДР.);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ВОЗНИКНОВЕНИЕ У ДЕТЕЙ В ПРОЦЕССЕ ФИЗИЧЕСКОЙ АКТИВНОСТИ ПОЛОЖИТЕЛЬНЫХ ЭМОЦИЙ, ЧУВСТВА “МЫШЕЧНОЙ РАДОСТИ”;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sz="16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ПРИВЛЕКАТЬ  РОДИТЕЛЕЙ К ФОРМИРОВАНИЮ </a:t>
            </a:r>
            <a:r>
              <a:rPr lang="ru-RU" sz="1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6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ЦЕННОСТЕЙ ЗДОРОВОГО ОБРАЗА ЖИЗНИ. </a:t>
            </a:r>
          </a:p>
          <a:p>
            <a:endParaRPr lang="ru-RU" sz="1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572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33130">
        <p14:honeycomb/>
      </p:transition>
    </mc:Choice>
    <mc:Fallback>
      <p:transition spd="slow" advTm="3313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6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6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6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6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03648" y="908720"/>
            <a:ext cx="6912769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аспекты, направленные на укрепление здоровья детей дошкольного возраста, включают в себя:</a:t>
            </a:r>
          </a:p>
          <a:p>
            <a:pPr marL="457200" lvl="0" indent="-457200" algn="ctr" fontAlgn="base">
              <a:buFont typeface="Wingdings" panose="05000000000000000000" pitchFamily="2" charset="2"/>
              <a:buChar char="q"/>
            </a:pPr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ДВИГАТЕЛЬНЫЙ РЕЖИМ;</a:t>
            </a:r>
          </a:p>
          <a:p>
            <a:pPr marL="457200" lvl="0" indent="-457200" algn="ctr" fontAlgn="base">
              <a:buFont typeface="Wingdings" panose="05000000000000000000" pitchFamily="2" charset="2"/>
              <a:buChar char="q"/>
            </a:pPr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ЛИЧНУЮ ГИГИЕНУ;</a:t>
            </a:r>
          </a:p>
          <a:p>
            <a:pPr marL="457200" lvl="0" indent="-457200" algn="ctr" fontAlgn="base">
              <a:buFont typeface="Wingdings" panose="05000000000000000000" pitchFamily="2" charset="2"/>
              <a:buChar char="q"/>
            </a:pPr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ЗАКАЛИВАНИЕ.</a:t>
            </a:r>
          </a:p>
          <a:p>
            <a:pPr algn="ctr"/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9419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 advTm="12332">
        <p14:doors dir="vert"/>
      </p:transition>
    </mc:Choice>
    <mc:Fallback>
      <p:transition spd="slow" advTm="123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91" y="-28521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40159" y="721218"/>
            <a:ext cx="730425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i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ПРИОБЩЕНИЕ ДОШКОЛЬНИКОВ К ЗДОРОВОМУ ОБРАЗУ ЖИЗНИ НАЧИНАЕТСЯ С КОРОТКИХ ФИЗИЧЕСКИХ НАГРУЗОК. </a:t>
            </a:r>
          </a:p>
          <a:p>
            <a:pPr algn="ctr"/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 УТРЕННЯЯ ГИМНАСТИКА, </a:t>
            </a:r>
          </a:p>
          <a:p>
            <a:pPr algn="ctr"/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ДВИГАТЕЛЬНЫЕ ФИЗКУЛЬТМИНУТКИ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/>
            <a:endParaRPr lang="ru-RU" sz="2000" b="1" i="1" u="sng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НУЖНО ПРОВОДИТЬ КАК ДОМА, ТАК И В ДЕТСКОМ САДУ, </a:t>
            </a:r>
          </a:p>
          <a:p>
            <a:pPr algn="ctr"/>
            <a:endParaRPr lang="ru-RU" sz="2000" b="1" i="1" u="sng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ЗАРЯДКА ПОСЛЕ ДНЕВНОГО СНА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010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7391">
        <p14:ripple/>
      </p:transition>
    </mc:Choice>
    <mc:Fallback>
      <p:transition spd="slow" advTm="73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4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6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1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4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7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6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5.7|4.4|2.5|2|1.6|8.4|1.8|1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5.3|12.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6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7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5.4|9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5.2|1.1|8.7|8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5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460</TotalTime>
  <Words>803</Words>
  <Application>Microsoft Office PowerPoint</Application>
  <PresentationFormat>Экран (4:3)</PresentationFormat>
  <Paragraphs>74</Paragraphs>
  <Slides>22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42</cp:revision>
  <dcterms:created xsi:type="dcterms:W3CDTF">2019-03-22T19:32:28Z</dcterms:created>
  <dcterms:modified xsi:type="dcterms:W3CDTF">2019-07-03T20:51:37Z</dcterms:modified>
</cp:coreProperties>
</file>