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_rels/presentation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6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media/image10.jpeg" ContentType="image/jpeg"/>
  <Override PartName="/ppt/media/image8.jpeg" ContentType="image/jpeg"/>
  <Override PartName="/ppt/media/image5.png" ContentType="image/png"/>
  <Override PartName="/ppt/media/image9.jpeg" ContentType="image/jpeg"/>
  <Override PartName="/ppt/media/image11.jpeg" ContentType="image/jpeg"/>
  <Override PartName="/ppt/media/image13.jpeg" ContentType="image/jpeg"/>
  <Override PartName="/ppt/media/image12.jpeg" ContentType="image/jpeg"/>
  <Override PartName="/ppt/media/image7.jpeg" ContentType="image/jpeg"/>
  <Override PartName="/ppt/media/image6.jpeg" ContentType="image/jpeg"/>
  <Override PartName="/ppt/media/image22.jpeg" ContentType="image/jpeg"/>
  <Override PartName="/ppt/media/image14.png" ContentType="image/png"/>
  <Override PartName="/ppt/media/image21.jpeg" ContentType="image/jpeg"/>
  <Override PartName="/ppt/media/image16.png" ContentType="image/png"/>
  <Override PartName="/ppt/media/image20.jpeg" ContentType="image/jpeg"/>
  <Override PartName="/ppt/media/image19.jpeg" ContentType="image/jpeg"/>
  <Override PartName="/ppt/media/image18.jpeg" ContentType="image/jpeg"/>
  <Override PartName="/ppt/media/image17.png" ContentType="image/png"/>
  <Override PartName="/ppt/media/image4.jpeg" ContentType="image/jpeg"/>
  <Override PartName="/ppt/media/image1.png" ContentType="image/png"/>
  <Override PartName="/ppt/media/image3.jpeg" ContentType="image/jpeg"/>
  <Override PartName="/ppt/media/image15.png" ContentType="image/png"/>
  <Override PartName="/ppt/media/image2.jpeg" ContentType="image/jpeg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8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6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9.xml.rels" ContentType="application/vnd.openxmlformats-package.relationships+xml"/>
  <Override PartName="/ppt/slides/_rels/slide11.xml.rels" ContentType="application/vnd.openxmlformats-package.relationships+xml"/>
  <Override PartName="/ppt/slides/_rels/slide14.xml.rels" ContentType="application/vnd.openxmlformats-package.relationships+xml"/>
  <Override PartName="/ppt/slides/_rels/slide8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1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bee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94FD57C8-E028-4F5F-8933-B8EC0B7C5C33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29.10.25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E0C1A80F-95B8-432A-97B7-DE6F127D470C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bee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47AD9CF8-8242-49C5-BAE3-1859A196941B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29.10.25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66267305-D78B-4F8A-ADDC-C1F936A6648A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dbeef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7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Box 3_0"/>
          <p:cNvSpPr/>
          <p:nvPr/>
        </p:nvSpPr>
        <p:spPr>
          <a:xfrm>
            <a:off x="4679640" y="3789000"/>
            <a:ext cx="4463640" cy="228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Подготовила: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Гонтар Ольга Владимировна,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учитель математики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МКОУ Новоярковской СОШ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Барабинского района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Новосибирской области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21" name="TextBox 4_1"/>
          <p:cNvSpPr/>
          <p:nvPr/>
        </p:nvSpPr>
        <p:spPr>
          <a:xfrm>
            <a:off x="3348000" y="6165360"/>
            <a:ext cx="2087640" cy="45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2025 год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22" name="Rectangle 1_1"/>
          <p:cNvSpPr/>
          <p:nvPr/>
        </p:nvSpPr>
        <p:spPr>
          <a:xfrm>
            <a:off x="1745280" y="468360"/>
            <a:ext cx="5691960" cy="639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IX Всероссийский педагогический конкурс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«МОЯ ЛУЧШАЯ МЕТОДИЧЕСКАЯ РАЗРАБОТКА»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23" name="Rectangle 2_1"/>
          <p:cNvSpPr/>
          <p:nvPr/>
        </p:nvSpPr>
        <p:spPr>
          <a:xfrm>
            <a:off x="564480" y="1559880"/>
            <a:ext cx="5069520" cy="82332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TextBox 8_1"/>
          <p:cNvSpPr/>
          <p:nvPr/>
        </p:nvSpPr>
        <p:spPr>
          <a:xfrm>
            <a:off x="1980000" y="1872360"/>
            <a:ext cx="5112000" cy="1187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ПРЕЗЕНТАЦИЯ К ЗАНЯТИЮ №1</a:t>
            </a:r>
            <a:endParaRPr b="0" lang="ru-RU" sz="3600" spc="-1" strike="noStrike">
              <a:latin typeface="Arial"/>
            </a:endParaRPr>
          </a:p>
        </p:txBody>
      </p:sp>
      <p:pic>
        <p:nvPicPr>
          <p:cNvPr id="125" name="" descr=""/>
          <p:cNvPicPr/>
          <p:nvPr/>
        </p:nvPicPr>
        <p:blipFill>
          <a:blip r:embed="rId1"/>
          <a:stretch/>
        </p:blipFill>
        <p:spPr>
          <a:xfrm>
            <a:off x="480960" y="3773520"/>
            <a:ext cx="3478680" cy="2284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Скругленный прямоугольник 3"/>
          <p:cNvSpPr/>
          <p:nvPr/>
        </p:nvSpPr>
        <p:spPr>
          <a:xfrm>
            <a:off x="539640" y="404640"/>
            <a:ext cx="8136720" cy="1511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Разница в длинах </a:t>
            </a:r>
            <a:endParaRPr b="0" lang="ru-RU" sz="4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крейсера и ледокола</a:t>
            </a:r>
            <a:endParaRPr b="0" lang="ru-RU" sz="4800" spc="-1" strike="noStrike">
              <a:latin typeface="Arial"/>
            </a:endParaRPr>
          </a:p>
        </p:txBody>
      </p:sp>
      <p:pic>
        <p:nvPicPr>
          <p:cNvPr id="154" name="Picture 2" descr="Ледокол «Александр Сибиряков»: впервые с запада на восток по Северному  морскому пути! | Истории русской провинции | Яндекс Дзен"/>
          <p:cNvPicPr/>
          <p:nvPr/>
        </p:nvPicPr>
        <p:blipFill>
          <a:blip r:embed="rId1"/>
          <a:stretch/>
        </p:blipFill>
        <p:spPr>
          <a:xfrm>
            <a:off x="4893120" y="4005000"/>
            <a:ext cx="3999240" cy="25920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pic>
        <p:nvPicPr>
          <p:cNvPr id="155" name="Picture 12" descr="Последний рейдер. Крейсер «Адмирал Шеер» | Мир кораблей | Яндекс Дзен"/>
          <p:cNvPicPr/>
          <p:nvPr/>
        </p:nvPicPr>
        <p:blipFill>
          <a:blip r:embed="rId2"/>
          <a:stretch/>
        </p:blipFill>
        <p:spPr>
          <a:xfrm>
            <a:off x="323640" y="4005000"/>
            <a:ext cx="4392000" cy="257652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56" name="Двойная стрелка влево/вправо 6"/>
          <p:cNvSpPr/>
          <p:nvPr/>
        </p:nvSpPr>
        <p:spPr>
          <a:xfrm>
            <a:off x="1475640" y="2277000"/>
            <a:ext cx="5976360" cy="158364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4х</a:t>
            </a:r>
            <a:r>
              <a:rPr b="1" lang="ru-RU" sz="4800" spc="-1" strike="noStrike" baseline="30000">
                <a:solidFill>
                  <a:srgbClr val="ffffff"/>
                </a:solidFill>
                <a:latin typeface="Times New Roman"/>
              </a:rPr>
              <a:t>2</a:t>
            </a: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 = 432х</a:t>
            </a:r>
            <a:endParaRPr b="0" lang="ru-RU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2" descr="Детский рисунок пароход – Как нарисовать пароход — Все для детского сада —  Артист-Ойл"/>
          <p:cNvPicPr/>
          <p:nvPr/>
        </p:nvPicPr>
        <p:blipFill>
          <a:blip r:embed="rId1"/>
          <a:stretch/>
        </p:blipFill>
        <p:spPr>
          <a:xfrm>
            <a:off x="3204000" y="4149000"/>
            <a:ext cx="2736000" cy="25326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58" name="Rectangle 1"/>
          <p:cNvSpPr/>
          <p:nvPr/>
        </p:nvSpPr>
        <p:spPr>
          <a:xfrm>
            <a:off x="251640" y="1571760"/>
            <a:ext cx="8712720" cy="31395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sp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latin typeface="Times New Roman"/>
              </a:rPr>
              <a:t>Море очень широко, </a:t>
            </a:r>
            <a:br/>
            <a:r>
              <a:rPr b="1" lang="ru-RU" sz="4000" spc="-1" strike="noStrike">
                <a:solidFill>
                  <a:srgbClr val="000000"/>
                </a:solidFill>
                <a:latin typeface="Times New Roman"/>
              </a:rPr>
              <a:t>Море очень глубоко. </a:t>
            </a:r>
            <a:br/>
            <a:r>
              <a:rPr b="1" lang="ru-RU" sz="4000" spc="-1" strike="noStrike">
                <a:solidFill>
                  <a:srgbClr val="000000"/>
                </a:solidFill>
                <a:latin typeface="Times New Roman"/>
              </a:rPr>
              <a:t>Прыгают коньки морские, </a:t>
            </a:r>
            <a:br/>
            <a:r>
              <a:rPr b="1" lang="ru-RU" sz="4000" spc="-1" strike="noStrike">
                <a:solidFill>
                  <a:srgbClr val="000000"/>
                </a:solidFill>
                <a:latin typeface="Times New Roman"/>
              </a:rPr>
              <a:t>Корабли плывут большие!</a:t>
            </a:r>
            <a:endParaRPr b="0" lang="ru-RU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59" name="Скругленный прямоугольник 2"/>
          <p:cNvSpPr/>
          <p:nvPr/>
        </p:nvSpPr>
        <p:spPr>
          <a:xfrm>
            <a:off x="467640" y="332640"/>
            <a:ext cx="8064360" cy="1079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latin typeface="Times New Roman"/>
              </a:rPr>
              <a:t>ФИЗМИНУТКА</a:t>
            </a:r>
            <a:endParaRPr b="0" lang="ru-RU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Picture 2" descr="«Александр Сибиряков» в бою. Художник П. П. Павлинов"/>
          <p:cNvPicPr/>
          <p:nvPr/>
        </p:nvPicPr>
        <p:blipFill>
          <a:blip r:embed="rId1"/>
          <a:stretch/>
        </p:blipFill>
        <p:spPr>
          <a:xfrm>
            <a:off x="395640" y="1412640"/>
            <a:ext cx="8352720" cy="51480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61" name="Скругленный прямоугольник 3"/>
          <p:cNvSpPr/>
          <p:nvPr/>
        </p:nvSpPr>
        <p:spPr>
          <a:xfrm>
            <a:off x="395640" y="188640"/>
            <a:ext cx="8064360" cy="1079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«Александр Сибиряков» в бою. Художник П. П. Павлинов</a:t>
            </a:r>
            <a:endParaRPr b="0" lang="ru-RU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Rectangle 4"/>
          <p:cNvSpPr/>
          <p:nvPr/>
        </p:nvSpPr>
        <p:spPr>
          <a:xfrm>
            <a:off x="0" y="0"/>
            <a:ext cx="9143640" cy="45684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3" name="Скругленный прямоугольник 15"/>
          <p:cNvSpPr/>
          <p:nvPr/>
        </p:nvSpPr>
        <p:spPr>
          <a:xfrm>
            <a:off x="395640" y="188640"/>
            <a:ext cx="8352720" cy="1079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Уравнения</a:t>
            </a:r>
            <a:endParaRPr b="0" lang="ru-RU" sz="4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         №</a:t>
            </a: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А              №В               №С   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64" name="Скругленный прямоугольник 16"/>
          <p:cNvSpPr/>
          <p:nvPr/>
        </p:nvSpPr>
        <p:spPr>
          <a:xfrm>
            <a:off x="539640" y="2853000"/>
            <a:ext cx="8352720" cy="863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Корни уравнений  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65" name="Скругленный прямоугольник 19"/>
          <p:cNvSpPr/>
          <p:nvPr/>
        </p:nvSpPr>
        <p:spPr>
          <a:xfrm>
            <a:off x="467640" y="4581000"/>
            <a:ext cx="8352720" cy="64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Выполните соответствие</a:t>
            </a:r>
            <a:endParaRPr b="0" lang="ru-RU" sz="4000" spc="-1" strike="noStrike">
              <a:latin typeface="Arial"/>
            </a:endParaRPr>
          </a:p>
        </p:txBody>
      </p:sp>
      <p:graphicFrame>
        <p:nvGraphicFramePr>
          <p:cNvPr id="166" name="Таблица 20"/>
          <p:cNvGraphicFramePr/>
          <p:nvPr/>
        </p:nvGraphicFramePr>
        <p:xfrm>
          <a:off x="1619640" y="5373360"/>
          <a:ext cx="6167520" cy="1093680"/>
        </p:xfrm>
        <a:graphic>
          <a:graphicData uri="http://schemas.openxmlformats.org/drawingml/2006/table">
            <a:tbl>
              <a:tblPr/>
              <a:tblGrid>
                <a:gridCol w="2055960"/>
                <a:gridCol w="2055960"/>
                <a:gridCol w="2055960"/>
              </a:tblGrid>
              <a:tr h="66672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№</a:t>
                      </a:r>
                      <a:r>
                        <a:rPr b="1" lang="ru-RU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№</a:t>
                      </a:r>
                      <a:r>
                        <a:rPr b="1" lang="ru-RU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№</a:t>
                      </a:r>
                      <a:r>
                        <a:rPr b="1" lang="ru-RU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</a:t>
                      </a:r>
                      <a:endParaRPr b="0" lang="ru-RU" sz="32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8eb4e3"/>
                    </a:solidFill>
                  </a:tcPr>
                </a:tc>
              </a:tr>
              <a:tr h="5749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корень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корень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корень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8eb4e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7" name="Таблица 21"/>
          <p:cNvGraphicFramePr/>
          <p:nvPr/>
        </p:nvGraphicFramePr>
        <p:xfrm>
          <a:off x="3204000" y="3861000"/>
          <a:ext cx="1511640" cy="442440"/>
        </p:xfrm>
        <a:graphic>
          <a:graphicData uri="http://schemas.openxmlformats.org/drawingml/2006/table">
            <a:tbl>
              <a:tblPr/>
              <a:tblGrid>
                <a:gridCol w="1512000"/>
              </a:tblGrid>
              <a:tr h="442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8" name="Таблица 22"/>
          <p:cNvGraphicFramePr/>
          <p:nvPr/>
        </p:nvGraphicFramePr>
        <p:xfrm>
          <a:off x="827640" y="3861000"/>
          <a:ext cx="2160000" cy="442440"/>
        </p:xfrm>
        <a:graphic>
          <a:graphicData uri="http://schemas.openxmlformats.org/drawingml/2006/table">
            <a:tbl>
              <a:tblPr/>
              <a:tblGrid>
                <a:gridCol w="2160000"/>
              </a:tblGrid>
              <a:tr h="442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Нет корней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9" name="Таблица 23"/>
          <p:cNvGraphicFramePr/>
          <p:nvPr/>
        </p:nvGraphicFramePr>
        <p:xfrm>
          <a:off x="5004000" y="3861000"/>
          <a:ext cx="1511640" cy="442440"/>
        </p:xfrm>
        <a:graphic>
          <a:graphicData uri="http://schemas.openxmlformats.org/drawingml/2006/table">
            <a:tbl>
              <a:tblPr/>
              <a:tblGrid>
                <a:gridCol w="1512000"/>
              </a:tblGrid>
              <a:tr h="442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0" name="Таблица 24"/>
          <p:cNvGraphicFramePr/>
          <p:nvPr/>
        </p:nvGraphicFramePr>
        <p:xfrm>
          <a:off x="6948360" y="3861000"/>
          <a:ext cx="1511640" cy="442440"/>
        </p:xfrm>
        <a:graphic>
          <a:graphicData uri="http://schemas.openxmlformats.org/drawingml/2006/table">
            <a:tbl>
              <a:tblPr/>
              <a:tblGrid>
                <a:gridCol w="1512000"/>
              </a:tblGrid>
              <a:tr h="4428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</a:tbl>
          </a:graphicData>
        </a:graphic>
      </p:graphicFrame>
      <p:pic>
        <p:nvPicPr>
          <p:cNvPr id="171" name="Picture 9" descr=""/>
          <p:cNvPicPr/>
          <p:nvPr/>
        </p:nvPicPr>
        <p:blipFill>
          <a:blip r:embed="rId1"/>
          <a:stretch/>
        </p:blipFill>
        <p:spPr>
          <a:xfrm>
            <a:off x="755640" y="1484640"/>
            <a:ext cx="2447640" cy="107964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pic>
        <p:nvPicPr>
          <p:cNvPr id="172" name="Picture 10" descr=""/>
          <p:cNvPicPr/>
          <p:nvPr/>
        </p:nvPicPr>
        <p:blipFill>
          <a:blip r:embed="rId2"/>
          <a:stretch/>
        </p:blipFill>
        <p:spPr>
          <a:xfrm>
            <a:off x="3564000" y="1484640"/>
            <a:ext cx="2238120" cy="108468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pic>
        <p:nvPicPr>
          <p:cNvPr id="173" name="Picture 11" descr=""/>
          <p:cNvPicPr/>
          <p:nvPr/>
        </p:nvPicPr>
        <p:blipFill>
          <a:blip r:embed="rId3"/>
          <a:stretch/>
        </p:blipFill>
        <p:spPr>
          <a:xfrm>
            <a:off x="6084000" y="1484640"/>
            <a:ext cx="2426760" cy="107964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AutoShape 8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75" name="Picture 6" descr=""/>
          <p:cNvPicPr/>
          <p:nvPr/>
        </p:nvPicPr>
        <p:blipFill>
          <a:blip r:embed="rId1"/>
          <a:stretch/>
        </p:blipFill>
        <p:spPr>
          <a:xfrm>
            <a:off x="323640" y="1052640"/>
            <a:ext cx="8568720" cy="561636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76" name="Скругленный прямоугольник 4"/>
          <p:cNvSpPr/>
          <p:nvPr/>
        </p:nvSpPr>
        <p:spPr>
          <a:xfrm>
            <a:off x="467640" y="260640"/>
            <a:ext cx="8352720" cy="64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Координаты  морской  битвы</a:t>
            </a:r>
            <a:endParaRPr b="0" lang="ru-RU" sz="4000" spc="-1" strike="noStrike">
              <a:latin typeface="Arial"/>
            </a:endParaRPr>
          </a:p>
        </p:txBody>
      </p:sp>
      <p:sp>
        <p:nvSpPr>
          <p:cNvPr id="177" name="Выгнутая влево стрелка 7"/>
          <p:cNvSpPr/>
          <p:nvPr/>
        </p:nvSpPr>
        <p:spPr>
          <a:xfrm>
            <a:off x="395640" y="1052640"/>
            <a:ext cx="1728000" cy="38880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78" name="Picture 2" descr="«Александр Сибиряков» в бою. Художник П. П. Павлинов"/>
          <p:cNvPicPr/>
          <p:nvPr/>
        </p:nvPicPr>
        <p:blipFill>
          <a:blip r:embed="rId2"/>
          <a:stretch/>
        </p:blipFill>
        <p:spPr>
          <a:xfrm>
            <a:off x="5580000" y="4653000"/>
            <a:ext cx="3036960" cy="18720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AutoShape 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80" name="Picture 2" descr="Иcтopия выживaния: Пaвeл Baвилoв. Ceвepный «poбинзoн»"/>
          <p:cNvPicPr/>
          <p:nvPr/>
        </p:nvPicPr>
        <p:blipFill>
          <a:blip r:embed="rId1"/>
          <a:srcRect l="0" t="29572" r="0" b="23377"/>
          <a:stretch/>
        </p:blipFill>
        <p:spPr>
          <a:xfrm>
            <a:off x="251640" y="2205000"/>
            <a:ext cx="6480360" cy="439524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pic>
        <p:nvPicPr>
          <p:cNvPr id="181" name="Picture 4" descr="Полярная Почта • Просмотр темы - Вавилов Павел Иванович"/>
          <p:cNvPicPr/>
          <p:nvPr/>
        </p:nvPicPr>
        <p:blipFill>
          <a:blip r:embed="rId2"/>
          <a:stretch/>
        </p:blipFill>
        <p:spPr>
          <a:xfrm>
            <a:off x="5148000" y="269280"/>
            <a:ext cx="3672000" cy="459936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82" name="TextBox 4"/>
          <p:cNvSpPr/>
          <p:nvPr/>
        </p:nvSpPr>
        <p:spPr>
          <a:xfrm>
            <a:off x="251640" y="188640"/>
            <a:ext cx="4968360" cy="1766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5400" spc="-1" strike="noStrike">
                <a:solidFill>
                  <a:srgbClr val="000000"/>
                </a:solidFill>
                <a:latin typeface="Times New Roman"/>
              </a:rPr>
              <a:t>Павел Вавилов </a:t>
            </a:r>
            <a:endParaRPr b="0" lang="ru-RU" sz="5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Моряк, кочегар ледокола «Александр Сибиряков»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Picture 2" descr="Иcтopия выживaния: Пaвeл Baвилoв. Ceвepный «poбинзoн»"/>
          <p:cNvPicPr/>
          <p:nvPr/>
        </p:nvPicPr>
        <p:blipFill>
          <a:blip r:embed="rId1"/>
          <a:stretch/>
        </p:blipFill>
        <p:spPr>
          <a:xfrm>
            <a:off x="323640" y="1196640"/>
            <a:ext cx="8563320" cy="525636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84" name="Скругленный прямоугольник 3"/>
          <p:cNvSpPr/>
          <p:nvPr/>
        </p:nvSpPr>
        <p:spPr>
          <a:xfrm>
            <a:off x="467640" y="260640"/>
            <a:ext cx="8352720" cy="64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Пароход «Павел Вавилов»</a:t>
            </a:r>
            <a:endParaRPr b="0" lang="ru-RU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Rectangle 2"/>
          <p:cNvSpPr/>
          <p:nvPr/>
        </p:nvSpPr>
        <p:spPr>
          <a:xfrm>
            <a:off x="323640" y="1362960"/>
            <a:ext cx="8424720" cy="447912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spAutoFit/>
          </a:bodyPr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  <a:ea typeface="Calibri"/>
              </a:rPr>
              <a:t>Сумма корней данных уравнений будет являться ответом на вопрос «Сколько дней прожил Павел Вавилов в одиночестве на острове Белуха?»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  <a:ea typeface="Calibri"/>
              </a:rPr>
              <a:t>1)   (2х-5)</a:t>
            </a:r>
            <a:r>
              <a:rPr b="1" lang="ru-RU" sz="3200" spc="-1" strike="noStrike" baseline="30000">
                <a:solidFill>
                  <a:srgbClr val="000000"/>
                </a:solidFill>
                <a:latin typeface="Times New Roman"/>
                <a:ea typeface="Calibri"/>
              </a:rPr>
              <a:t>2 </a:t>
            </a:r>
            <a:r>
              <a:rPr b="1" lang="ru-RU" sz="3200" spc="-1" strike="noStrike">
                <a:solidFill>
                  <a:srgbClr val="000000"/>
                </a:solidFill>
                <a:latin typeface="Times New Roman"/>
                <a:ea typeface="Calibri"/>
              </a:rPr>
              <a:t> = 0    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  <a:ea typeface="Calibri"/>
              </a:rPr>
              <a:t>2) – 3х + 7 = х + 1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  <a:ea typeface="Calibri"/>
              </a:rPr>
              <a:t>3) 0,5х -15 = 2х - 45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  <a:ea typeface="Calibri"/>
              </a:rPr>
              <a:t>4) 24х – 144 = х</a:t>
            </a:r>
            <a:r>
              <a:rPr b="1" lang="ru-RU" sz="3200" spc="-1" strike="noStrike" baseline="30000">
                <a:solidFill>
                  <a:srgbClr val="000000"/>
                </a:solidFill>
                <a:latin typeface="Times New Roman"/>
                <a:ea typeface="Calibri"/>
              </a:rPr>
              <a:t>2</a:t>
            </a:r>
            <a:endParaRPr b="0" lang="ru-RU" sz="3200" spc="-1" strike="noStrike"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endParaRPr b="0" lang="ru-RU" sz="3200" spc="-1" strike="noStrike">
              <a:latin typeface="Arial"/>
            </a:endParaRPr>
          </a:p>
        </p:txBody>
      </p:sp>
      <p:sp>
        <p:nvSpPr>
          <p:cNvPr id="186" name="Скругленный прямоугольник 4"/>
          <p:cNvSpPr/>
          <p:nvPr/>
        </p:nvSpPr>
        <p:spPr>
          <a:xfrm>
            <a:off x="467640" y="260640"/>
            <a:ext cx="8352720" cy="64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Домашнее задание</a:t>
            </a:r>
            <a:endParaRPr b="0" lang="ru-RU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Скругленный прямоугольник 1"/>
          <p:cNvSpPr/>
          <p:nvPr/>
        </p:nvSpPr>
        <p:spPr>
          <a:xfrm>
            <a:off x="467640" y="620640"/>
            <a:ext cx="8352720" cy="64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ffffff"/>
                </a:solidFill>
                <a:latin typeface="Times New Roman"/>
              </a:rPr>
              <a:t>Спасибо за внимание!</a:t>
            </a:r>
            <a:endParaRPr b="0" lang="ru-RU" sz="4000" spc="-1" strike="noStrike">
              <a:latin typeface="Arial"/>
            </a:endParaRPr>
          </a:p>
        </p:txBody>
      </p:sp>
      <p:pic>
        <p:nvPicPr>
          <p:cNvPr id="188" name="Picture 2" descr="Иcтopия выживaния: Пaвeл Baвилoв. Ceвepный «poбинзoн»"/>
          <p:cNvPicPr/>
          <p:nvPr/>
        </p:nvPicPr>
        <p:blipFill>
          <a:blip r:embed="rId1"/>
          <a:stretch/>
        </p:blipFill>
        <p:spPr>
          <a:xfrm>
            <a:off x="1043640" y="1700640"/>
            <a:ext cx="7128360" cy="457416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2" descr="Иcтopия выживaния: Пaвeл Baвилoв. Ceвepный «poбинзoн»"/>
          <p:cNvPicPr/>
          <p:nvPr/>
        </p:nvPicPr>
        <p:blipFill>
          <a:blip r:embed="rId1"/>
          <a:srcRect l="7775" t="44846" r="2367" b="4965"/>
          <a:stretch/>
        </p:blipFill>
        <p:spPr>
          <a:xfrm>
            <a:off x="251640" y="260640"/>
            <a:ext cx="8676360" cy="40320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pic>
        <p:nvPicPr>
          <p:cNvPr id="127" name="Picture 2" descr="Качарава Анатолий Алексеевич - Фронтовой альбом"/>
          <p:cNvPicPr/>
          <p:nvPr/>
        </p:nvPicPr>
        <p:blipFill>
          <a:blip r:embed="rId2"/>
          <a:stretch/>
        </p:blipFill>
        <p:spPr>
          <a:xfrm>
            <a:off x="251640" y="2277000"/>
            <a:ext cx="3456000" cy="43200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28" name="TextBox 6"/>
          <p:cNvSpPr/>
          <p:nvPr/>
        </p:nvSpPr>
        <p:spPr>
          <a:xfrm>
            <a:off x="3599280" y="4426560"/>
            <a:ext cx="5544360" cy="222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latin typeface="Times New Roman"/>
              </a:rPr>
              <a:t>Анатолий Качарава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Старший лейтенант 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морского судна  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«Александр Сибиряков»</a:t>
            </a:r>
            <a:endParaRPr b="0" lang="ru-RU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Скругленный прямоугольник 4"/>
          <p:cNvSpPr/>
          <p:nvPr/>
        </p:nvSpPr>
        <p:spPr>
          <a:xfrm>
            <a:off x="2915640" y="548640"/>
            <a:ext cx="5400360" cy="100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5 - 7х = 11х + 3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130" name="Скругленный прямоугольник 8"/>
          <p:cNvSpPr/>
          <p:nvPr/>
        </p:nvSpPr>
        <p:spPr>
          <a:xfrm>
            <a:off x="395640" y="5517360"/>
            <a:ext cx="5400360" cy="100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0,5 : (х + 1) = - 9 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131" name="Скругленный прямоугольник 9"/>
          <p:cNvSpPr/>
          <p:nvPr/>
        </p:nvSpPr>
        <p:spPr>
          <a:xfrm>
            <a:off x="1043640" y="4293000"/>
            <a:ext cx="5400360" cy="100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(х+ 8)</a:t>
            </a:r>
            <a:r>
              <a:rPr b="1" lang="ru-RU" sz="4800" spc="-1" strike="noStrike" baseline="30000">
                <a:solidFill>
                  <a:srgbClr val="ffffff"/>
                </a:solidFill>
                <a:latin typeface="Times New Roman"/>
              </a:rPr>
              <a:t>2</a:t>
            </a: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  = 0 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132" name="Скругленный прямоугольник 10"/>
          <p:cNvSpPr/>
          <p:nvPr/>
        </p:nvSpPr>
        <p:spPr>
          <a:xfrm>
            <a:off x="1763640" y="3069000"/>
            <a:ext cx="5400360" cy="100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16  - х</a:t>
            </a:r>
            <a:r>
              <a:rPr b="1" lang="ru-RU" sz="4800" spc="-1" strike="noStrike" baseline="30000">
                <a:solidFill>
                  <a:srgbClr val="ffffff"/>
                </a:solidFill>
                <a:latin typeface="Times New Roman"/>
              </a:rPr>
              <a:t>2</a:t>
            </a: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 = 4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133" name="Скругленный прямоугольник 11"/>
          <p:cNvSpPr/>
          <p:nvPr/>
        </p:nvSpPr>
        <p:spPr>
          <a:xfrm>
            <a:off x="2195640" y="1845000"/>
            <a:ext cx="5400360" cy="100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10х - 2 = - х</a:t>
            </a:r>
            <a:r>
              <a:rPr b="1" lang="ru-RU" sz="4800" spc="-1" strike="noStrike" baseline="30000">
                <a:solidFill>
                  <a:srgbClr val="ffffff"/>
                </a:solidFill>
                <a:latin typeface="Times New Roman"/>
              </a:rPr>
              <a:t>2</a:t>
            </a:r>
            <a:endParaRPr b="0" lang="ru-RU" sz="4800" spc="-1" strike="noStrike">
              <a:latin typeface="Arial"/>
            </a:endParaRPr>
          </a:p>
        </p:txBody>
      </p:sp>
      <p:sp>
        <p:nvSpPr>
          <p:cNvPr id="134" name="Rectangle 4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5" name="Rectangle 6"/>
          <p:cNvSpPr/>
          <p:nvPr/>
        </p:nvSpPr>
        <p:spPr>
          <a:xfrm>
            <a:off x="0" y="0"/>
            <a:ext cx="9143640" cy="3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2" descr="Иcтopия выживaния: Пaвeл Baвилoв. Ceвepный «poбинзoн»"/>
          <p:cNvPicPr/>
          <p:nvPr/>
        </p:nvPicPr>
        <p:blipFill>
          <a:blip r:embed="rId1"/>
          <a:stretch/>
        </p:blipFill>
        <p:spPr>
          <a:xfrm>
            <a:off x="323640" y="260640"/>
            <a:ext cx="8568720" cy="619236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Рисунок 3" descr=""/>
          <p:cNvPicPr/>
          <p:nvPr/>
        </p:nvPicPr>
        <p:blipFill>
          <a:blip r:embed="rId1"/>
          <a:srcRect l="0" t="1383" r="0" b="0"/>
          <a:stretch/>
        </p:blipFill>
        <p:spPr>
          <a:xfrm>
            <a:off x="899640" y="260640"/>
            <a:ext cx="5904360" cy="619236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38" name="Скругленный прямоугольник 4"/>
          <p:cNvSpPr/>
          <p:nvPr/>
        </p:nvSpPr>
        <p:spPr>
          <a:xfrm>
            <a:off x="5292000" y="404640"/>
            <a:ext cx="3528000" cy="100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ЯХТА</a:t>
            </a:r>
            <a:endParaRPr b="0" lang="ru-RU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Рисунок 2" descr=""/>
          <p:cNvPicPr/>
          <p:nvPr/>
        </p:nvPicPr>
        <p:blipFill>
          <a:blip r:embed="rId1"/>
          <a:srcRect l="4985" t="3454" r="0" b="0"/>
          <a:stretch/>
        </p:blipFill>
        <p:spPr>
          <a:xfrm>
            <a:off x="539640" y="260640"/>
            <a:ext cx="6840360" cy="614628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40" name="Скругленный прямоугольник 3"/>
          <p:cNvSpPr/>
          <p:nvPr/>
        </p:nvSpPr>
        <p:spPr>
          <a:xfrm>
            <a:off x="5364000" y="476640"/>
            <a:ext cx="3528000" cy="100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ЛОДКА</a:t>
            </a:r>
            <a:endParaRPr b="0" lang="ru-RU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Рисунок 2" descr=""/>
          <p:cNvPicPr/>
          <p:nvPr/>
        </p:nvPicPr>
        <p:blipFill>
          <a:blip r:embed="rId1"/>
          <a:srcRect l="3949" t="0" r="10369" b="0"/>
          <a:stretch/>
        </p:blipFill>
        <p:spPr>
          <a:xfrm>
            <a:off x="395640" y="332640"/>
            <a:ext cx="6984360" cy="617220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42" name="Скругленный прямоугольник 3"/>
          <p:cNvSpPr/>
          <p:nvPr/>
        </p:nvSpPr>
        <p:spPr>
          <a:xfrm>
            <a:off x="5076000" y="476640"/>
            <a:ext cx="3816000" cy="1007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ffffff"/>
                </a:solidFill>
                <a:latin typeface="Times New Roman"/>
              </a:rPr>
              <a:t>ТЕПЛОХОД</a:t>
            </a:r>
            <a:endParaRPr b="0" lang="ru-RU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Box 1"/>
          <p:cNvSpPr/>
          <p:nvPr/>
        </p:nvSpPr>
        <p:spPr>
          <a:xfrm>
            <a:off x="-3492720" y="1124640"/>
            <a:ext cx="417600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Ледокол «Александр Сибиряков»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44" name="Picture 2" descr="Ледокол «Александр Сибиряков»: впервые с запада на восток по Северному  морскому пути! | Истории русской провинции | Яндекс Дзен"/>
          <p:cNvPicPr/>
          <p:nvPr/>
        </p:nvPicPr>
        <p:blipFill>
          <a:blip r:embed="rId1"/>
          <a:stretch/>
        </p:blipFill>
        <p:spPr>
          <a:xfrm>
            <a:off x="683640" y="1772640"/>
            <a:ext cx="7704360" cy="483156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45" name="Скругленный прямоугольник 5"/>
          <p:cNvSpPr/>
          <p:nvPr/>
        </p:nvSpPr>
        <p:spPr>
          <a:xfrm>
            <a:off x="467640" y="260640"/>
            <a:ext cx="8064360" cy="1295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latin typeface="Times New Roman"/>
              </a:rPr>
              <a:t>ЛЕДОКОЛ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latin typeface="Times New Roman"/>
              </a:rPr>
              <a:t>«Александр Сибиряков»</a:t>
            </a:r>
            <a:endParaRPr b="0" lang="ru-RU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Auto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7" name="AutoShape 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8" name="AutoShape 6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9" name="AutoShape 8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0" name="AutoShape 10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51" name="Picture 12" descr="Последний рейдер. Крейсер «Адмирал Шеер» | Мир кораблей | Яндекс Дзен"/>
          <p:cNvPicPr/>
          <p:nvPr/>
        </p:nvPicPr>
        <p:blipFill>
          <a:blip r:embed="rId1"/>
          <a:stretch/>
        </p:blipFill>
        <p:spPr>
          <a:xfrm>
            <a:off x="539640" y="1845000"/>
            <a:ext cx="8064360" cy="4731120"/>
          </a:xfrm>
          <a:prstGeom prst="rect">
            <a:avLst/>
          </a:prstGeom>
          <a:ln cap="sq" w="38100">
            <a:solidFill>
              <a:srgbClr val="000000"/>
            </a:solidFill>
            <a:miter/>
          </a:ln>
          <a:effectLst>
            <a:outerShdw algn="tl" blurRad="50760" dir="2700000" dist="37674" rotWithShape="0">
              <a:srgbClr val="000000">
                <a:alpha val="43000"/>
              </a:srgbClr>
            </a:outerShdw>
          </a:effectLst>
        </p:spPr>
      </p:pic>
      <p:sp>
        <p:nvSpPr>
          <p:cNvPr id="152" name="Скругленный прямоугольник 9"/>
          <p:cNvSpPr/>
          <p:nvPr/>
        </p:nvSpPr>
        <p:spPr>
          <a:xfrm>
            <a:off x="467640" y="260640"/>
            <a:ext cx="8064360" cy="1295640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latin typeface="Times New Roman"/>
              </a:rPr>
              <a:t>БОЕВОЙ КРЕЙСЕР </a:t>
            </a:r>
            <a:endParaRPr b="0" lang="ru-RU" sz="4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ffffff"/>
                </a:solidFill>
                <a:latin typeface="Times New Roman"/>
              </a:rPr>
              <a:t>«Адмирал Шеер»</a:t>
            </a:r>
            <a:endParaRPr b="0" lang="ru-RU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642</TotalTime>
  <Application>LibreOffice/7.1.7.2$Linux_X86_64 LibreOffice_project/10$Build-2</Application>
  <AppVersion>15.0000</AppVersion>
  <Words>226</Words>
  <Paragraphs>62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2021-01-09T05:11:03Z</dcterms:created>
  <dc:creator>гиа9</dc:creator>
  <dc:description/>
  <dc:language>ru-RU</dc:language>
  <cp:lastModifiedBy/>
  <dcterms:modified xsi:type="dcterms:W3CDTF">2025-10-29T10:05:35Z</dcterms:modified>
  <cp:revision>72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18</vt:i4>
  </property>
</Properties>
</file>